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customXml/itemProps1.xml" ContentType="application/vnd.openxmlformats-officedocument.customXmlProperties+xml"/>
  <Default Extension="rels" ContentType="application/vnd.openxmlformats-package.relationship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Default Extension="png" ContentType="image/png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Default Extension="jpeg" ContentType="image/jpeg"/>
  <Default Extension="emf" ContentType="image/x-emf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1" r:id="rId1"/>
  </p:sldMasterIdLst>
  <p:notesMasterIdLst>
    <p:notesMasterId r:id="rId10"/>
  </p:notesMasterIdLst>
  <p:handoutMasterIdLst>
    <p:handoutMasterId r:id="rId11"/>
  </p:handoutMasterIdLst>
  <p:sldIdLst>
    <p:sldId id="326" r:id="rId2"/>
    <p:sldId id="328" r:id="rId3"/>
    <p:sldId id="309" r:id="rId4"/>
    <p:sldId id="320" r:id="rId5"/>
    <p:sldId id="318" r:id="rId6"/>
    <p:sldId id="327" r:id="rId7"/>
    <p:sldId id="325" r:id="rId8"/>
    <p:sldId id="316" r:id="rId9"/>
  </p:sldIdLst>
  <p:sldSz cx="9144000" cy="6858000" type="screen4x3"/>
  <p:notesSz cx="6950075" cy="9167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02" autoAdjust="0"/>
    <p:restoredTop sz="94910" autoAdjust="0"/>
  </p:normalViewPr>
  <p:slideViewPr>
    <p:cSldViewPr>
      <p:cViewPr varScale="1">
        <p:scale>
          <a:sx n="115" d="100"/>
          <a:sy n="115" d="100"/>
        </p:scale>
        <p:origin x="77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2376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587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587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136B4-F283-4C1E-97B4-9D0939CDCC03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07544"/>
            <a:ext cx="3011699" cy="4587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07544"/>
            <a:ext cx="3011699" cy="4587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065C0-F4E4-427B-B613-6327BD435C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1802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583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583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42CF4-5749-4DBF-8CAE-FF40D1BB14D5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87388"/>
            <a:ext cx="4584700" cy="3438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54711"/>
            <a:ext cx="5560060" cy="41255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07831"/>
            <a:ext cx="3011699" cy="4583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07831"/>
            <a:ext cx="3011699" cy="4583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C6A96-0BE4-4FB8-98FA-DF126E296D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4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300038"/>
            <a:ext cx="4584700" cy="343852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C6A96-0BE4-4FB8-98FA-DF126E296DD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3953560"/>
            <a:ext cx="6950075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Comments</a:t>
            </a:r>
            <a:r>
              <a:rPr lang="en-US" sz="1600" dirty="0" smtClean="0"/>
              <a:t>: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ENREP succeeds FHS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Two FHS findings, particularly important to development of the ENREP study design, are illustrated in this figure.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1600" dirty="0"/>
              <a:t>Large variability in hydrologic condition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1600" dirty="0"/>
              <a:t>Relatively large proportion of Np channels are dry.</a:t>
            </a:r>
          </a:p>
          <a:p>
            <a:pPr marL="339725" lvl="1"/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FHS maps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2 contrasting eastside Np </a:t>
            </a:r>
            <a:r>
              <a:rPr lang="en-US" sz="1600" dirty="0" smtClean="0"/>
              <a:t>basins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Showing Regulatory Class </a:t>
            </a:r>
            <a:r>
              <a:rPr lang="en-US" sz="1600" dirty="0"/>
              <a:t>and </a:t>
            </a:r>
            <a:r>
              <a:rPr lang="en-US" sz="1600" dirty="0" smtClean="0"/>
              <a:t>Hydrologic Condition </a:t>
            </a:r>
            <a:r>
              <a:rPr lang="en-US" sz="1600" dirty="0"/>
              <a:t>in the late </a:t>
            </a:r>
            <a:r>
              <a:rPr lang="en-US" sz="1600" dirty="0" smtClean="0"/>
              <a:t>summer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Solid blue are flowing Np streams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Solid yellow are dry Np channels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66853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9" y="4431506"/>
            <a:ext cx="6941507" cy="1066800"/>
          </a:xfrm>
        </p:spPr>
        <p:txBody>
          <a:bodyPr/>
          <a:lstStyle/>
          <a:p>
            <a:pPr indent="-46038">
              <a:lnSpc>
                <a:spcPct val="120000"/>
              </a:lnSpc>
              <a:buClr>
                <a:schemeClr val="tx2"/>
              </a:buClr>
            </a:pPr>
            <a:r>
              <a:rPr lang="en-US" sz="1600" dirty="0" smtClean="0"/>
              <a:t>Comments:</a:t>
            </a:r>
          </a:p>
          <a:p>
            <a:pPr marL="625475" lvl="1" indent="-214313">
              <a:lnSpc>
                <a:spcPct val="12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The </a:t>
            </a:r>
            <a:r>
              <a:rPr lang="en-US" sz="1600" dirty="0"/>
              <a:t>TWIG is now </a:t>
            </a:r>
            <a:r>
              <a:rPr lang="en-US" sz="1600" dirty="0" smtClean="0"/>
              <a:t>confident </a:t>
            </a:r>
            <a:r>
              <a:rPr lang="en-US" sz="1600" dirty="0"/>
              <a:t>that this study can be done with a </a:t>
            </a:r>
            <a:r>
              <a:rPr lang="en-US" sz="1600" dirty="0" smtClean="0"/>
              <a:t>single </a:t>
            </a:r>
            <a:r>
              <a:rPr lang="en-US" sz="1600" dirty="0"/>
              <a:t>design.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C6A96-0BE4-4FB8-98FA-DF126E296DD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02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22236" y="4354710"/>
            <a:ext cx="6705601" cy="4648796"/>
          </a:xfrm>
        </p:spPr>
        <p:txBody>
          <a:bodyPr/>
          <a:lstStyle/>
          <a:p>
            <a:r>
              <a:rPr lang="en-US" sz="1600" dirty="0" smtClean="0"/>
              <a:t>Comments:</a:t>
            </a:r>
          </a:p>
          <a:p>
            <a:pPr marL="288925" lvl="1" indent="-174625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ENREP </a:t>
            </a:r>
            <a:r>
              <a:rPr lang="en-US" sz="1600" dirty="0"/>
              <a:t>s</a:t>
            </a:r>
            <a:r>
              <a:rPr lang="en-US" sz="1600" dirty="0" smtClean="0"/>
              <a:t>ampled 39 of the </a:t>
            </a:r>
            <a:r>
              <a:rPr lang="en-US" sz="1600" dirty="0"/>
              <a:t>100 Type N </a:t>
            </a:r>
            <a:r>
              <a:rPr lang="en-US" sz="1600" dirty="0" smtClean="0"/>
              <a:t>basins from FHS.  Selected basins had a minimum of 500 </a:t>
            </a:r>
            <a:r>
              <a:rPr lang="en-US" sz="1600" dirty="0"/>
              <a:t>feet of dry </a:t>
            </a:r>
            <a:r>
              <a:rPr lang="en-US" sz="1600" dirty="0" smtClean="0"/>
              <a:t>Np.</a:t>
            </a:r>
            <a:endParaRPr lang="en-US" sz="1600" dirty="0"/>
          </a:p>
          <a:p>
            <a:pPr marL="285750" indent="-17145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Conducted 4  </a:t>
            </a:r>
            <a:r>
              <a:rPr lang="en-US" sz="1600" dirty="0"/>
              <a:t>repeat </a:t>
            </a:r>
            <a:r>
              <a:rPr lang="en-US" sz="1600" dirty="0" smtClean="0"/>
              <a:t>field surveys between late </a:t>
            </a:r>
            <a:r>
              <a:rPr lang="en-US" sz="1600" dirty="0"/>
              <a:t>May – </a:t>
            </a:r>
            <a:r>
              <a:rPr lang="en-US" sz="1600" dirty="0" smtClean="0"/>
              <a:t>early October 2014, mapping the </a:t>
            </a:r>
            <a:r>
              <a:rPr lang="en-US" sz="1600" dirty="0"/>
              <a:t>distribution </a:t>
            </a:r>
            <a:r>
              <a:rPr lang="en-US" sz="1600" dirty="0" smtClean="0"/>
              <a:t>and channel connectivity of </a:t>
            </a:r>
            <a:r>
              <a:rPr lang="en-US" sz="1600" dirty="0"/>
              <a:t>wet and dry </a:t>
            </a:r>
            <a:r>
              <a:rPr lang="en-US" sz="1600" dirty="0" smtClean="0"/>
              <a:t>channels.</a:t>
            </a:r>
          </a:p>
          <a:p>
            <a:pPr marL="742950" lvl="1" indent="-17145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The four maps show </a:t>
            </a:r>
            <a:r>
              <a:rPr lang="en-US" sz="1600" dirty="0"/>
              <a:t>moderate drying over </a:t>
            </a:r>
            <a:r>
              <a:rPr lang="en-US" sz="1600" dirty="0" smtClean="0"/>
              <a:t>the surveys.</a:t>
            </a:r>
          </a:p>
          <a:p>
            <a:pPr marL="1200150" lvl="2" indent="-17145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Blue </a:t>
            </a:r>
            <a:r>
              <a:rPr lang="en-US" sz="1600" dirty="0"/>
              <a:t>= </a:t>
            </a:r>
            <a:r>
              <a:rPr lang="en-US" sz="1600" dirty="0" smtClean="0"/>
              <a:t>wet channel, </a:t>
            </a:r>
            <a:r>
              <a:rPr lang="en-US" sz="1600" dirty="0"/>
              <a:t>red = </a:t>
            </a:r>
            <a:r>
              <a:rPr lang="en-US" sz="1600" dirty="0" smtClean="0"/>
              <a:t>dry channel</a:t>
            </a:r>
          </a:p>
          <a:p>
            <a:pPr marL="285750" indent="-17145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Field </a:t>
            </a:r>
            <a:r>
              <a:rPr lang="en-US" sz="1600" dirty="0"/>
              <a:t>surveys </a:t>
            </a:r>
            <a:r>
              <a:rPr lang="en-US" sz="1600" dirty="0" smtClean="0"/>
              <a:t>were supplemented with water </a:t>
            </a:r>
            <a:r>
              <a:rPr lang="en-US" sz="1600" dirty="0"/>
              <a:t>and air temperature sensors and automated </a:t>
            </a:r>
            <a:r>
              <a:rPr lang="en-US" sz="1600" dirty="0" smtClean="0"/>
              <a:t>photography to track channel drying.</a:t>
            </a:r>
          </a:p>
          <a:p>
            <a:pPr marL="742950" lvl="2" indent="-17145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The yellow triangle is the instrument station</a:t>
            </a:r>
            <a:r>
              <a:rPr lang="en-US" sz="1600" dirty="0" smtClean="0"/>
              <a:t>.</a:t>
            </a:r>
          </a:p>
          <a:p>
            <a:pPr marL="742950" lvl="2" indent="-17145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The straight line represents the hydrologic condition (blue = wet, red = dry) at the instrument station.</a:t>
            </a:r>
          </a:p>
          <a:p>
            <a:pPr marL="742950" lvl="2" indent="-17145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The time series represents the air temperature (black) and water temperature (purple).</a:t>
            </a:r>
          </a:p>
          <a:p>
            <a:pPr marL="742950" lvl="2" indent="-17145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Arrows indicate time of the photos on the time series plot.</a:t>
            </a:r>
            <a:endParaRPr lang="en-US" sz="1600" dirty="0"/>
          </a:p>
          <a:p>
            <a:pPr marL="285750" indent="-17145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C6A96-0BE4-4FB8-98FA-DF126E296DD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731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008" y="4354711"/>
            <a:ext cx="5560060" cy="2591395"/>
          </a:xfrm>
        </p:spPr>
        <p:txBody>
          <a:bodyPr/>
          <a:lstStyle/>
          <a:p>
            <a:r>
              <a:rPr lang="en-US" sz="1600" dirty="0" smtClean="0"/>
              <a:t>Comments: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Top sequence: dramatic drying of the channel, including the mouth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Bottom sequence: hydrologic condition is very consistent until the last survey.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Over all 39 basins: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Length of dry Np increased 3 fold from 7% to 21% of the total surveyed network length over the survey period.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C6A96-0BE4-4FB8-98FA-DF126E296DD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084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55637" y="4355306"/>
            <a:ext cx="5828030" cy="2896195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1600" dirty="0" smtClean="0"/>
              <a:t>Comments: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C6A96-0BE4-4FB8-98FA-DF126E296DD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802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9038" y="696913"/>
            <a:ext cx="4584700" cy="3438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22237" y="4354711"/>
            <a:ext cx="6705600" cy="4125516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1600" dirty="0" smtClean="0"/>
              <a:t>Comments: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So, how much Np buffer area could be affected by a change in dry Np management?</a:t>
            </a:r>
          </a:p>
          <a:p>
            <a:pPr marL="628650" lvl="1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Figure </a:t>
            </a:r>
            <a:r>
              <a:rPr lang="en-US" sz="1600" dirty="0"/>
              <a:t>shows </a:t>
            </a:r>
            <a:r>
              <a:rPr lang="en-US" sz="1600" dirty="0" smtClean="0"/>
              <a:t>100-foot </a:t>
            </a:r>
            <a:r>
              <a:rPr lang="en-US" sz="1600" dirty="0"/>
              <a:t>corridors subject to Np buffer regulation.</a:t>
            </a:r>
          </a:p>
          <a:p>
            <a:pPr marL="628650" lvl="1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Blue </a:t>
            </a:r>
            <a:r>
              <a:rPr lang="en-US" sz="1600" dirty="0"/>
              <a:t>is </a:t>
            </a:r>
            <a:r>
              <a:rPr lang="en-US" sz="1600" dirty="0" smtClean="0"/>
              <a:t>along wet </a:t>
            </a:r>
            <a:r>
              <a:rPr lang="en-US" sz="1600" dirty="0"/>
              <a:t>channel in the </a:t>
            </a:r>
            <a:r>
              <a:rPr lang="en-US" sz="1600" u="sng" dirty="0"/>
              <a:t>final</a:t>
            </a:r>
            <a:r>
              <a:rPr lang="en-US" sz="1600" dirty="0"/>
              <a:t> survey, Yellow is </a:t>
            </a:r>
            <a:r>
              <a:rPr lang="en-US" sz="1600" dirty="0" smtClean="0"/>
              <a:t>along dry </a:t>
            </a:r>
            <a:r>
              <a:rPr lang="en-US" sz="1600" dirty="0"/>
              <a:t>channel in the </a:t>
            </a:r>
            <a:r>
              <a:rPr lang="en-US" sz="1600" u="sng" dirty="0"/>
              <a:t>final</a:t>
            </a:r>
            <a:r>
              <a:rPr lang="en-US" sz="1600" dirty="0"/>
              <a:t> survey.</a:t>
            </a:r>
          </a:p>
          <a:p>
            <a:pPr marL="628650" lvl="1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Hatched areas maintain a consistent hydrologic </a:t>
            </a:r>
            <a:r>
              <a:rPr lang="en-US" sz="1600" dirty="0" smtClean="0"/>
              <a:t>condition across </a:t>
            </a:r>
            <a:r>
              <a:rPr lang="en-US" sz="1600" u="sng" dirty="0" smtClean="0"/>
              <a:t>all 4</a:t>
            </a:r>
            <a:r>
              <a:rPr lang="en-US" sz="1600" dirty="0" smtClean="0"/>
              <a:t> surveys</a:t>
            </a:r>
            <a:r>
              <a:rPr lang="en-US" sz="1600" dirty="0"/>
              <a:t>.</a:t>
            </a:r>
          </a:p>
          <a:p>
            <a:pPr marL="628650" lvl="1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11% of total Np </a:t>
            </a:r>
            <a:r>
              <a:rPr lang="en-US" sz="1600" dirty="0" smtClean="0"/>
              <a:t>corridor </a:t>
            </a:r>
            <a:r>
              <a:rPr lang="en-US" sz="1600" dirty="0"/>
              <a:t>area </a:t>
            </a:r>
            <a:r>
              <a:rPr lang="en-US" sz="1600" dirty="0" smtClean="0"/>
              <a:t>is associated with channels </a:t>
            </a:r>
            <a:r>
              <a:rPr lang="en-US" sz="1600" dirty="0"/>
              <a:t>dry in </a:t>
            </a:r>
            <a:r>
              <a:rPr lang="en-US" sz="1600" u="sng" dirty="0"/>
              <a:t>all 4</a:t>
            </a:r>
            <a:r>
              <a:rPr lang="en-US" sz="1600" dirty="0"/>
              <a:t> surveys </a:t>
            </a:r>
            <a:r>
              <a:rPr lang="en-US" sz="1600" dirty="0" smtClean="0"/>
              <a:t>(0.5</a:t>
            </a:r>
            <a:r>
              <a:rPr lang="en-US" sz="1600" dirty="0"/>
              <a:t>% </a:t>
            </a:r>
            <a:r>
              <a:rPr lang="en-US" sz="1600" dirty="0" smtClean="0"/>
              <a:t>of </a:t>
            </a:r>
            <a:r>
              <a:rPr lang="en-US" sz="1600" dirty="0"/>
              <a:t>basin </a:t>
            </a:r>
            <a:r>
              <a:rPr lang="en-US" sz="1600" dirty="0" smtClean="0"/>
              <a:t>area).</a:t>
            </a:r>
            <a:endParaRPr lang="en-US" sz="1600" dirty="0"/>
          </a:p>
          <a:p>
            <a:pPr marL="628650" lvl="1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29% of total Np corridor area is associated with channels dry in the </a:t>
            </a:r>
            <a:r>
              <a:rPr lang="en-US" sz="1600" u="sng" dirty="0"/>
              <a:t>final survey</a:t>
            </a:r>
            <a:r>
              <a:rPr lang="en-US" sz="1600" dirty="0"/>
              <a:t> (but not all surveys) </a:t>
            </a:r>
            <a:r>
              <a:rPr lang="en-US" sz="1600" dirty="0" smtClean="0"/>
              <a:t>(1.3% of </a:t>
            </a:r>
            <a:r>
              <a:rPr lang="en-US" sz="1600" dirty="0"/>
              <a:t>basin </a:t>
            </a:r>
            <a:r>
              <a:rPr lang="en-US" sz="1600" dirty="0" smtClean="0"/>
              <a:t>area).</a:t>
            </a:r>
            <a:endParaRPr lang="en-US" sz="16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C6A96-0BE4-4FB8-98FA-DF126E296DD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8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9038" y="696913"/>
            <a:ext cx="4584700" cy="343852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C6A96-0BE4-4FB8-98FA-DF126E296DD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86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C6A96-0BE4-4FB8-98FA-DF126E296DD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875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1668-4F84-47EF-AC88-D0983C1EBCCD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E7B1-CAF0-49FB-B508-3899BBB02C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1668-4F84-47EF-AC88-D0983C1EBCCD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E7B1-CAF0-49FB-B508-3899BBB02C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1668-4F84-47EF-AC88-D0983C1EBCCD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E7B1-CAF0-49FB-B508-3899BBB02C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1668-4F84-47EF-AC88-D0983C1EBCCD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E7B1-CAF0-49FB-B508-3899BBB02C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1668-4F84-47EF-AC88-D0983C1EBCCD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E7B1-CAF0-49FB-B508-3899BBB02C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1668-4F84-47EF-AC88-D0983C1EBCCD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E7B1-CAF0-49FB-B508-3899BBB02C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1668-4F84-47EF-AC88-D0983C1EBCCD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E7B1-CAF0-49FB-B508-3899BBB02C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1668-4F84-47EF-AC88-D0983C1EBCCD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E7B1-CAF0-49FB-B508-3899BBB02C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1668-4F84-47EF-AC88-D0983C1EBCCD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E7B1-CAF0-49FB-B508-3899BBB02C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1668-4F84-47EF-AC88-D0983C1EBCCD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E7B1-CAF0-49FB-B508-3899BBB02C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1668-4F84-47EF-AC88-D0983C1EBCCD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B8E7B1-CAF0-49FB-B508-3899BBB02C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6B8E7B1-CAF0-49FB-B508-3899BBB02C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4BE1668-4F84-47EF-AC88-D0983C1EBCCD}" type="datetimeFigureOut">
              <a:rPr lang="en-US" smtClean="0"/>
              <a:pPr/>
              <a:t>2/18/2015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4583" y="1316422"/>
            <a:ext cx="8458200" cy="20044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200"/>
              </a:spcAft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 algn="ctr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13" t="5432" r="24051" b="7037"/>
          <a:stretch/>
        </p:blipFill>
        <p:spPr>
          <a:xfrm>
            <a:off x="3200400" y="1916722"/>
            <a:ext cx="4975032" cy="46843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129" t="9512" r="45597" b="15997"/>
          <a:stretch/>
        </p:blipFill>
        <p:spPr>
          <a:xfrm>
            <a:off x="381000" y="1916723"/>
            <a:ext cx="2667000" cy="4787748"/>
          </a:xfrm>
          <a:prstGeom prst="rect">
            <a:avLst/>
          </a:prstGeom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4584" y="152400"/>
            <a:ext cx="84582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Eastside Type N Riparian Effectiveness 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</a:t>
            </a:r>
          </a:p>
          <a:p>
            <a:pPr algn="ctr"/>
            <a:endParaRPr lang="en-US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ENREP - FHS Extension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dirty="0">
                <a:solidFill>
                  <a:schemeClr val="tx1"/>
                </a:solidFill>
              </a:rPr>
              <a:t>February 5, 2015</a:t>
            </a:r>
            <a:br>
              <a:rPr lang="en-US" sz="1600" dirty="0">
                <a:solidFill>
                  <a:schemeClr val="tx1"/>
                </a:solidFill>
              </a:rPr>
            </a:br>
            <a:endParaRPr lang="en-U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558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2" y="145057"/>
            <a:ext cx="8458200" cy="818013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the FHS Extension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1" y="3101246"/>
            <a:ext cx="5486400" cy="1165953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000" dirty="0" smtClean="0"/>
              <a:t>2. Modify the </a:t>
            </a:r>
            <a:r>
              <a:rPr lang="en-US" sz="2000" dirty="0" err="1"/>
              <a:t>westside</a:t>
            </a:r>
            <a:r>
              <a:rPr lang="en-US" sz="2000" dirty="0"/>
              <a:t> Type N study </a:t>
            </a:r>
            <a:r>
              <a:rPr lang="en-US" sz="2000" dirty="0" smtClean="0"/>
              <a:t>designs for the eastside and proceed with the study in basins with spatially-continuous Np streams.</a:t>
            </a:r>
            <a:endParaRPr lang="en-US" sz="2000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13" t="5432" r="24051" b="7037"/>
          <a:stretch/>
        </p:blipFill>
        <p:spPr>
          <a:xfrm flipH="1">
            <a:off x="304800" y="2514600"/>
            <a:ext cx="1780457" cy="1676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" y="1076101"/>
            <a:ext cx="78544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Clr>
                <a:schemeClr val="tx1"/>
              </a:buClr>
            </a:pPr>
            <a:r>
              <a:rPr lang="en-US" sz="2400" dirty="0"/>
              <a:t>The </a:t>
            </a:r>
            <a:r>
              <a:rPr lang="en-US" sz="2400" u="sng" dirty="0" smtClean="0"/>
              <a:t>variability in hydrologic condition</a:t>
            </a:r>
            <a:r>
              <a:rPr lang="en-US" sz="2400" dirty="0" smtClean="0"/>
              <a:t> and </a:t>
            </a:r>
            <a:r>
              <a:rPr lang="en-US" sz="2400" u="sng" dirty="0" smtClean="0"/>
              <a:t>extent of dry Np</a:t>
            </a:r>
            <a:r>
              <a:rPr lang="en-US" sz="2400" dirty="0" smtClean="0"/>
              <a:t> </a:t>
            </a:r>
            <a:r>
              <a:rPr lang="en-US" sz="2400" u="sng" dirty="0" smtClean="0"/>
              <a:t>channels</a:t>
            </a:r>
            <a:r>
              <a:rPr lang="en-US" sz="2400" dirty="0" smtClean="0"/>
              <a:t> led to </a:t>
            </a:r>
            <a:r>
              <a:rPr lang="en-US" sz="2400" dirty="0"/>
              <a:t>a two-part </a:t>
            </a:r>
            <a:r>
              <a:rPr lang="en-US" sz="2400" dirty="0" smtClean="0"/>
              <a:t>recommendation from </a:t>
            </a:r>
            <a:r>
              <a:rPr lang="en-US" sz="2400" dirty="0"/>
              <a:t>the TWIG </a:t>
            </a:r>
            <a:r>
              <a:rPr lang="en-US" sz="2400" dirty="0" smtClean="0"/>
              <a:t>for ENREP </a:t>
            </a:r>
            <a:r>
              <a:rPr lang="en-US" sz="2400" dirty="0"/>
              <a:t>study </a:t>
            </a:r>
            <a:r>
              <a:rPr lang="en-US" sz="2400" dirty="0" smtClean="0"/>
              <a:t>design development.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15043" y="4876800"/>
            <a:ext cx="78485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400" dirty="0" smtClean="0"/>
              <a:t>November 2013:  Policy approved this recommendation, and expressed an interest in seeing </a:t>
            </a:r>
            <a:r>
              <a:rPr lang="en-US" sz="2400" dirty="0"/>
              <a:t>a single study design </a:t>
            </a:r>
            <a:r>
              <a:rPr lang="en-US" sz="2400" dirty="0" smtClean="0"/>
              <a:t>applied to all eastside basins, </a:t>
            </a:r>
            <a:r>
              <a:rPr lang="en-US" sz="2400" dirty="0"/>
              <a:t>if feasible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209800" y="2393361"/>
            <a:ext cx="5949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000" dirty="0" smtClean="0"/>
              <a:t>1. Extend FHS </a:t>
            </a:r>
            <a:r>
              <a:rPr lang="en-US" sz="2000" dirty="0"/>
              <a:t>to learn more about the distribution and persistence of dry reaches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5575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03334"/>
            <a:ext cx="8839200" cy="565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845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FHS Extension products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010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937260"/>
            <a:ext cx="7620000" cy="2753659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690919"/>
            <a:ext cx="7620000" cy="2816758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845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ariation in hydrologic condition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3287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982"/>
            <a:ext cx="8458200" cy="639762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Isolated Channels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219200"/>
            <a:ext cx="7162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Isolated channels were identified </a:t>
            </a:r>
            <a:r>
              <a:rPr lang="en-US" sz="2400" dirty="0" smtClean="0"/>
              <a:t>by the lack of a </a:t>
            </a:r>
            <a:r>
              <a:rPr lang="en-US" sz="2400" u="sng" dirty="0" smtClean="0"/>
              <a:t>channel</a:t>
            </a:r>
            <a:r>
              <a:rPr lang="en-US" sz="2400" dirty="0" smtClean="0"/>
              <a:t> </a:t>
            </a:r>
            <a:r>
              <a:rPr lang="en-US" sz="2400" dirty="0"/>
              <a:t>connection to the downstream network</a:t>
            </a:r>
            <a:r>
              <a:rPr lang="en-US" sz="2400" dirty="0" smtClean="0"/>
              <a:t>.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These breaks in </a:t>
            </a:r>
            <a:r>
              <a:rPr lang="en-US" sz="2000" u="sng" dirty="0" smtClean="0"/>
              <a:t>channel</a:t>
            </a:r>
            <a:r>
              <a:rPr lang="en-US" sz="2000" dirty="0" smtClean="0"/>
              <a:t> connectivity occurred where an upstream channel ended in a section of </a:t>
            </a:r>
            <a:r>
              <a:rPr lang="en-US" sz="2000" dirty="0" err="1" smtClean="0"/>
              <a:t>unchanneled</a:t>
            </a:r>
            <a:r>
              <a:rPr lang="en-US" sz="2000" dirty="0" smtClean="0"/>
              <a:t> hillslope.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Lack of channel connectivity interrupted surface water transport of water, material, biota, and thermal energy.</a:t>
            </a:r>
            <a:endParaRPr lang="en-US" sz="2000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Some </a:t>
            </a:r>
            <a:r>
              <a:rPr lang="en-US" sz="2400" dirty="0"/>
              <a:t>basins contained no isolated </a:t>
            </a:r>
            <a:r>
              <a:rPr lang="en-US" sz="2400" dirty="0" smtClean="0"/>
              <a:t>Np.  In some </a:t>
            </a:r>
            <a:r>
              <a:rPr lang="en-US" sz="2400" dirty="0"/>
              <a:t>others there was no channel at the </a:t>
            </a:r>
            <a:r>
              <a:rPr lang="en-US" sz="2400" dirty="0" smtClean="0"/>
              <a:t>outlet, so </a:t>
            </a:r>
            <a:r>
              <a:rPr lang="en-US" sz="2400" dirty="0"/>
              <a:t>the </a:t>
            </a:r>
            <a:r>
              <a:rPr lang="en-US" sz="2400" dirty="0" smtClean="0"/>
              <a:t>entire channel network was isolated.</a:t>
            </a:r>
            <a:endParaRPr lang="en-US" sz="2400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Np channels that were both dry and isolated comprised 2%-4% of the </a:t>
            </a:r>
            <a:r>
              <a:rPr lang="en-US" sz="2400" dirty="0" smtClean="0"/>
              <a:t>total </a:t>
            </a:r>
            <a:r>
              <a:rPr lang="en-US" sz="2400" dirty="0"/>
              <a:t>channel network.</a:t>
            </a:r>
          </a:p>
        </p:txBody>
      </p:sp>
    </p:spTree>
    <p:extLst>
      <p:ext uri="{BB962C8B-B14F-4D97-AF65-F5344CB8AC3E}">
        <p14:creationId xmlns:p14="http://schemas.microsoft.com/office/powerpoint/2010/main" val="33065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43100" y="808892"/>
            <a:ext cx="4572000" cy="592191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98438"/>
            <a:ext cx="8458200" cy="639762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Association with potential Np buffer zones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57800" y="5705497"/>
            <a:ext cx="23126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11% (0.5%)    Isolated: 3% (0.14%)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57800" y="5982496"/>
            <a:ext cx="23126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29% (</a:t>
            </a:r>
            <a:r>
              <a:rPr lang="en-US" sz="1200" dirty="0" smtClean="0"/>
              <a:t>1.3%)    </a:t>
            </a:r>
            <a:r>
              <a:rPr lang="en-US" sz="1200" dirty="0"/>
              <a:t>Isolated: </a:t>
            </a:r>
            <a:r>
              <a:rPr lang="en-US" sz="1200" dirty="0" smtClean="0"/>
              <a:t>7% </a:t>
            </a:r>
            <a:r>
              <a:rPr lang="en-US" sz="1200" dirty="0"/>
              <a:t>(</a:t>
            </a:r>
            <a:r>
              <a:rPr lang="en-US" sz="1200" dirty="0" smtClean="0"/>
              <a:t>0.31%)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2571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41" y="152400"/>
            <a:ext cx="8458200" cy="563562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Key findings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7543800" cy="5105400"/>
          </a:xfrm>
        </p:spPr>
        <p:txBody>
          <a:bodyPr>
            <a:noAutofit/>
          </a:bodyPr>
          <a:lstStyle/>
          <a:p>
            <a:pPr marL="114300" indent="0">
              <a:buClr>
                <a:schemeClr val="tx1"/>
              </a:buClr>
              <a:buNone/>
            </a:pPr>
            <a:r>
              <a:rPr lang="en-US" sz="2400" dirty="0" smtClean="0"/>
              <a:t>In the </a:t>
            </a:r>
            <a:r>
              <a:rPr lang="en-US" sz="2400" u="sng" dirty="0" smtClean="0"/>
              <a:t>drier</a:t>
            </a:r>
            <a:r>
              <a:rPr lang="en-US" sz="2400" dirty="0" smtClean="0"/>
              <a:t> FHS basins</a:t>
            </a:r>
            <a:r>
              <a:rPr lang="en-US" sz="2400" dirty="0"/>
              <a:t> </a:t>
            </a:r>
            <a:r>
              <a:rPr lang="en-US" sz="2400" dirty="0" smtClean="0"/>
              <a:t>(&gt;500 </a:t>
            </a:r>
            <a:r>
              <a:rPr lang="en-US" sz="2400" dirty="0"/>
              <a:t>feet of dry </a:t>
            </a:r>
            <a:r>
              <a:rPr lang="en-US" sz="2400" dirty="0" smtClean="0"/>
              <a:t>Np):</a:t>
            </a:r>
          </a:p>
          <a:p>
            <a:pPr marL="114300" indent="0">
              <a:buClr>
                <a:schemeClr val="tx1"/>
              </a:buClr>
              <a:buNone/>
            </a:pPr>
            <a:endParaRPr lang="en-US" sz="1200" dirty="0" smtClean="0"/>
          </a:p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en-US" sz="2400" dirty="0" smtClean="0"/>
              <a:t>35% of the Np channel length </a:t>
            </a:r>
            <a:r>
              <a:rPr lang="en-US" sz="2400" dirty="0"/>
              <a:t>was dry </a:t>
            </a:r>
            <a:r>
              <a:rPr lang="en-US" sz="2400" dirty="0" smtClean="0"/>
              <a:t>in </a:t>
            </a:r>
            <a:r>
              <a:rPr lang="en-US" sz="2400" dirty="0"/>
              <a:t>late summer (FHS: 21% was </a:t>
            </a:r>
            <a:r>
              <a:rPr lang="en-US" sz="2400" dirty="0" smtClean="0"/>
              <a:t>dry).</a:t>
            </a:r>
          </a:p>
          <a:p>
            <a:pPr>
              <a:spcBef>
                <a:spcPts val="1800"/>
              </a:spcBef>
              <a:buClr>
                <a:schemeClr val="tx1"/>
              </a:buClr>
            </a:pPr>
            <a:r>
              <a:rPr lang="en-US" sz="2400" dirty="0" smtClean="0"/>
              <a:t>12% </a:t>
            </a:r>
            <a:r>
              <a:rPr lang="en-US" sz="2400" dirty="0"/>
              <a:t>of the Np channel length </a:t>
            </a:r>
            <a:r>
              <a:rPr lang="en-US" sz="2400" dirty="0" smtClean="0"/>
              <a:t>was </a:t>
            </a:r>
            <a:r>
              <a:rPr lang="en-US" sz="2400" dirty="0"/>
              <a:t>dry in late </a:t>
            </a:r>
            <a:r>
              <a:rPr lang="en-US" sz="2400" dirty="0" smtClean="0"/>
              <a:t>spring.</a:t>
            </a:r>
            <a:endParaRPr lang="en-US" sz="2400" dirty="0"/>
          </a:p>
          <a:p>
            <a:pPr>
              <a:spcBef>
                <a:spcPts val="1800"/>
              </a:spcBef>
              <a:buClr>
                <a:schemeClr val="tx1"/>
              </a:buClr>
            </a:pPr>
            <a:r>
              <a:rPr lang="en-US" sz="2400" dirty="0" smtClean="0"/>
              <a:t>70-75% of </a:t>
            </a:r>
            <a:r>
              <a:rPr lang="en-US" sz="2400" dirty="0"/>
              <a:t>dry Np </a:t>
            </a:r>
            <a:r>
              <a:rPr lang="en-US" sz="2400" dirty="0" smtClean="0"/>
              <a:t>channels have </a:t>
            </a:r>
            <a:r>
              <a:rPr lang="en-US" sz="2400" dirty="0"/>
              <a:t>a channel connection to downstream </a:t>
            </a:r>
            <a:r>
              <a:rPr lang="en-US" sz="2400" dirty="0" smtClean="0"/>
              <a:t>waters beyond the basin outlet (FHS: 77%).</a:t>
            </a:r>
          </a:p>
          <a:p>
            <a:pPr marL="891540" lvl="4">
              <a:spcBef>
                <a:spcPts val="600"/>
              </a:spcBef>
              <a:buClr>
                <a:schemeClr val="tx1"/>
              </a:buClr>
            </a:pPr>
            <a:r>
              <a:rPr lang="en-US" sz="2000" dirty="0" smtClean="0"/>
              <a:t>Important for the delivery </a:t>
            </a:r>
            <a:r>
              <a:rPr lang="en-US" sz="2000" dirty="0"/>
              <a:t>of  material and energy to the fish-bearing network</a:t>
            </a:r>
            <a:r>
              <a:rPr lang="en-US" sz="2000" dirty="0" smtClean="0"/>
              <a:t>.</a:t>
            </a:r>
          </a:p>
          <a:p>
            <a:pPr>
              <a:spcBef>
                <a:spcPts val="1800"/>
              </a:spcBef>
              <a:buClr>
                <a:schemeClr val="tx1"/>
              </a:buClr>
            </a:pPr>
            <a:r>
              <a:rPr lang="en-US" sz="2400" dirty="0" smtClean="0"/>
              <a:t>Stream hydrologic condition is generally stable within seasonal drying patterns.  Therefore, a single ENREP study design is feasible.</a:t>
            </a:r>
          </a:p>
        </p:txBody>
      </p:sp>
    </p:spTree>
    <p:extLst>
      <p:ext uri="{BB962C8B-B14F-4D97-AF65-F5344CB8AC3E}">
        <p14:creationId xmlns:p14="http://schemas.microsoft.com/office/powerpoint/2010/main" val="337270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458200" cy="715962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Next steps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8362"/>
            <a:ext cx="7620000" cy="5761038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en-US" dirty="0" smtClean="0"/>
              <a:t>Prepare the FHS Extension report.</a:t>
            </a:r>
          </a:p>
          <a:p>
            <a:pPr>
              <a:spcBef>
                <a:spcPts val="1800"/>
              </a:spcBef>
              <a:buClr>
                <a:schemeClr val="tx1"/>
              </a:buClr>
            </a:pPr>
            <a:r>
              <a:rPr lang="en-US" u="sng" dirty="0" smtClean="0"/>
              <a:t>In close cooperation with landowners</a:t>
            </a:r>
            <a:r>
              <a:rPr lang="en-US" dirty="0" smtClean="0"/>
              <a:t>, develop a single study design to test the </a:t>
            </a:r>
            <a:r>
              <a:rPr lang="en-US" dirty="0"/>
              <a:t>effectiveness of current FP Type N </a:t>
            </a:r>
            <a:r>
              <a:rPr lang="en-US" dirty="0" smtClean="0"/>
              <a:t>rules.</a:t>
            </a:r>
          </a:p>
          <a:p>
            <a:pPr lvl="2">
              <a:spcBef>
                <a:spcPts val="600"/>
              </a:spcBef>
              <a:buClr>
                <a:schemeClr val="tx1"/>
              </a:buClr>
            </a:pPr>
            <a:r>
              <a:rPr lang="en-US" sz="2400" dirty="0" smtClean="0"/>
              <a:t>Determine study basin characteristics</a:t>
            </a:r>
          </a:p>
          <a:p>
            <a:pPr lvl="4">
              <a:spcBef>
                <a:spcPts val="0"/>
              </a:spcBef>
              <a:buClr>
                <a:schemeClr val="tx1"/>
              </a:buClr>
            </a:pPr>
            <a:r>
              <a:rPr lang="en-US" sz="2000" dirty="0" smtClean="0"/>
              <a:t>Size, hydrologic condition, distribution, etc.</a:t>
            </a:r>
          </a:p>
          <a:p>
            <a:pPr lvl="2">
              <a:spcBef>
                <a:spcPts val="600"/>
              </a:spcBef>
              <a:buClr>
                <a:schemeClr val="tx1"/>
              </a:buClr>
            </a:pPr>
            <a:r>
              <a:rPr lang="en-US" sz="2400" dirty="0" smtClean="0"/>
              <a:t>Determine type and scale of harvest</a:t>
            </a:r>
          </a:p>
          <a:p>
            <a:pPr lvl="2">
              <a:spcBef>
                <a:spcPts val="600"/>
              </a:spcBef>
              <a:buClr>
                <a:schemeClr val="tx1"/>
              </a:buClr>
            </a:pPr>
            <a:r>
              <a:rPr lang="en-US" sz="2400" dirty="0" smtClean="0"/>
              <a:t>Identify at least 20 study basins</a:t>
            </a:r>
            <a:endParaRPr lang="en-US" sz="2400" dirty="0"/>
          </a:p>
          <a:p>
            <a:pPr lvl="2">
              <a:spcBef>
                <a:spcPts val="600"/>
              </a:spcBef>
              <a:buClr>
                <a:schemeClr val="tx1"/>
              </a:buClr>
            </a:pPr>
            <a:r>
              <a:rPr lang="en-US" sz="2400" u="sng" dirty="0" smtClean="0"/>
              <a:t>Number of treatment types and overall </a:t>
            </a:r>
            <a:r>
              <a:rPr lang="en-US" sz="2400" u="sng" smtClean="0"/>
              <a:t>success </a:t>
            </a:r>
            <a:r>
              <a:rPr lang="en-US" sz="2400" u="sng" smtClean="0"/>
              <a:t>depend </a:t>
            </a:r>
            <a:r>
              <a:rPr lang="en-US" sz="2400" u="sng" dirty="0" smtClean="0"/>
              <a:t>on availability of study basins.</a:t>
            </a:r>
          </a:p>
          <a:p>
            <a:pPr>
              <a:spcBef>
                <a:spcPts val="1800"/>
              </a:spcBef>
              <a:buClr>
                <a:schemeClr val="tx1"/>
              </a:buClr>
            </a:pPr>
            <a:r>
              <a:rPr lang="en-US" dirty="0" smtClean="0"/>
              <a:t>Collect pre-harvest data in spring 2016 – 2017.</a:t>
            </a:r>
          </a:p>
          <a:p>
            <a:pPr>
              <a:spcBef>
                <a:spcPts val="1800"/>
              </a:spcBef>
              <a:buClr>
                <a:schemeClr val="tx1"/>
              </a:buClr>
            </a:pPr>
            <a:r>
              <a:rPr lang="en-US" dirty="0" smtClean="0"/>
              <a:t>Apply the designed harvest in fall 2018 – 2019.</a:t>
            </a:r>
          </a:p>
          <a:p>
            <a:pPr>
              <a:buClr>
                <a:schemeClr val="tx1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63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ublications" ma:contentTypeID="0x0101006B11CAB9DD3AD14ABDA9081B1E83275E008585E091D4FCAA4B88663916472B09FD" ma:contentTypeVersion="17" ma:contentTypeDescription="" ma:contentTypeScope="" ma:versionID="4c6a7873ce2e97d7b8403d1c182cc150">
  <xsd:schema xmlns:xsd="http://www.w3.org/2001/XMLSchema" xmlns:p="http://schemas.microsoft.com/office/2006/metadata/properties" xmlns:ns2="d6a402c2-6f55-4444-9f75-7a0c5427824d" targetNamespace="http://schemas.microsoft.com/office/2006/metadata/properties" ma:root="true" ma:fieldsID="ffaacac355ac354a2df57135465681fd" ns2:_="">
    <xsd:import namespace="d6a402c2-6f55-4444-9f75-7a0c5427824d"/>
    <xsd:element name="properties">
      <xsd:complexType>
        <xsd:sequence>
          <xsd:element name="documentManagement">
            <xsd:complexType>
              <xsd:all>
                <xsd:element ref="ns2:Display_x0020_On" minOccurs="0"/>
                <xsd:element ref="ns2:No_x0020_Show" minOccurs="0"/>
                <xsd:element ref="ns2:Publication_x0020_Type" minOccurs="0"/>
                <xsd:element ref="ns2:Document_x0020_Description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d6a402c2-6f55-4444-9f75-7a0c5427824d" elementFormDefault="qualified">
    <xsd:import namespace="http://schemas.microsoft.com/office/2006/documentManagement/types"/>
    <xsd:element name="Display_x0020_On" ma:index="2" nillable="true" ma:displayName="Display On" ma:default="" ma:description="Specifies where to display item." ma:internalName="Display_x0020_On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HOME"/>
                    <xsd:enumeration value="REC_HM"/>
                    <xsd:enumeration value="REC_REC"/>
                    <xsd:enumeration value="REC_EDU"/>
                    <xsd:enumeration value="REC_CTZN"/>
                    <xsd:enumeration value="REC_FIRE"/>
                    <xsd:enumeration value="REC_HOWN"/>
                    <xsd:enumeration value="REC_LEG"/>
                    <xsd:enumeration value="BIZ_HM"/>
                    <xsd:enumeration value="BIZ_FP"/>
                    <xsd:enumeration value="BIZ_LEAS"/>
                    <xsd:enumeration value="BIZ_TRUST"/>
                    <xsd:enumeration value="BIZ_GOV"/>
                    <xsd:enumeration value="BIZ_INDS"/>
                    <xsd:enumeration value="BIZ_TS"/>
                    <xsd:enumeration value="SCI_HM"/>
                    <xsd:enumeration value="SCI_CONS"/>
                    <xsd:enumeration value="SCI_GEOL"/>
                    <xsd:enumeration value="SCI_AQM"/>
                    <xsd:enumeration value="SCI_FRST"/>
                    <xsd:enumeration value="SCI_WETL"/>
                    <xsd:enumeration value="SCI_SEPA"/>
                    <xsd:enumeration value="ABT_HM"/>
                    <xsd:enumeration value="ABT_MIS"/>
                    <xsd:enumeration value="ABT_DIV"/>
                    <xsd:enumeration value="ABT_RGN"/>
                    <xsd:enumeration value="ABT_BC"/>
                    <xsd:enumeration value="ABT_TRBL"/>
                    <xsd:enumeration value="ABT_DML"/>
                    <xsd:enumeration value="DIV_AQR"/>
                    <xsd:enumeration value="DIV_AMP"/>
                    <xsd:enumeration value="DIV_ENG"/>
                    <xsd:enumeration value="DIV_FM"/>
                    <xsd:enumeration value="DIV_FP"/>
                    <xsd:enumeration value="DIV_GER"/>
                    <xsd:enumeration value="DIV_HR"/>
                    <xsd:enumeration value="DIV_IT"/>
                    <xsd:enumeration value="DIV_LM"/>
                    <xsd:enumeration value="DIV_OBE"/>
                    <xsd:enumeration value="DIV_EM"/>
                    <xsd:enumeration value="DIV_PSL"/>
                    <xsd:enumeration value="DIV_RP"/>
                    <xsd:enumeration value="RGN_NE"/>
                    <xsd:enumeration value="RGN_NW"/>
                    <xsd:enumeration value="RGN_OLY"/>
                    <xsd:enumeration value="RGN_PC"/>
                    <xsd:enumeration value="RGN_SE"/>
                    <xsd:enumeration value="RGN_SPS"/>
                    <xsd:enumeration value="RGN_AQR"/>
                    <xsd:enumeration value="BC_BNR"/>
                    <xsd:enumeration value="BC_FIRE"/>
                    <xsd:enumeration value="BC_FP"/>
                    <xsd:enumeration value="BC_LNDBNK"/>
                    <xsd:enumeration value="BC_NATHRG"/>
                    <xsd:enumeration value="BC_SFLO"/>
                    <xsd:enumeration value="BC_SRVY"/>
                    <xsd:enumeration value="BC_WCFC"/>
                    <xsd:enumeration value="BC_GEOG"/>
                    <xsd:enumeration value="BC_FSTSTWD"/>
                    <xsd:enumeration value="BC_CMER"/>
                    <xsd:enumeration value="PR"/>
                    <xsd:enumeration value="FAQ"/>
                    <xsd:enumeration value="POL"/>
                  </xsd:restriction>
                </xsd:simpleType>
              </xsd:element>
            </xsd:sequence>
          </xsd:extension>
        </xsd:complexContent>
      </xsd:complexType>
    </xsd:element>
    <xsd:element name="No_x0020_Show" ma:index="3" nillable="true" ma:displayName="No Show" ma:default="0" ma:description="Check this box if the publication does not need to show in the Publications list." ma:internalName="No_x0020_Show">
      <xsd:simpleType>
        <xsd:restriction base="dms:Boolean"/>
      </xsd:simpleType>
    </xsd:element>
    <xsd:element name="Publication_x0020_Type" ma:index="4" nillable="true" ma:displayName="Publication Type" ma:default="" ma:format="RadioButtons" ma:internalName="Publication_x0020_Type">
      <xsd:simpleType>
        <xsd:restriction base="dms:Choice">
          <xsd:enumeration value="Agendas"/>
          <xsd:enumeration value="Data"/>
          <xsd:enumeration value="Forms"/>
          <xsd:enumeration value="Maps"/>
          <xsd:enumeration value="Minutes"/>
          <xsd:enumeration value="Publications"/>
          <xsd:enumeration value="Regulations"/>
          <xsd:enumeration value="Reports"/>
          <xsd:enumeration value="Research"/>
          <xsd:enumeration value="SEPA"/>
        </xsd:restriction>
      </xsd:simpleType>
    </xsd:element>
    <xsd:element name="Document_x0020_Description" ma:index="5" ma:displayName="Document Description" ma:default="" ma:internalName="Document_x0020_Description" ma:readOnly="fals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No_x0020_Show xmlns="d6a402c2-6f55-4444-9f75-7a0c5427824d">false</No_x0020_Show>
    <Display_x0020_On xmlns="d6a402c2-6f55-4444-9f75-7a0c5427824d">
      <Value>HOME</Value>
      <Value>REC_CTZN</Value>
      <Value>BIZ_HM</Value>
      <Value>BIZ_FP</Value>
      <Value>BIZ_GOV</Value>
      <Value>SCI_HM</Value>
      <Value>SCI_FRST</Value>
      <Value>SCI_WETL</Value>
      <Value>ABT_TRBL</Value>
      <Value>BC_FP</Value>
      <Value>BC_SFLO</Value>
      <Value>BC_CMER</Value>
    </Display_x0020_On>
    <Publication_x0020_Type xmlns="d6a402c2-6f55-4444-9f75-7a0c5427824d">Publications</Publication_x0020_Type>
    <Document_x0020_Description xmlns="d6a402c2-6f55-4444-9f75-7a0c5427824d">Eastside Type N Riparian Effectiveness Project
</Document_x0020_Description>
  </documentManagement>
</p:properties>
</file>

<file path=customXml/itemProps1.xml><?xml version="1.0" encoding="utf-8"?>
<ds:datastoreItem xmlns:ds="http://schemas.openxmlformats.org/officeDocument/2006/customXml" ds:itemID="{F19162AC-A740-4CDB-BEFB-4CD4075C5E43}"/>
</file>

<file path=customXml/itemProps2.xml><?xml version="1.0" encoding="utf-8"?>
<ds:datastoreItem xmlns:ds="http://schemas.openxmlformats.org/officeDocument/2006/customXml" ds:itemID="{D256CD07-830F-4CFC-B757-5E1EDD5677DF}"/>
</file>

<file path=customXml/itemProps3.xml><?xml version="1.0" encoding="utf-8"?>
<ds:datastoreItem xmlns:ds="http://schemas.openxmlformats.org/officeDocument/2006/customXml" ds:itemID="{DFE2029F-C4B7-4EA1-9F71-3B8645C60B1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8027</TotalTime>
  <Words>845</Words>
  <Application>Microsoft Office PowerPoint</Application>
  <PresentationFormat>On-screen Show (4:3)</PresentationFormat>
  <Paragraphs>82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Cambria</vt:lpstr>
      <vt:lpstr>Wingdings</vt:lpstr>
      <vt:lpstr>Adjacency</vt:lpstr>
      <vt:lpstr>PowerPoint Presentation</vt:lpstr>
      <vt:lpstr>Why the FHS Extension</vt:lpstr>
      <vt:lpstr>PowerPoint Presentation</vt:lpstr>
      <vt:lpstr>PowerPoint Presentation</vt:lpstr>
      <vt:lpstr>Isolated Channels</vt:lpstr>
      <vt:lpstr>Association with potential Np buffer zones</vt:lpstr>
      <vt:lpstr>Key findings</vt:lpstr>
      <vt:lpstr>Next steps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Eastside Effectiveness Scoping</dc:title>
  <dc:creator>Greg Stewart</dc:creator>
  <cp:lastModifiedBy>RICHARD WOODSMITH</cp:lastModifiedBy>
  <cp:revision>391</cp:revision>
  <cp:lastPrinted>2015-01-30T05:06:30Z</cp:lastPrinted>
  <dcterms:created xsi:type="dcterms:W3CDTF">2013-09-18T21:06:06Z</dcterms:created>
  <dcterms:modified xsi:type="dcterms:W3CDTF">2015-02-18T21:28:07Z</dcterms:modified>
  <cp:contentType>Publications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0x0101006B11CAB9DD3AD14ABDA9081B1E83275E008585E091D4FCAA4B88663916472B09FD</vt:lpwstr>
  </property>
</Properties>
</file>