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00" r:id="rId4"/>
    <p:sldId id="263" r:id="rId5"/>
    <p:sldId id="264" r:id="rId6"/>
    <p:sldId id="265" r:id="rId7"/>
    <p:sldId id="267" r:id="rId8"/>
    <p:sldId id="268" r:id="rId9"/>
    <p:sldId id="269" r:id="rId10"/>
    <p:sldId id="270" r:id="rId11"/>
    <p:sldId id="271" r:id="rId12"/>
    <p:sldId id="291" r:id="rId13"/>
    <p:sldId id="272" r:id="rId14"/>
    <p:sldId id="273" r:id="rId15"/>
    <p:sldId id="274" r:id="rId16"/>
    <p:sldId id="315" r:id="rId17"/>
    <p:sldId id="301" r:id="rId18"/>
    <p:sldId id="275" r:id="rId19"/>
    <p:sldId id="276" r:id="rId20"/>
    <p:sldId id="279" r:id="rId21"/>
    <p:sldId id="280" r:id="rId22"/>
    <p:sldId id="281" r:id="rId23"/>
    <p:sldId id="282" r:id="rId24"/>
    <p:sldId id="278" r:id="rId25"/>
    <p:sldId id="283" r:id="rId26"/>
    <p:sldId id="284" r:id="rId27"/>
    <p:sldId id="285" r:id="rId28"/>
    <p:sldId id="286" r:id="rId29"/>
    <p:sldId id="287" r:id="rId30"/>
    <p:sldId id="288" r:id="rId31"/>
    <p:sldId id="292" r:id="rId32"/>
    <p:sldId id="294" r:id="rId33"/>
    <p:sldId id="310" r:id="rId34"/>
    <p:sldId id="313" r:id="rId35"/>
    <p:sldId id="302" r:id="rId36"/>
    <p:sldId id="303" r:id="rId37"/>
    <p:sldId id="304" r:id="rId38"/>
    <p:sldId id="296" r:id="rId39"/>
    <p:sldId id="305" r:id="rId40"/>
    <p:sldId id="306" r:id="rId41"/>
    <p:sldId id="297" r:id="rId42"/>
    <p:sldId id="298" r:id="rId43"/>
    <p:sldId id="307" r:id="rId44"/>
    <p:sldId id="311" r:id="rId45"/>
    <p:sldId id="299" r:id="rId46"/>
    <p:sldId id="312" r:id="rId47"/>
    <p:sldId id="308" r:id="rId48"/>
    <p:sldId id="309" r:id="rId49"/>
    <p:sldId id="316" r:id="rId50"/>
    <p:sldId id="317" r:id="rId51"/>
    <p:sldId id="31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9FF66"/>
    <a:srgbClr val="66FF66"/>
    <a:srgbClr val="CCECFF"/>
    <a:srgbClr val="FFFF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D70CD4-5C74-4B5E-AC77-D8B61F0ECA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D85AC5-5AFA-4132-B543-AA94FCC257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F97546-E83C-46AD-A89C-3AC7128135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684906-2D6D-473A-98E8-3D71B9936C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B58065-24DF-4594-B360-D4EA9CCAD2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7B70D0-F77C-42E0-9B1D-5E6A9A3B24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1D7BAE-5731-49DF-ABF6-15E5F06EB6F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5453C6-499A-4569-B532-899347ECE3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DE9330-CA5B-4683-8120-8C9DF4C104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553AF3-19D0-4268-8A24-5B0B1C6AA23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4924F5-F08E-477A-AEDB-0E1D935DD0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4D59B5-0CEE-47D4-9F3C-E8136A8466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379413"/>
            <a:ext cx="9144000" cy="2835275"/>
          </a:xfrm>
          <a:prstGeom prst="rect">
            <a:avLst/>
          </a:prstGeom>
          <a:noFill/>
          <a:ln w="9525">
            <a:noFill/>
            <a:miter lim="800000"/>
            <a:headEnd/>
            <a:tailEnd/>
          </a:ln>
          <a:effectLst/>
        </p:spPr>
        <p:txBody>
          <a:bodyPr anchor="ctr">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Washington’s Riparian Ecosystem Management Study (REMS): Approaches, Surprises, and Lessons Learned from 12 Years of Headwater Stream Research</a:t>
            </a:r>
            <a:r>
              <a:rPr lang="en-US" b="1" dirty="0"/>
              <a:t> </a:t>
            </a:r>
            <a:endParaRPr lang="en-US" sz="2400" b="1" dirty="0"/>
          </a:p>
          <a:p>
            <a:pPr algn="ctr"/>
            <a:endParaRPr lang="en-US" dirty="0"/>
          </a:p>
          <a:p>
            <a:pPr algn="ctr"/>
            <a:r>
              <a:rPr lang="en-US" dirty="0">
                <a:solidFill>
                  <a:srgbClr val="0000CC"/>
                </a:solidFill>
              </a:rPr>
              <a:t>Peter A. Bisson</a:t>
            </a:r>
          </a:p>
          <a:p>
            <a:pPr algn="ctr"/>
            <a:r>
              <a:rPr lang="en-US" dirty="0">
                <a:solidFill>
                  <a:srgbClr val="0000CC"/>
                </a:solidFill>
              </a:rPr>
              <a:t>Richard E. </a:t>
            </a:r>
            <a:r>
              <a:rPr lang="en-US" dirty="0" err="1">
                <a:solidFill>
                  <a:srgbClr val="0000CC"/>
                </a:solidFill>
              </a:rPr>
              <a:t>Bigley</a:t>
            </a:r>
            <a:endParaRPr lang="en-US" dirty="0">
              <a:solidFill>
                <a:srgbClr val="0000CC"/>
              </a:solidFill>
            </a:endParaRPr>
          </a:p>
          <a:p>
            <a:pPr algn="ctr"/>
            <a:r>
              <a:rPr lang="en-US" dirty="0">
                <a:solidFill>
                  <a:srgbClr val="0000CC"/>
                </a:solidFill>
              </a:rPr>
              <a:t>Alex D. Foster</a:t>
            </a:r>
          </a:p>
          <a:p>
            <a:pPr algn="ctr"/>
            <a:r>
              <a:rPr lang="en-US" dirty="0">
                <a:solidFill>
                  <a:srgbClr val="0000CC"/>
                </a:solidFill>
              </a:rPr>
              <a:t>Shannon M. </a:t>
            </a:r>
            <a:r>
              <a:rPr lang="en-US" dirty="0" err="1">
                <a:solidFill>
                  <a:srgbClr val="0000CC"/>
                </a:solidFill>
              </a:rPr>
              <a:t>Claeson</a:t>
            </a:r>
            <a:endParaRPr lang="en-US" dirty="0">
              <a:solidFill>
                <a:srgbClr val="0000CC"/>
              </a:solidFill>
            </a:endParaRPr>
          </a:p>
          <a:p>
            <a:pPr algn="ctr"/>
            <a:r>
              <a:rPr lang="en-US" dirty="0">
                <a:solidFill>
                  <a:srgbClr val="0000CC"/>
                </a:solidFill>
              </a:rPr>
              <a:t>Steven M. </a:t>
            </a:r>
            <a:r>
              <a:rPr lang="en-US" dirty="0" err="1">
                <a:solidFill>
                  <a:srgbClr val="0000CC"/>
                </a:solidFill>
              </a:rPr>
              <a:t>Wondzell</a:t>
            </a:r>
            <a:endParaRPr lang="en-US" dirty="0">
              <a:solidFill>
                <a:srgbClr val="0000CC"/>
              </a:solidFill>
            </a:endParaRPr>
          </a:p>
        </p:txBody>
      </p:sp>
      <p:pic>
        <p:nvPicPr>
          <p:cNvPr id="2059" name="Picture 11" descr="split c fixed width 4"/>
          <p:cNvPicPr>
            <a:picLocks noChangeAspect="1" noChangeArrowheads="1"/>
          </p:cNvPicPr>
          <p:nvPr/>
        </p:nvPicPr>
        <p:blipFill>
          <a:blip r:embed="rId2" cstate="print"/>
          <a:srcRect/>
          <a:stretch>
            <a:fillRect/>
          </a:stretch>
        </p:blipFill>
        <p:spPr bwMode="auto">
          <a:xfrm>
            <a:off x="2667000" y="3657600"/>
            <a:ext cx="3886200" cy="2914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1374"/>
          <p:cNvPicPr>
            <a:picLocks noChangeAspect="1" noChangeArrowheads="1"/>
          </p:cNvPicPr>
          <p:nvPr/>
        </p:nvPicPr>
        <p:blipFill>
          <a:blip r:embed="rId2" cstate="print"/>
          <a:srcRect/>
          <a:stretch>
            <a:fillRect/>
          </a:stretch>
        </p:blipFill>
        <p:spPr bwMode="auto">
          <a:xfrm>
            <a:off x="0" y="769937"/>
            <a:ext cx="9144000" cy="6088063"/>
          </a:xfrm>
          <a:prstGeom prst="rect">
            <a:avLst/>
          </a:prstGeom>
          <a:noFill/>
        </p:spPr>
      </p:pic>
      <p:sp>
        <p:nvSpPr>
          <p:cNvPr id="5" name="TextBox 4"/>
          <p:cNvSpPr txBox="1"/>
          <p:nvPr/>
        </p:nvSpPr>
        <p:spPr>
          <a:xfrm>
            <a:off x="914400" y="228600"/>
            <a:ext cx="7451335" cy="400110"/>
          </a:xfrm>
          <a:prstGeom prst="rect">
            <a:avLst/>
          </a:prstGeom>
          <a:noFill/>
        </p:spPr>
        <p:txBody>
          <a:bodyPr wrap="none" rtlCol="0">
            <a:spAutoFit/>
          </a:bodyPr>
          <a:lstStyle/>
          <a:p>
            <a:r>
              <a:rPr lang="en-US" sz="2000" dirty="0" smtClean="0"/>
              <a:t>Adaptive Management Areas – intended to provide site flexibility</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762000" y="1828800"/>
            <a:ext cx="7772400" cy="3276600"/>
          </a:xfrm>
          <a:prstGeom prst="rect">
            <a:avLst/>
          </a:prstGeom>
          <a:solidFill>
            <a:srgbClr val="99FF66"/>
          </a:solidFill>
          <a:ln w="9525">
            <a:noFill/>
            <a:miter lim="800000"/>
            <a:headEnd/>
            <a:tailEnd/>
          </a:ln>
          <a:effectLst/>
        </p:spPr>
        <p:txBody>
          <a:bodyPr wrap="none" anchor="ctr"/>
          <a:lstStyle/>
          <a:p>
            <a:endParaRPr lang="en-US"/>
          </a:p>
        </p:txBody>
      </p:sp>
      <p:sp>
        <p:nvSpPr>
          <p:cNvPr id="17412" name="Text Box 4"/>
          <p:cNvSpPr txBox="1">
            <a:spLocks noChangeArrowheads="1"/>
          </p:cNvSpPr>
          <p:nvPr/>
        </p:nvSpPr>
        <p:spPr bwMode="auto">
          <a:xfrm>
            <a:off x="1371600" y="2362200"/>
            <a:ext cx="6569075" cy="2225675"/>
          </a:xfrm>
          <a:prstGeom prst="rect">
            <a:avLst/>
          </a:prstGeom>
          <a:noFill/>
          <a:ln w="9525">
            <a:noFill/>
            <a:miter lim="800000"/>
            <a:headEnd/>
            <a:tailEnd/>
          </a:ln>
          <a:effectLst/>
        </p:spPr>
        <p:txBody>
          <a:bodyPr>
            <a:spAutoFit/>
          </a:bodyPr>
          <a:lstStyle/>
          <a:p>
            <a:r>
              <a:rPr lang="en-US" sz="2000" i="1" u="sng"/>
              <a:t>Surprise #1</a:t>
            </a:r>
          </a:p>
          <a:p>
            <a:endParaRPr lang="en-US" sz="2000"/>
          </a:p>
          <a:p>
            <a:r>
              <a:rPr lang="en-US" sz="2000"/>
              <a:t>Despite the designation of Adaptive Management Areas (AMAs) under the Northwest Forest Plan, we were unable to convince National Forests in western Washington to implement a series of experimental riparian treatments at the small watershed scale.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washington landsat"/>
          <p:cNvPicPr>
            <a:picLocks noChangeAspect="1" noChangeArrowheads="1"/>
          </p:cNvPicPr>
          <p:nvPr/>
        </p:nvPicPr>
        <p:blipFill>
          <a:blip r:embed="rId2" cstate="print"/>
          <a:srcRect/>
          <a:stretch>
            <a:fillRect/>
          </a:stretch>
        </p:blipFill>
        <p:spPr bwMode="auto">
          <a:xfrm>
            <a:off x="304800" y="533400"/>
            <a:ext cx="8610600" cy="5445125"/>
          </a:xfrm>
          <a:prstGeom prst="rect">
            <a:avLst/>
          </a:prstGeom>
          <a:noFill/>
        </p:spPr>
      </p:pic>
      <p:sp>
        <p:nvSpPr>
          <p:cNvPr id="37894" name="Rectangle 6"/>
          <p:cNvSpPr>
            <a:spLocks noChangeArrowheads="1"/>
          </p:cNvSpPr>
          <p:nvPr/>
        </p:nvSpPr>
        <p:spPr bwMode="auto">
          <a:xfrm>
            <a:off x="1524000" y="3733800"/>
            <a:ext cx="1066800" cy="838200"/>
          </a:xfrm>
          <a:prstGeom prst="rect">
            <a:avLst/>
          </a:prstGeom>
          <a:noFill/>
          <a:ln w="57150">
            <a:solidFill>
              <a:srgbClr val="FFFFFF"/>
            </a:solidFill>
            <a:miter lim="800000"/>
            <a:headEnd/>
            <a:tailEnd/>
          </a:ln>
          <a:effectLst/>
        </p:spPr>
        <p:txBody>
          <a:bodyPr wrap="none" anchor="ctr"/>
          <a:lstStyle/>
          <a:p>
            <a:endParaRPr lang="en-US"/>
          </a:p>
        </p:txBody>
      </p:sp>
      <p:sp>
        <p:nvSpPr>
          <p:cNvPr id="37895" name="Text Box 7"/>
          <p:cNvSpPr txBox="1">
            <a:spLocks noChangeArrowheads="1"/>
          </p:cNvSpPr>
          <p:nvPr/>
        </p:nvSpPr>
        <p:spPr bwMode="auto">
          <a:xfrm>
            <a:off x="7772400" y="6019800"/>
            <a:ext cx="814388" cy="304800"/>
          </a:xfrm>
          <a:prstGeom prst="rect">
            <a:avLst/>
          </a:prstGeom>
          <a:noFill/>
          <a:ln w="9525">
            <a:noFill/>
            <a:miter lim="800000"/>
            <a:headEnd/>
            <a:tailEnd/>
          </a:ln>
          <a:effectLst/>
        </p:spPr>
        <p:txBody>
          <a:bodyPr wrap="none">
            <a:spAutoFit/>
          </a:bodyPr>
          <a:lstStyle/>
          <a:p>
            <a:r>
              <a:rPr lang="en-US" sz="1400"/>
              <a:t>Landsat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dscn1335"/>
          <p:cNvPicPr>
            <a:picLocks noChangeAspect="1" noChangeArrowheads="1"/>
          </p:cNvPicPr>
          <p:nvPr/>
        </p:nvPicPr>
        <p:blipFill>
          <a:blip r:embed="rId2" cstate="print"/>
          <a:srcRect/>
          <a:stretch>
            <a:fillRect/>
          </a:stretch>
        </p:blipFill>
        <p:spPr bwMode="auto">
          <a:xfrm>
            <a:off x="228600" y="169863"/>
            <a:ext cx="8610600" cy="6459537"/>
          </a:xfrm>
          <a:prstGeom prst="rect">
            <a:avLst/>
          </a:prstGeom>
          <a:noFill/>
        </p:spPr>
      </p:pic>
      <p:sp>
        <p:nvSpPr>
          <p:cNvPr id="18437" name="Text Box 5"/>
          <p:cNvSpPr txBox="1">
            <a:spLocks noChangeArrowheads="1"/>
          </p:cNvSpPr>
          <p:nvPr/>
        </p:nvSpPr>
        <p:spPr bwMode="auto">
          <a:xfrm>
            <a:off x="685800" y="265113"/>
            <a:ext cx="8001000" cy="641350"/>
          </a:xfrm>
          <a:prstGeom prst="rect">
            <a:avLst/>
          </a:prstGeom>
          <a:noFill/>
          <a:ln w="9525">
            <a:noFill/>
            <a:miter lim="800000"/>
            <a:headEnd/>
            <a:tailEnd/>
          </a:ln>
          <a:effectLst/>
        </p:spPr>
        <p:txBody>
          <a:bodyPr>
            <a:spAutoFit/>
          </a:bodyPr>
          <a:lstStyle/>
          <a:p>
            <a:r>
              <a:rPr lang="en-US" b="1"/>
              <a:t>BACI-type study of alternative riparian management in clusters of small watersheds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SCN1760"/>
          <p:cNvPicPr>
            <a:picLocks noChangeAspect="1" noChangeArrowheads="1"/>
          </p:cNvPicPr>
          <p:nvPr/>
        </p:nvPicPr>
        <p:blipFill>
          <a:blip r:embed="rId2" cstate="print"/>
          <a:srcRect/>
          <a:stretch>
            <a:fillRect/>
          </a:stretch>
        </p:blipFill>
        <p:spPr bwMode="auto">
          <a:xfrm>
            <a:off x="304800" y="609600"/>
            <a:ext cx="4057650" cy="5410200"/>
          </a:xfrm>
          <a:prstGeom prst="rect">
            <a:avLst/>
          </a:prstGeom>
          <a:noFill/>
        </p:spPr>
      </p:pic>
      <p:pic>
        <p:nvPicPr>
          <p:cNvPr id="19461" name="Picture 5" descr="DSCN1765"/>
          <p:cNvPicPr>
            <a:picLocks noChangeAspect="1" noChangeArrowheads="1"/>
          </p:cNvPicPr>
          <p:nvPr/>
        </p:nvPicPr>
        <p:blipFill>
          <a:blip r:embed="rId3" cstate="print"/>
          <a:srcRect/>
          <a:stretch>
            <a:fillRect/>
          </a:stretch>
        </p:blipFill>
        <p:spPr bwMode="auto">
          <a:xfrm>
            <a:off x="4876800" y="609600"/>
            <a:ext cx="4057650" cy="5410200"/>
          </a:xfrm>
          <a:prstGeom prst="rect">
            <a:avLst/>
          </a:prstGeom>
          <a:noFill/>
        </p:spPr>
      </p:pic>
      <p:sp>
        <p:nvSpPr>
          <p:cNvPr id="6" name="TextBox 5"/>
          <p:cNvSpPr txBox="1"/>
          <p:nvPr/>
        </p:nvSpPr>
        <p:spPr>
          <a:xfrm>
            <a:off x="8305800" y="6172200"/>
            <a:ext cx="516488" cy="276999"/>
          </a:xfrm>
          <a:prstGeom prst="rect">
            <a:avLst/>
          </a:prstGeom>
          <a:noFill/>
        </p:spPr>
        <p:txBody>
          <a:bodyPr wrap="none" rtlCol="0">
            <a:spAutoFit/>
          </a:bodyPr>
          <a:lstStyle/>
          <a:p>
            <a:r>
              <a:rPr lang="en-US" sz="1200" dirty="0" smtClean="0"/>
              <a:t>DNR</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DSCN0056"/>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
        <p:nvSpPr>
          <p:cNvPr id="20485" name="Text Box 5"/>
          <p:cNvSpPr txBox="1">
            <a:spLocks noChangeArrowheads="1"/>
          </p:cNvSpPr>
          <p:nvPr/>
        </p:nvSpPr>
        <p:spPr bwMode="auto">
          <a:xfrm>
            <a:off x="1584325" y="265113"/>
            <a:ext cx="5121275" cy="1190625"/>
          </a:xfrm>
          <a:prstGeom prst="rect">
            <a:avLst/>
          </a:prstGeom>
          <a:noFill/>
          <a:ln w="9525">
            <a:noFill/>
            <a:miter lim="800000"/>
            <a:headEnd/>
            <a:tailEnd/>
          </a:ln>
          <a:effectLst/>
        </p:spPr>
        <p:txBody>
          <a:bodyPr>
            <a:spAutoFit/>
          </a:bodyPr>
          <a:lstStyle/>
          <a:p>
            <a:pPr marL="341313" indent="-341313">
              <a:buFont typeface="Wingdings" pitchFamily="2" charset="2"/>
              <a:buChar char="Ø"/>
            </a:pPr>
            <a:r>
              <a:rPr lang="en-US" b="1"/>
              <a:t>Unlogged controls</a:t>
            </a:r>
          </a:p>
          <a:p>
            <a:pPr marL="341313" indent="-341313">
              <a:buFont typeface="Wingdings" pitchFamily="2" charset="2"/>
              <a:buChar char="Ø"/>
            </a:pPr>
            <a:r>
              <a:rPr lang="en-US" b="1"/>
              <a:t>Continuous (“fixed-width) buffers</a:t>
            </a:r>
          </a:p>
          <a:p>
            <a:pPr marL="341313" indent="-341313">
              <a:buFont typeface="Wingdings" pitchFamily="2" charset="2"/>
              <a:buChar char="Ø"/>
            </a:pPr>
            <a:r>
              <a:rPr lang="en-US" b="1"/>
              <a:t>Discontinuous (“patch cut”) buffers</a:t>
            </a:r>
          </a:p>
          <a:p>
            <a:pPr marL="341313" indent="-341313">
              <a:buFont typeface="Wingdings" pitchFamily="2" charset="2"/>
              <a:buChar char="Ø"/>
            </a:pPr>
            <a:r>
              <a:rPr lang="en-US" b="1"/>
              <a:t>No buffers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28601" y="328994"/>
            <a:ext cx="8769964" cy="5614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4"/>
          <p:cNvSpPr>
            <a:spLocks noChangeArrowheads="1"/>
          </p:cNvSpPr>
          <p:nvPr/>
        </p:nvSpPr>
        <p:spPr bwMode="auto">
          <a:xfrm>
            <a:off x="3733800" y="3200400"/>
            <a:ext cx="2133600" cy="2895600"/>
          </a:xfrm>
          <a:prstGeom prst="roundRect">
            <a:avLst>
              <a:gd name="adj" fmla="val 16667"/>
            </a:avLst>
          </a:prstGeom>
          <a:solidFill>
            <a:srgbClr val="FFFFCC">
              <a:alpha val="75000"/>
            </a:srgbClr>
          </a:solidFill>
          <a:ln w="12700">
            <a:solidFill>
              <a:schemeClr val="tx1"/>
            </a:solidFill>
            <a:round/>
            <a:headEnd/>
            <a:tailEnd/>
          </a:ln>
          <a:effectLst/>
        </p:spPr>
        <p:txBody>
          <a:bodyPr wrap="none" anchor="ctr"/>
          <a:lstStyle/>
          <a:p>
            <a:endParaRPr lang="en-US"/>
          </a:p>
        </p:txBody>
      </p:sp>
      <p:sp>
        <p:nvSpPr>
          <p:cNvPr id="48133" name="AutoShape 5"/>
          <p:cNvSpPr>
            <a:spLocks noChangeArrowheads="1"/>
          </p:cNvSpPr>
          <p:nvPr/>
        </p:nvSpPr>
        <p:spPr bwMode="auto">
          <a:xfrm>
            <a:off x="1219200" y="3200400"/>
            <a:ext cx="2133600" cy="2895600"/>
          </a:xfrm>
          <a:prstGeom prst="roundRect">
            <a:avLst>
              <a:gd name="adj" fmla="val 16667"/>
            </a:avLst>
          </a:prstGeom>
          <a:solidFill>
            <a:srgbClr val="FFFFCC">
              <a:alpha val="75000"/>
            </a:srgbClr>
          </a:solidFill>
          <a:ln w="12700">
            <a:solidFill>
              <a:schemeClr val="tx1"/>
            </a:solidFill>
            <a:round/>
            <a:headEnd/>
            <a:tailEnd/>
          </a:ln>
          <a:effectLst/>
        </p:spPr>
        <p:txBody>
          <a:bodyPr wrap="none" anchor="ctr"/>
          <a:lstStyle/>
          <a:p>
            <a:endParaRPr lang="en-US"/>
          </a:p>
        </p:txBody>
      </p:sp>
      <p:sp>
        <p:nvSpPr>
          <p:cNvPr id="48134" name="Text Box 6"/>
          <p:cNvSpPr txBox="1">
            <a:spLocks noChangeArrowheads="1"/>
          </p:cNvSpPr>
          <p:nvPr/>
        </p:nvSpPr>
        <p:spPr bwMode="auto">
          <a:xfrm>
            <a:off x="0" y="76200"/>
            <a:ext cx="9144000" cy="519113"/>
          </a:xfrm>
          <a:prstGeom prst="rect">
            <a:avLst/>
          </a:prstGeom>
          <a:noFill/>
          <a:ln w="9525">
            <a:noFill/>
            <a:miter lim="800000"/>
            <a:headEnd/>
            <a:tailEnd/>
          </a:ln>
          <a:effectLst/>
        </p:spPr>
        <p:txBody>
          <a:bodyPr>
            <a:spAutoFit/>
          </a:bodyPr>
          <a:lstStyle/>
          <a:p>
            <a:pPr algn="ctr">
              <a:spcBef>
                <a:spcPct val="50000"/>
              </a:spcBef>
            </a:pPr>
            <a:endParaRPr lang="en-US" sz="2800">
              <a:latin typeface="Verdana" pitchFamily="34" charset="0"/>
            </a:endParaRPr>
          </a:p>
        </p:txBody>
      </p:sp>
      <p:grpSp>
        <p:nvGrpSpPr>
          <p:cNvPr id="48135" name="Group 7"/>
          <p:cNvGrpSpPr>
            <a:grpSpLocks/>
          </p:cNvGrpSpPr>
          <p:nvPr/>
        </p:nvGrpSpPr>
        <p:grpSpPr bwMode="auto">
          <a:xfrm>
            <a:off x="1524000" y="685800"/>
            <a:ext cx="2819400" cy="2087563"/>
            <a:chOff x="96" y="413"/>
            <a:chExt cx="1776" cy="1315"/>
          </a:xfrm>
        </p:grpSpPr>
        <p:pic>
          <p:nvPicPr>
            <p:cNvPr id="48136" name="Picture 8" descr="label"/>
            <p:cNvPicPr>
              <a:picLocks noChangeAspect="1" noChangeArrowheads="1"/>
            </p:cNvPicPr>
            <p:nvPr/>
          </p:nvPicPr>
          <p:blipFill>
            <a:blip r:embed="rId2" cstate="print">
              <a:clrChange>
                <a:clrFrom>
                  <a:srgbClr val="F6F6F6"/>
                </a:clrFrom>
                <a:clrTo>
                  <a:srgbClr val="F6F6F6">
                    <a:alpha val="0"/>
                  </a:srgbClr>
                </a:clrTo>
              </a:clrChange>
            </a:blip>
            <a:srcRect/>
            <a:stretch>
              <a:fillRect/>
            </a:stretch>
          </p:blipFill>
          <p:spPr bwMode="auto">
            <a:xfrm>
              <a:off x="96" y="413"/>
              <a:ext cx="1776" cy="1315"/>
            </a:xfrm>
            <a:prstGeom prst="rect">
              <a:avLst/>
            </a:prstGeom>
            <a:noFill/>
          </p:spPr>
        </p:pic>
        <p:sp>
          <p:nvSpPr>
            <p:cNvPr id="48137" name="AutoShape 9"/>
            <p:cNvSpPr>
              <a:spLocks noChangeArrowheads="1"/>
            </p:cNvSpPr>
            <p:nvPr/>
          </p:nvSpPr>
          <p:spPr bwMode="auto">
            <a:xfrm>
              <a:off x="609" y="1002"/>
              <a:ext cx="1023" cy="240"/>
            </a:xfrm>
            <a:prstGeom prst="wedgeRectCallout">
              <a:avLst>
                <a:gd name="adj1" fmla="val -65347"/>
                <a:gd name="adj2" fmla="val 10417"/>
              </a:avLst>
            </a:prstGeom>
            <a:solidFill>
              <a:srgbClr val="FFFFCC"/>
            </a:solidFill>
            <a:ln w="6350">
              <a:solidFill>
                <a:schemeClr val="tx1"/>
              </a:solidFill>
              <a:miter lim="800000"/>
              <a:headEnd/>
              <a:tailEnd/>
            </a:ln>
            <a:effectLst/>
          </p:spPr>
          <p:txBody>
            <a:bodyPr/>
            <a:lstStyle/>
            <a:p>
              <a:pPr algn="ctr"/>
              <a:r>
                <a:rPr lang="en-US"/>
                <a:t>Capitol Forest</a:t>
              </a:r>
            </a:p>
          </p:txBody>
        </p:sp>
        <p:sp>
          <p:nvSpPr>
            <p:cNvPr id="48138" name="AutoShape 10"/>
            <p:cNvSpPr>
              <a:spLocks noChangeArrowheads="1"/>
            </p:cNvSpPr>
            <p:nvPr/>
          </p:nvSpPr>
          <p:spPr bwMode="auto">
            <a:xfrm>
              <a:off x="288" y="1392"/>
              <a:ext cx="912" cy="240"/>
            </a:xfrm>
            <a:prstGeom prst="wedgeRectCallout">
              <a:avLst>
                <a:gd name="adj1" fmla="val -43310"/>
                <a:gd name="adj2" fmla="val -86667"/>
              </a:avLst>
            </a:prstGeom>
            <a:solidFill>
              <a:srgbClr val="FFFFCC"/>
            </a:solidFill>
            <a:ln w="6350">
              <a:solidFill>
                <a:schemeClr val="tx1"/>
              </a:solidFill>
              <a:miter lim="800000"/>
              <a:headEnd/>
              <a:tailEnd/>
            </a:ln>
            <a:effectLst/>
          </p:spPr>
          <p:txBody>
            <a:bodyPr/>
            <a:lstStyle/>
            <a:p>
              <a:pPr algn="ctr"/>
              <a:r>
                <a:rPr lang="en-US"/>
                <a:t>Willapa Hills</a:t>
              </a:r>
            </a:p>
          </p:txBody>
        </p:sp>
        <p:sp>
          <p:nvSpPr>
            <p:cNvPr id="48139" name="Text Box 11"/>
            <p:cNvSpPr txBox="1">
              <a:spLocks noChangeArrowheads="1"/>
            </p:cNvSpPr>
            <p:nvPr/>
          </p:nvSpPr>
          <p:spPr bwMode="auto">
            <a:xfrm>
              <a:off x="651" y="782"/>
              <a:ext cx="432" cy="173"/>
            </a:xfrm>
            <a:prstGeom prst="rect">
              <a:avLst/>
            </a:prstGeom>
            <a:noFill/>
            <a:ln w="9525">
              <a:noFill/>
              <a:miter lim="800000"/>
              <a:headEnd/>
              <a:tailEnd/>
            </a:ln>
            <a:effectLst/>
          </p:spPr>
          <p:txBody>
            <a:bodyPr>
              <a:spAutoFit/>
            </a:bodyPr>
            <a:lstStyle/>
            <a:p>
              <a:pPr>
                <a:spcBef>
                  <a:spcPct val="50000"/>
                </a:spcBef>
              </a:pPr>
              <a:r>
                <a:rPr lang="en-US" sz="1200"/>
                <a:t>Seattle</a:t>
              </a:r>
            </a:p>
          </p:txBody>
        </p:sp>
        <p:sp>
          <p:nvSpPr>
            <p:cNvPr id="48140" name="Oval 12"/>
            <p:cNvSpPr>
              <a:spLocks noChangeArrowheads="1"/>
            </p:cNvSpPr>
            <p:nvPr/>
          </p:nvSpPr>
          <p:spPr bwMode="auto">
            <a:xfrm>
              <a:off x="640" y="851"/>
              <a:ext cx="48" cy="48"/>
            </a:xfrm>
            <a:prstGeom prst="ellipse">
              <a:avLst/>
            </a:prstGeom>
            <a:solidFill>
              <a:schemeClr val="tx1"/>
            </a:solidFill>
            <a:ln w="9525">
              <a:noFill/>
              <a:round/>
              <a:headEnd/>
              <a:tailEnd/>
            </a:ln>
            <a:effectLst/>
          </p:spPr>
          <p:txBody>
            <a:bodyPr wrap="none" anchor="ctr"/>
            <a:lstStyle/>
            <a:p>
              <a:endParaRPr lang="en-US"/>
            </a:p>
          </p:txBody>
        </p:sp>
        <p:sp>
          <p:nvSpPr>
            <p:cNvPr id="48141" name="Oval 13"/>
            <p:cNvSpPr>
              <a:spLocks noChangeArrowheads="1"/>
            </p:cNvSpPr>
            <p:nvPr/>
          </p:nvSpPr>
          <p:spPr bwMode="auto">
            <a:xfrm>
              <a:off x="432" y="1152"/>
              <a:ext cx="48" cy="48"/>
            </a:xfrm>
            <a:prstGeom prst="ellipse">
              <a:avLst/>
            </a:prstGeom>
            <a:solidFill>
              <a:srgbClr val="FF0000"/>
            </a:solidFill>
            <a:ln w="9525">
              <a:noFill/>
              <a:round/>
              <a:headEnd/>
              <a:tailEnd/>
            </a:ln>
            <a:effectLst/>
          </p:spPr>
          <p:txBody>
            <a:bodyPr wrap="none" anchor="ctr"/>
            <a:lstStyle/>
            <a:p>
              <a:endParaRPr lang="en-US"/>
            </a:p>
          </p:txBody>
        </p:sp>
        <p:sp>
          <p:nvSpPr>
            <p:cNvPr id="48142" name="Oval 14"/>
            <p:cNvSpPr>
              <a:spLocks noChangeArrowheads="1"/>
            </p:cNvSpPr>
            <p:nvPr/>
          </p:nvSpPr>
          <p:spPr bwMode="auto">
            <a:xfrm>
              <a:off x="402" y="1104"/>
              <a:ext cx="48" cy="48"/>
            </a:xfrm>
            <a:prstGeom prst="ellipse">
              <a:avLst/>
            </a:prstGeom>
            <a:solidFill>
              <a:srgbClr val="FF0000"/>
            </a:solidFill>
            <a:ln w="9525">
              <a:noFill/>
              <a:round/>
              <a:headEnd/>
              <a:tailEnd/>
            </a:ln>
            <a:effectLst/>
          </p:spPr>
          <p:txBody>
            <a:bodyPr wrap="none" anchor="ctr"/>
            <a:lstStyle/>
            <a:p>
              <a:endParaRPr lang="en-US"/>
            </a:p>
          </p:txBody>
        </p:sp>
        <p:sp>
          <p:nvSpPr>
            <p:cNvPr id="48143" name="Oval 15"/>
            <p:cNvSpPr>
              <a:spLocks noChangeArrowheads="1"/>
            </p:cNvSpPr>
            <p:nvPr/>
          </p:nvSpPr>
          <p:spPr bwMode="auto">
            <a:xfrm>
              <a:off x="378" y="1155"/>
              <a:ext cx="48" cy="48"/>
            </a:xfrm>
            <a:prstGeom prst="ellipse">
              <a:avLst/>
            </a:prstGeom>
            <a:solidFill>
              <a:srgbClr val="FF0000"/>
            </a:solidFill>
            <a:ln w="9525">
              <a:noFill/>
              <a:round/>
              <a:headEnd/>
              <a:tailEnd/>
            </a:ln>
            <a:effectLst/>
          </p:spPr>
          <p:txBody>
            <a:bodyPr wrap="none" anchor="ctr"/>
            <a:lstStyle/>
            <a:p>
              <a:endParaRPr lang="en-US"/>
            </a:p>
          </p:txBody>
        </p:sp>
        <p:sp>
          <p:nvSpPr>
            <p:cNvPr id="48144" name="Oval 16"/>
            <p:cNvSpPr>
              <a:spLocks noChangeArrowheads="1"/>
            </p:cNvSpPr>
            <p:nvPr/>
          </p:nvSpPr>
          <p:spPr bwMode="auto">
            <a:xfrm>
              <a:off x="267" y="1287"/>
              <a:ext cx="48" cy="48"/>
            </a:xfrm>
            <a:prstGeom prst="ellipse">
              <a:avLst/>
            </a:prstGeom>
            <a:solidFill>
              <a:srgbClr val="FF0000"/>
            </a:solidFill>
            <a:ln w="9525">
              <a:noFill/>
              <a:round/>
              <a:headEnd/>
              <a:tailEnd/>
            </a:ln>
            <a:effectLst/>
          </p:spPr>
          <p:txBody>
            <a:bodyPr wrap="none" anchor="ctr"/>
            <a:lstStyle/>
            <a:p>
              <a:endParaRPr lang="en-US"/>
            </a:p>
          </p:txBody>
        </p:sp>
        <p:sp>
          <p:nvSpPr>
            <p:cNvPr id="48145" name="Oval 17"/>
            <p:cNvSpPr>
              <a:spLocks noChangeArrowheads="1"/>
            </p:cNvSpPr>
            <p:nvPr/>
          </p:nvSpPr>
          <p:spPr bwMode="auto">
            <a:xfrm>
              <a:off x="318" y="1290"/>
              <a:ext cx="48" cy="48"/>
            </a:xfrm>
            <a:prstGeom prst="ellipse">
              <a:avLst/>
            </a:prstGeom>
            <a:solidFill>
              <a:srgbClr val="FF0000"/>
            </a:solidFill>
            <a:ln w="9525">
              <a:noFill/>
              <a:round/>
              <a:headEnd/>
              <a:tailEnd/>
            </a:ln>
            <a:effectLst/>
          </p:spPr>
          <p:txBody>
            <a:bodyPr wrap="none" anchor="ctr"/>
            <a:lstStyle/>
            <a:p>
              <a:endParaRPr lang="en-US"/>
            </a:p>
          </p:txBody>
        </p:sp>
        <p:sp>
          <p:nvSpPr>
            <p:cNvPr id="48146" name="Oval 18"/>
            <p:cNvSpPr>
              <a:spLocks noChangeArrowheads="1"/>
            </p:cNvSpPr>
            <p:nvPr/>
          </p:nvSpPr>
          <p:spPr bwMode="auto">
            <a:xfrm>
              <a:off x="312" y="1239"/>
              <a:ext cx="48" cy="48"/>
            </a:xfrm>
            <a:prstGeom prst="ellipse">
              <a:avLst/>
            </a:prstGeom>
            <a:solidFill>
              <a:srgbClr val="FF0000"/>
            </a:solidFill>
            <a:ln w="9525">
              <a:noFill/>
              <a:round/>
              <a:headEnd/>
              <a:tailEnd/>
            </a:ln>
            <a:effectLst/>
          </p:spPr>
          <p:txBody>
            <a:bodyPr wrap="none" anchor="ctr"/>
            <a:lstStyle/>
            <a:p>
              <a:endParaRPr lang="en-US"/>
            </a:p>
          </p:txBody>
        </p:sp>
      </p:grpSp>
      <p:grpSp>
        <p:nvGrpSpPr>
          <p:cNvPr id="48147" name="Group 19"/>
          <p:cNvGrpSpPr>
            <a:grpSpLocks/>
          </p:cNvGrpSpPr>
          <p:nvPr/>
        </p:nvGrpSpPr>
        <p:grpSpPr bwMode="auto">
          <a:xfrm>
            <a:off x="4876800" y="609600"/>
            <a:ext cx="3048000" cy="2514600"/>
            <a:chOff x="3744" y="336"/>
            <a:chExt cx="1920" cy="1584"/>
          </a:xfrm>
        </p:grpSpPr>
        <p:sp>
          <p:nvSpPr>
            <p:cNvPr id="48148" name="Rectangle 20"/>
            <p:cNvSpPr>
              <a:spLocks noChangeArrowheads="1"/>
            </p:cNvSpPr>
            <p:nvPr/>
          </p:nvSpPr>
          <p:spPr bwMode="auto">
            <a:xfrm>
              <a:off x="3744" y="336"/>
              <a:ext cx="1920" cy="1584"/>
            </a:xfrm>
            <a:prstGeom prst="rect">
              <a:avLst/>
            </a:prstGeom>
            <a:solidFill>
              <a:srgbClr val="FFFFFF"/>
            </a:solidFill>
            <a:ln w="9525">
              <a:noFill/>
              <a:miter lim="800000"/>
              <a:headEnd/>
              <a:tailEnd/>
            </a:ln>
            <a:effectLst/>
          </p:spPr>
          <p:txBody>
            <a:bodyPr wrap="none" anchor="ctr"/>
            <a:lstStyle/>
            <a:p>
              <a:endParaRPr lang="en-US"/>
            </a:p>
          </p:txBody>
        </p:sp>
        <p:pic>
          <p:nvPicPr>
            <p:cNvPr id="48149" name="Picture 21" descr="outline_alaska"/>
            <p:cNvPicPr>
              <a:picLocks noChangeAspect="1" noChangeArrowheads="1"/>
            </p:cNvPicPr>
            <p:nvPr/>
          </p:nvPicPr>
          <p:blipFill>
            <a:blip r:embed="rId3" cstate="print"/>
            <a:srcRect/>
            <a:stretch>
              <a:fillRect/>
            </a:stretch>
          </p:blipFill>
          <p:spPr bwMode="auto">
            <a:xfrm rot="900000">
              <a:off x="3804" y="406"/>
              <a:ext cx="516" cy="409"/>
            </a:xfrm>
            <a:prstGeom prst="rect">
              <a:avLst/>
            </a:prstGeom>
            <a:noFill/>
            <a:ln w="9525">
              <a:noFill/>
              <a:miter lim="800000"/>
              <a:headEnd/>
              <a:tailEnd/>
            </a:ln>
          </p:spPr>
        </p:pic>
        <p:grpSp>
          <p:nvGrpSpPr>
            <p:cNvPr id="48150" name="Group 22"/>
            <p:cNvGrpSpPr>
              <a:grpSpLocks/>
            </p:cNvGrpSpPr>
            <p:nvPr/>
          </p:nvGrpSpPr>
          <p:grpSpPr bwMode="auto">
            <a:xfrm>
              <a:off x="4176" y="891"/>
              <a:ext cx="1488" cy="981"/>
              <a:chOff x="4176" y="816"/>
              <a:chExt cx="1488" cy="981"/>
            </a:xfrm>
          </p:grpSpPr>
          <p:pic>
            <p:nvPicPr>
              <p:cNvPr id="48151" name="Picture 23" descr="outline_usa"/>
              <p:cNvPicPr>
                <a:picLocks noChangeAspect="1" noChangeArrowheads="1"/>
              </p:cNvPicPr>
              <p:nvPr/>
            </p:nvPicPr>
            <p:blipFill>
              <a:blip r:embed="rId4" cstate="print"/>
              <a:srcRect/>
              <a:stretch>
                <a:fillRect/>
              </a:stretch>
            </p:blipFill>
            <p:spPr bwMode="auto">
              <a:xfrm>
                <a:off x="4176" y="816"/>
                <a:ext cx="1488" cy="981"/>
              </a:xfrm>
              <a:prstGeom prst="rect">
                <a:avLst/>
              </a:prstGeom>
              <a:noFill/>
              <a:ln w="9525">
                <a:noFill/>
                <a:miter lim="800000"/>
                <a:headEnd/>
                <a:tailEnd/>
              </a:ln>
            </p:spPr>
          </p:pic>
          <p:sp>
            <p:nvSpPr>
              <p:cNvPr id="48152" name="Freeform 24"/>
              <p:cNvSpPr>
                <a:spLocks/>
              </p:cNvSpPr>
              <p:nvPr/>
            </p:nvSpPr>
            <p:spPr bwMode="auto">
              <a:xfrm>
                <a:off x="4260" y="835"/>
                <a:ext cx="186" cy="139"/>
              </a:xfrm>
              <a:custGeom>
                <a:avLst/>
                <a:gdLst/>
                <a:ahLst/>
                <a:cxnLst>
                  <a:cxn ang="0">
                    <a:pos x="5" y="94"/>
                  </a:cxn>
                  <a:cxn ang="0">
                    <a:pos x="9" y="80"/>
                  </a:cxn>
                  <a:cxn ang="0">
                    <a:pos x="2" y="29"/>
                  </a:cxn>
                  <a:cxn ang="0">
                    <a:pos x="23" y="17"/>
                  </a:cxn>
                  <a:cxn ang="0">
                    <a:pos x="44" y="25"/>
                  </a:cxn>
                  <a:cxn ang="0">
                    <a:pos x="50" y="56"/>
                  </a:cxn>
                  <a:cxn ang="0">
                    <a:pos x="56" y="17"/>
                  </a:cxn>
                  <a:cxn ang="0">
                    <a:pos x="65" y="2"/>
                  </a:cxn>
                  <a:cxn ang="0">
                    <a:pos x="84" y="8"/>
                  </a:cxn>
                  <a:cxn ang="0">
                    <a:pos x="104" y="14"/>
                  </a:cxn>
                  <a:cxn ang="0">
                    <a:pos x="126" y="20"/>
                  </a:cxn>
                  <a:cxn ang="0">
                    <a:pos x="146" y="26"/>
                  </a:cxn>
                  <a:cxn ang="0">
                    <a:pos x="176" y="34"/>
                  </a:cxn>
                  <a:cxn ang="0">
                    <a:pos x="174" y="74"/>
                  </a:cxn>
                  <a:cxn ang="0">
                    <a:pos x="165" y="115"/>
                  </a:cxn>
                  <a:cxn ang="0">
                    <a:pos x="156" y="139"/>
                  </a:cxn>
                  <a:cxn ang="0">
                    <a:pos x="63" y="128"/>
                  </a:cxn>
                  <a:cxn ang="0">
                    <a:pos x="30" y="121"/>
                  </a:cxn>
                  <a:cxn ang="0">
                    <a:pos x="18" y="100"/>
                  </a:cxn>
                  <a:cxn ang="0">
                    <a:pos x="5" y="94"/>
                  </a:cxn>
                </a:cxnLst>
                <a:rect l="0" t="0" r="r" b="b"/>
                <a:pathLst>
                  <a:path w="186" h="139">
                    <a:moveTo>
                      <a:pt x="5" y="94"/>
                    </a:moveTo>
                    <a:cubicBezTo>
                      <a:pt x="6" y="89"/>
                      <a:pt x="8" y="85"/>
                      <a:pt x="9" y="80"/>
                    </a:cubicBezTo>
                    <a:cubicBezTo>
                      <a:pt x="8" y="63"/>
                      <a:pt x="4" y="46"/>
                      <a:pt x="2" y="29"/>
                    </a:cubicBezTo>
                    <a:cubicBezTo>
                      <a:pt x="4" y="11"/>
                      <a:pt x="7" y="15"/>
                      <a:pt x="23" y="17"/>
                    </a:cubicBezTo>
                    <a:cubicBezTo>
                      <a:pt x="31" y="20"/>
                      <a:pt x="37" y="21"/>
                      <a:pt x="44" y="25"/>
                    </a:cubicBezTo>
                    <a:cubicBezTo>
                      <a:pt x="46" y="36"/>
                      <a:pt x="49" y="45"/>
                      <a:pt x="50" y="56"/>
                    </a:cubicBezTo>
                    <a:cubicBezTo>
                      <a:pt x="66" y="53"/>
                      <a:pt x="56" y="29"/>
                      <a:pt x="56" y="17"/>
                    </a:cubicBezTo>
                    <a:cubicBezTo>
                      <a:pt x="57" y="8"/>
                      <a:pt x="55" y="0"/>
                      <a:pt x="65" y="2"/>
                    </a:cubicBezTo>
                    <a:cubicBezTo>
                      <a:pt x="71" y="5"/>
                      <a:pt x="78" y="7"/>
                      <a:pt x="84" y="8"/>
                    </a:cubicBezTo>
                    <a:cubicBezTo>
                      <a:pt x="90" y="11"/>
                      <a:pt x="97" y="13"/>
                      <a:pt x="104" y="14"/>
                    </a:cubicBezTo>
                    <a:cubicBezTo>
                      <a:pt x="111" y="17"/>
                      <a:pt x="119" y="19"/>
                      <a:pt x="126" y="20"/>
                    </a:cubicBezTo>
                    <a:cubicBezTo>
                      <a:pt x="132" y="23"/>
                      <a:pt x="139" y="25"/>
                      <a:pt x="146" y="26"/>
                    </a:cubicBezTo>
                    <a:cubicBezTo>
                      <a:pt x="155" y="31"/>
                      <a:pt x="166" y="31"/>
                      <a:pt x="176" y="34"/>
                    </a:cubicBezTo>
                    <a:cubicBezTo>
                      <a:pt x="186" y="41"/>
                      <a:pt x="179" y="63"/>
                      <a:pt x="174" y="74"/>
                    </a:cubicBezTo>
                    <a:cubicBezTo>
                      <a:pt x="172" y="88"/>
                      <a:pt x="170" y="102"/>
                      <a:pt x="165" y="115"/>
                    </a:cubicBezTo>
                    <a:cubicBezTo>
                      <a:pt x="164" y="124"/>
                      <a:pt x="164" y="134"/>
                      <a:pt x="156" y="139"/>
                    </a:cubicBezTo>
                    <a:cubicBezTo>
                      <a:pt x="125" y="129"/>
                      <a:pt x="97" y="129"/>
                      <a:pt x="63" y="128"/>
                    </a:cubicBezTo>
                    <a:cubicBezTo>
                      <a:pt x="53" y="121"/>
                      <a:pt x="42" y="122"/>
                      <a:pt x="30" y="121"/>
                    </a:cubicBezTo>
                    <a:cubicBezTo>
                      <a:pt x="21" y="114"/>
                      <a:pt x="28" y="102"/>
                      <a:pt x="18" y="100"/>
                    </a:cubicBezTo>
                    <a:cubicBezTo>
                      <a:pt x="15" y="99"/>
                      <a:pt x="0" y="96"/>
                      <a:pt x="5" y="94"/>
                    </a:cubicBezTo>
                    <a:close/>
                  </a:path>
                </a:pathLst>
              </a:custGeom>
              <a:solidFill>
                <a:srgbClr val="FF0000"/>
              </a:solidFill>
              <a:ln w="6350" cmpd="sng">
                <a:noFill/>
                <a:round/>
                <a:headEnd/>
                <a:tailEnd/>
              </a:ln>
              <a:effectLst/>
            </p:spPr>
            <p:txBody>
              <a:bodyPr/>
              <a:lstStyle/>
              <a:p>
                <a:endParaRPr lang="en-US"/>
              </a:p>
            </p:txBody>
          </p:sp>
        </p:grpSp>
        <p:sp>
          <p:nvSpPr>
            <p:cNvPr id="48153" name="Rectangle 25"/>
            <p:cNvSpPr>
              <a:spLocks noChangeArrowheads="1"/>
            </p:cNvSpPr>
            <p:nvPr/>
          </p:nvSpPr>
          <p:spPr bwMode="auto">
            <a:xfrm>
              <a:off x="4176" y="1632"/>
              <a:ext cx="384" cy="240"/>
            </a:xfrm>
            <a:prstGeom prst="rect">
              <a:avLst/>
            </a:prstGeom>
            <a:solidFill>
              <a:srgbClr val="FFFFFF"/>
            </a:solidFill>
            <a:ln w="9525">
              <a:noFill/>
              <a:miter lim="800000"/>
              <a:headEnd/>
              <a:tailEnd/>
            </a:ln>
            <a:effectLst/>
          </p:spPr>
          <p:txBody>
            <a:bodyPr wrap="none" anchor="ctr"/>
            <a:lstStyle/>
            <a:p>
              <a:endParaRPr lang="en-US"/>
            </a:p>
          </p:txBody>
        </p:sp>
        <p:sp>
          <p:nvSpPr>
            <p:cNvPr id="48154" name="Rectangle 26"/>
            <p:cNvSpPr>
              <a:spLocks noChangeArrowheads="1"/>
            </p:cNvSpPr>
            <p:nvPr/>
          </p:nvSpPr>
          <p:spPr bwMode="auto">
            <a:xfrm>
              <a:off x="4512" y="1728"/>
              <a:ext cx="240" cy="144"/>
            </a:xfrm>
            <a:prstGeom prst="rect">
              <a:avLst/>
            </a:prstGeom>
            <a:solidFill>
              <a:srgbClr val="FFFFFF"/>
            </a:solidFill>
            <a:ln w="9525">
              <a:noFill/>
              <a:miter lim="800000"/>
              <a:headEnd/>
              <a:tailEnd/>
            </a:ln>
            <a:effectLst/>
          </p:spPr>
          <p:txBody>
            <a:bodyPr wrap="none" anchor="ctr"/>
            <a:lstStyle/>
            <a:p>
              <a:endParaRPr lang="en-US"/>
            </a:p>
          </p:txBody>
        </p:sp>
      </p:grpSp>
      <p:sp>
        <p:nvSpPr>
          <p:cNvPr id="48155" name="Arc 27"/>
          <p:cNvSpPr>
            <a:spLocks/>
          </p:cNvSpPr>
          <p:nvPr/>
        </p:nvSpPr>
        <p:spPr bwMode="auto">
          <a:xfrm flipH="1" flipV="1">
            <a:off x="4343400" y="714375"/>
            <a:ext cx="1295400" cy="838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48156" name="Arc 28"/>
          <p:cNvSpPr>
            <a:spLocks/>
          </p:cNvSpPr>
          <p:nvPr/>
        </p:nvSpPr>
        <p:spPr bwMode="auto">
          <a:xfrm rot="10800000" flipV="1">
            <a:off x="4419600" y="1628775"/>
            <a:ext cx="1447800" cy="1066800"/>
          </a:xfrm>
          <a:custGeom>
            <a:avLst/>
            <a:gdLst>
              <a:gd name="G0" fmla="+- 0 0 0"/>
              <a:gd name="G1" fmla="+- 21376 0 0"/>
              <a:gd name="G2" fmla="+- 21600 0 0"/>
              <a:gd name="T0" fmla="*/ 3104 w 21236"/>
              <a:gd name="T1" fmla="*/ 0 h 21376"/>
              <a:gd name="T2" fmla="*/ 21236 w 21236"/>
              <a:gd name="T3" fmla="*/ 17426 h 21376"/>
              <a:gd name="T4" fmla="*/ 0 w 21236"/>
              <a:gd name="T5" fmla="*/ 21376 h 21376"/>
            </a:gdLst>
            <a:ahLst/>
            <a:cxnLst>
              <a:cxn ang="0">
                <a:pos x="T0" y="T1"/>
              </a:cxn>
              <a:cxn ang="0">
                <a:pos x="T2" y="T3"/>
              </a:cxn>
              <a:cxn ang="0">
                <a:pos x="T4" y="T5"/>
              </a:cxn>
            </a:cxnLst>
            <a:rect l="0" t="0" r="r" b="b"/>
            <a:pathLst>
              <a:path w="21236" h="21376" fill="none" extrusionOk="0">
                <a:moveTo>
                  <a:pt x="3103" y="0"/>
                </a:moveTo>
                <a:cubicBezTo>
                  <a:pt x="12254" y="1328"/>
                  <a:pt x="19544" y="8335"/>
                  <a:pt x="21235" y="17426"/>
                </a:cubicBezTo>
              </a:path>
              <a:path w="21236" h="21376" stroke="0" extrusionOk="0">
                <a:moveTo>
                  <a:pt x="3103" y="0"/>
                </a:moveTo>
                <a:cubicBezTo>
                  <a:pt x="12254" y="1328"/>
                  <a:pt x="19544" y="8335"/>
                  <a:pt x="21235" y="17426"/>
                </a:cubicBezTo>
                <a:lnTo>
                  <a:pt x="0" y="21376"/>
                </a:lnTo>
                <a:close/>
              </a:path>
            </a:pathLst>
          </a:custGeom>
          <a:noFill/>
          <a:ln w="9525">
            <a:solidFill>
              <a:schemeClr val="tx1"/>
            </a:solidFill>
            <a:round/>
            <a:headEnd/>
            <a:tailEnd/>
          </a:ln>
          <a:effectLst/>
        </p:spPr>
        <p:txBody>
          <a:bodyPr wrap="none" anchor="ctr"/>
          <a:lstStyle/>
          <a:p>
            <a:endParaRPr lang="en-US"/>
          </a:p>
        </p:txBody>
      </p:sp>
      <p:sp>
        <p:nvSpPr>
          <p:cNvPr id="48157" name="Text Box 29"/>
          <p:cNvSpPr txBox="1">
            <a:spLocks noChangeArrowheads="1"/>
          </p:cNvSpPr>
          <p:nvPr/>
        </p:nvSpPr>
        <p:spPr bwMode="auto">
          <a:xfrm>
            <a:off x="5791200" y="822325"/>
            <a:ext cx="2057400" cy="701675"/>
          </a:xfrm>
          <a:prstGeom prst="rect">
            <a:avLst/>
          </a:prstGeom>
          <a:noFill/>
          <a:ln w="9525">
            <a:noFill/>
            <a:miter lim="800000"/>
            <a:headEnd/>
            <a:tailEnd/>
          </a:ln>
          <a:effectLst/>
        </p:spPr>
        <p:txBody>
          <a:bodyPr>
            <a:spAutoFit/>
          </a:bodyPr>
          <a:lstStyle/>
          <a:p>
            <a:pPr algn="ctr">
              <a:spcBef>
                <a:spcPct val="50000"/>
              </a:spcBef>
            </a:pPr>
            <a:r>
              <a:rPr lang="en-US" sz="2000">
                <a:latin typeface="Verdana" pitchFamily="34" charset="0"/>
              </a:rPr>
              <a:t>Washington State</a:t>
            </a:r>
          </a:p>
        </p:txBody>
      </p:sp>
      <p:sp>
        <p:nvSpPr>
          <p:cNvPr id="48158" name="AutoShape 30"/>
          <p:cNvSpPr>
            <a:spLocks noChangeArrowheads="1"/>
          </p:cNvSpPr>
          <p:nvPr/>
        </p:nvSpPr>
        <p:spPr bwMode="auto">
          <a:xfrm>
            <a:off x="1409700" y="5062538"/>
            <a:ext cx="609600" cy="3048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59" name="AutoShape 31"/>
          <p:cNvSpPr>
            <a:spLocks noChangeArrowheads="1"/>
          </p:cNvSpPr>
          <p:nvPr/>
        </p:nvSpPr>
        <p:spPr bwMode="auto">
          <a:xfrm>
            <a:off x="1409700" y="4119563"/>
            <a:ext cx="506413" cy="2286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60" name="AutoShape 32"/>
          <p:cNvSpPr>
            <a:spLocks noChangeArrowheads="1"/>
          </p:cNvSpPr>
          <p:nvPr/>
        </p:nvSpPr>
        <p:spPr bwMode="auto">
          <a:xfrm>
            <a:off x="1409700" y="3352800"/>
            <a:ext cx="495300" cy="3048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61" name="AutoShape 33"/>
          <p:cNvSpPr>
            <a:spLocks noChangeArrowheads="1"/>
          </p:cNvSpPr>
          <p:nvPr/>
        </p:nvSpPr>
        <p:spPr bwMode="auto">
          <a:xfrm>
            <a:off x="2333625" y="3390900"/>
            <a:ext cx="762000" cy="2286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62" name="AutoShape 34"/>
          <p:cNvSpPr>
            <a:spLocks noChangeArrowheads="1"/>
          </p:cNvSpPr>
          <p:nvPr/>
        </p:nvSpPr>
        <p:spPr bwMode="auto">
          <a:xfrm>
            <a:off x="2336800" y="3619500"/>
            <a:ext cx="939800"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63" name="AutoShape 35"/>
          <p:cNvSpPr>
            <a:spLocks noChangeArrowheads="1"/>
          </p:cNvSpPr>
          <p:nvPr/>
        </p:nvSpPr>
        <p:spPr bwMode="auto">
          <a:xfrm>
            <a:off x="2336800" y="3848100"/>
            <a:ext cx="762000" cy="2286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sp>
        <p:nvSpPr>
          <p:cNvPr id="48164" name="AutoShape 36"/>
          <p:cNvSpPr>
            <a:spLocks noChangeArrowheads="1"/>
          </p:cNvSpPr>
          <p:nvPr/>
        </p:nvSpPr>
        <p:spPr bwMode="auto">
          <a:xfrm>
            <a:off x="2336800" y="4114800"/>
            <a:ext cx="762000" cy="2413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65" name="AutoShape 37"/>
          <p:cNvSpPr>
            <a:spLocks noChangeArrowheads="1"/>
          </p:cNvSpPr>
          <p:nvPr/>
        </p:nvSpPr>
        <p:spPr bwMode="auto">
          <a:xfrm>
            <a:off x="2339975" y="4356100"/>
            <a:ext cx="936625"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66" name="AutoShape 38"/>
          <p:cNvSpPr>
            <a:spLocks noChangeArrowheads="1"/>
          </p:cNvSpPr>
          <p:nvPr/>
        </p:nvSpPr>
        <p:spPr bwMode="auto">
          <a:xfrm>
            <a:off x="2339975" y="4584700"/>
            <a:ext cx="762000" cy="2159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sp>
        <p:nvSpPr>
          <p:cNvPr id="48167" name="AutoShape 39"/>
          <p:cNvSpPr>
            <a:spLocks noChangeArrowheads="1"/>
          </p:cNvSpPr>
          <p:nvPr/>
        </p:nvSpPr>
        <p:spPr bwMode="auto">
          <a:xfrm>
            <a:off x="2346325" y="5099050"/>
            <a:ext cx="762000" cy="2286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68" name="AutoShape 40"/>
          <p:cNvSpPr>
            <a:spLocks noChangeArrowheads="1"/>
          </p:cNvSpPr>
          <p:nvPr/>
        </p:nvSpPr>
        <p:spPr bwMode="auto">
          <a:xfrm>
            <a:off x="2349500" y="5327650"/>
            <a:ext cx="927100"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69" name="AutoShape 41"/>
          <p:cNvSpPr>
            <a:spLocks noChangeArrowheads="1"/>
          </p:cNvSpPr>
          <p:nvPr/>
        </p:nvSpPr>
        <p:spPr bwMode="auto">
          <a:xfrm>
            <a:off x="2349500" y="5562600"/>
            <a:ext cx="546100" cy="171450"/>
          </a:xfrm>
          <a:prstGeom prst="roundRect">
            <a:avLst>
              <a:gd name="adj" fmla="val 16667"/>
            </a:avLst>
          </a:prstGeom>
          <a:solidFill>
            <a:srgbClr val="99CCFF">
              <a:alpha val="75000"/>
            </a:srgbClr>
          </a:solidFill>
          <a:ln w="12700">
            <a:solidFill>
              <a:schemeClr val="tx1"/>
            </a:solidFill>
            <a:round/>
            <a:headEnd/>
            <a:tailEnd/>
          </a:ln>
          <a:effectLst/>
        </p:spPr>
        <p:txBody>
          <a:bodyPr wrap="none" anchor="ctr"/>
          <a:lstStyle/>
          <a:p>
            <a:endParaRPr lang="en-US"/>
          </a:p>
        </p:txBody>
      </p:sp>
      <p:sp>
        <p:nvSpPr>
          <p:cNvPr id="48170" name="AutoShape 42"/>
          <p:cNvSpPr>
            <a:spLocks noChangeArrowheads="1"/>
          </p:cNvSpPr>
          <p:nvPr/>
        </p:nvSpPr>
        <p:spPr bwMode="auto">
          <a:xfrm>
            <a:off x="2343150" y="4800600"/>
            <a:ext cx="762000" cy="2159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sp>
        <p:nvSpPr>
          <p:cNvPr id="48171" name="AutoShape 43"/>
          <p:cNvSpPr>
            <a:spLocks noChangeArrowheads="1"/>
          </p:cNvSpPr>
          <p:nvPr/>
        </p:nvSpPr>
        <p:spPr bwMode="auto">
          <a:xfrm>
            <a:off x="2349500" y="5734050"/>
            <a:ext cx="762000" cy="2286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cxnSp>
        <p:nvCxnSpPr>
          <p:cNvPr id="48172" name="AutoShape 44"/>
          <p:cNvCxnSpPr>
            <a:cxnSpLocks noChangeShapeType="1"/>
            <a:stCxn id="48160" idx="3"/>
            <a:endCxn id="48161" idx="1"/>
          </p:cNvCxnSpPr>
          <p:nvPr/>
        </p:nvCxnSpPr>
        <p:spPr bwMode="auto">
          <a:xfrm>
            <a:off x="1905000" y="3505200"/>
            <a:ext cx="428625" cy="0"/>
          </a:xfrm>
          <a:prstGeom prst="straightConnector1">
            <a:avLst/>
          </a:prstGeom>
          <a:noFill/>
          <a:ln w="9525">
            <a:solidFill>
              <a:schemeClr val="tx1"/>
            </a:solidFill>
            <a:round/>
            <a:headEnd/>
            <a:tailEnd/>
          </a:ln>
          <a:effectLst/>
        </p:spPr>
      </p:cxnSp>
      <p:cxnSp>
        <p:nvCxnSpPr>
          <p:cNvPr id="48173" name="AutoShape 45"/>
          <p:cNvCxnSpPr>
            <a:cxnSpLocks noChangeShapeType="1"/>
            <a:stCxn id="48159" idx="3"/>
            <a:endCxn id="48164" idx="1"/>
          </p:cNvCxnSpPr>
          <p:nvPr/>
        </p:nvCxnSpPr>
        <p:spPr bwMode="auto">
          <a:xfrm>
            <a:off x="1916113" y="4233863"/>
            <a:ext cx="420687" cy="1587"/>
          </a:xfrm>
          <a:prstGeom prst="straightConnector1">
            <a:avLst/>
          </a:prstGeom>
          <a:noFill/>
          <a:ln w="9525">
            <a:solidFill>
              <a:schemeClr val="tx1"/>
            </a:solidFill>
            <a:round/>
            <a:headEnd/>
            <a:tailEnd/>
          </a:ln>
          <a:effectLst/>
        </p:spPr>
      </p:cxnSp>
      <p:cxnSp>
        <p:nvCxnSpPr>
          <p:cNvPr id="48174" name="AutoShape 46"/>
          <p:cNvCxnSpPr>
            <a:cxnSpLocks noChangeShapeType="1"/>
            <a:stCxn id="48158" idx="3"/>
            <a:endCxn id="48167" idx="1"/>
          </p:cNvCxnSpPr>
          <p:nvPr/>
        </p:nvCxnSpPr>
        <p:spPr bwMode="auto">
          <a:xfrm flipV="1">
            <a:off x="2019300" y="5213350"/>
            <a:ext cx="327025" cy="1588"/>
          </a:xfrm>
          <a:prstGeom prst="straightConnector1">
            <a:avLst/>
          </a:prstGeom>
          <a:noFill/>
          <a:ln w="9525">
            <a:solidFill>
              <a:schemeClr val="tx1"/>
            </a:solidFill>
            <a:round/>
            <a:headEnd/>
            <a:tailEnd/>
          </a:ln>
          <a:effectLst/>
        </p:spPr>
      </p:cxnSp>
      <p:cxnSp>
        <p:nvCxnSpPr>
          <p:cNvPr id="48175" name="AutoShape 47"/>
          <p:cNvCxnSpPr>
            <a:cxnSpLocks noChangeShapeType="1"/>
            <a:stCxn id="48160" idx="3"/>
            <a:endCxn id="48162" idx="1"/>
          </p:cNvCxnSpPr>
          <p:nvPr/>
        </p:nvCxnSpPr>
        <p:spPr bwMode="auto">
          <a:xfrm>
            <a:off x="1905000" y="3505200"/>
            <a:ext cx="431800" cy="228600"/>
          </a:xfrm>
          <a:prstGeom prst="bentConnector3">
            <a:avLst>
              <a:gd name="adj1" fmla="val 50000"/>
            </a:avLst>
          </a:prstGeom>
          <a:noFill/>
          <a:ln w="9525">
            <a:solidFill>
              <a:schemeClr val="tx1"/>
            </a:solidFill>
            <a:miter lim="800000"/>
            <a:headEnd/>
            <a:tailEnd/>
          </a:ln>
          <a:effectLst/>
        </p:spPr>
      </p:cxnSp>
      <p:cxnSp>
        <p:nvCxnSpPr>
          <p:cNvPr id="48176" name="AutoShape 48"/>
          <p:cNvCxnSpPr>
            <a:cxnSpLocks noChangeShapeType="1"/>
            <a:stCxn id="48160" idx="3"/>
            <a:endCxn id="48163" idx="1"/>
          </p:cNvCxnSpPr>
          <p:nvPr/>
        </p:nvCxnSpPr>
        <p:spPr bwMode="auto">
          <a:xfrm>
            <a:off x="1905000" y="3505200"/>
            <a:ext cx="431800" cy="457200"/>
          </a:xfrm>
          <a:prstGeom prst="bentConnector3">
            <a:avLst>
              <a:gd name="adj1" fmla="val 50000"/>
            </a:avLst>
          </a:prstGeom>
          <a:noFill/>
          <a:ln w="9525">
            <a:solidFill>
              <a:schemeClr val="tx1"/>
            </a:solidFill>
            <a:miter lim="800000"/>
            <a:headEnd/>
            <a:tailEnd/>
          </a:ln>
          <a:effectLst/>
        </p:spPr>
      </p:cxnSp>
      <p:cxnSp>
        <p:nvCxnSpPr>
          <p:cNvPr id="48177" name="AutoShape 49"/>
          <p:cNvCxnSpPr>
            <a:cxnSpLocks noChangeShapeType="1"/>
            <a:stCxn id="48159" idx="3"/>
            <a:endCxn id="48165" idx="1"/>
          </p:cNvCxnSpPr>
          <p:nvPr/>
        </p:nvCxnSpPr>
        <p:spPr bwMode="auto">
          <a:xfrm>
            <a:off x="1916113" y="4233863"/>
            <a:ext cx="423862" cy="236537"/>
          </a:xfrm>
          <a:prstGeom prst="bentConnector3">
            <a:avLst>
              <a:gd name="adj1" fmla="val 49815"/>
            </a:avLst>
          </a:prstGeom>
          <a:noFill/>
          <a:ln w="9525">
            <a:solidFill>
              <a:schemeClr val="tx1"/>
            </a:solidFill>
            <a:miter lim="800000"/>
            <a:headEnd/>
            <a:tailEnd/>
          </a:ln>
          <a:effectLst/>
        </p:spPr>
      </p:cxnSp>
      <p:cxnSp>
        <p:nvCxnSpPr>
          <p:cNvPr id="48178" name="AutoShape 50"/>
          <p:cNvCxnSpPr>
            <a:cxnSpLocks noChangeShapeType="1"/>
            <a:stCxn id="48159" idx="3"/>
            <a:endCxn id="48166" idx="1"/>
          </p:cNvCxnSpPr>
          <p:nvPr/>
        </p:nvCxnSpPr>
        <p:spPr bwMode="auto">
          <a:xfrm>
            <a:off x="1916113" y="4233863"/>
            <a:ext cx="423862" cy="458787"/>
          </a:xfrm>
          <a:prstGeom prst="bentConnector3">
            <a:avLst>
              <a:gd name="adj1" fmla="val 49815"/>
            </a:avLst>
          </a:prstGeom>
          <a:noFill/>
          <a:ln w="9525">
            <a:solidFill>
              <a:schemeClr val="tx1"/>
            </a:solidFill>
            <a:miter lim="800000"/>
            <a:headEnd/>
            <a:tailEnd/>
          </a:ln>
          <a:effectLst/>
        </p:spPr>
      </p:cxnSp>
      <p:cxnSp>
        <p:nvCxnSpPr>
          <p:cNvPr id="48179" name="AutoShape 51"/>
          <p:cNvCxnSpPr>
            <a:cxnSpLocks noChangeShapeType="1"/>
            <a:stCxn id="48159" idx="3"/>
            <a:endCxn id="48170" idx="1"/>
          </p:cNvCxnSpPr>
          <p:nvPr/>
        </p:nvCxnSpPr>
        <p:spPr bwMode="auto">
          <a:xfrm>
            <a:off x="1916113" y="4233863"/>
            <a:ext cx="427037" cy="674687"/>
          </a:xfrm>
          <a:prstGeom prst="bentConnector3">
            <a:avLst>
              <a:gd name="adj1" fmla="val 49815"/>
            </a:avLst>
          </a:prstGeom>
          <a:noFill/>
          <a:ln w="9525">
            <a:solidFill>
              <a:schemeClr val="tx1"/>
            </a:solidFill>
            <a:miter lim="800000"/>
            <a:headEnd/>
            <a:tailEnd/>
          </a:ln>
          <a:effectLst/>
        </p:spPr>
      </p:cxnSp>
      <p:cxnSp>
        <p:nvCxnSpPr>
          <p:cNvPr id="48180" name="AutoShape 52"/>
          <p:cNvCxnSpPr>
            <a:cxnSpLocks noChangeShapeType="1"/>
            <a:stCxn id="48158" idx="3"/>
            <a:endCxn id="48168" idx="1"/>
          </p:cNvCxnSpPr>
          <p:nvPr/>
        </p:nvCxnSpPr>
        <p:spPr bwMode="auto">
          <a:xfrm>
            <a:off x="2019300" y="5214938"/>
            <a:ext cx="330200" cy="227012"/>
          </a:xfrm>
          <a:prstGeom prst="bentConnector3">
            <a:avLst>
              <a:gd name="adj1" fmla="val 50000"/>
            </a:avLst>
          </a:prstGeom>
          <a:noFill/>
          <a:ln w="9525">
            <a:solidFill>
              <a:schemeClr val="tx1"/>
            </a:solidFill>
            <a:miter lim="800000"/>
            <a:headEnd/>
            <a:tailEnd/>
          </a:ln>
          <a:effectLst/>
        </p:spPr>
      </p:cxnSp>
      <p:cxnSp>
        <p:nvCxnSpPr>
          <p:cNvPr id="48181" name="AutoShape 53"/>
          <p:cNvCxnSpPr>
            <a:cxnSpLocks noChangeShapeType="1"/>
            <a:stCxn id="48158" idx="3"/>
            <a:endCxn id="48171" idx="1"/>
          </p:cNvCxnSpPr>
          <p:nvPr/>
        </p:nvCxnSpPr>
        <p:spPr bwMode="auto">
          <a:xfrm>
            <a:off x="2019300" y="5214938"/>
            <a:ext cx="330200" cy="633412"/>
          </a:xfrm>
          <a:prstGeom prst="bentConnector3">
            <a:avLst>
              <a:gd name="adj1" fmla="val 50000"/>
            </a:avLst>
          </a:prstGeom>
          <a:noFill/>
          <a:ln w="9525">
            <a:solidFill>
              <a:schemeClr val="tx1"/>
            </a:solidFill>
            <a:miter lim="800000"/>
            <a:headEnd/>
            <a:tailEnd/>
          </a:ln>
          <a:effectLst/>
        </p:spPr>
      </p:cxnSp>
      <p:cxnSp>
        <p:nvCxnSpPr>
          <p:cNvPr id="48182" name="AutoShape 54"/>
          <p:cNvCxnSpPr>
            <a:cxnSpLocks noChangeShapeType="1"/>
            <a:stCxn id="48158" idx="3"/>
            <a:endCxn id="48169" idx="1"/>
          </p:cNvCxnSpPr>
          <p:nvPr/>
        </p:nvCxnSpPr>
        <p:spPr bwMode="auto">
          <a:xfrm>
            <a:off x="2019300" y="5214938"/>
            <a:ext cx="330200" cy="433387"/>
          </a:xfrm>
          <a:prstGeom prst="bentConnector3">
            <a:avLst>
              <a:gd name="adj1" fmla="val 50000"/>
            </a:avLst>
          </a:prstGeom>
          <a:noFill/>
          <a:ln w="9525">
            <a:solidFill>
              <a:schemeClr val="tx1"/>
            </a:solidFill>
            <a:miter lim="800000"/>
            <a:headEnd/>
            <a:tailEnd/>
          </a:ln>
          <a:effectLst/>
        </p:spPr>
      </p:cxnSp>
      <p:sp>
        <p:nvSpPr>
          <p:cNvPr id="48183" name="AutoShape 55"/>
          <p:cNvSpPr>
            <a:spLocks noChangeArrowheads="1"/>
          </p:cNvSpPr>
          <p:nvPr/>
        </p:nvSpPr>
        <p:spPr bwMode="auto">
          <a:xfrm>
            <a:off x="3924300" y="4848225"/>
            <a:ext cx="609600" cy="3048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84" name="AutoShape 56"/>
          <p:cNvSpPr>
            <a:spLocks noChangeArrowheads="1"/>
          </p:cNvSpPr>
          <p:nvPr/>
        </p:nvSpPr>
        <p:spPr bwMode="auto">
          <a:xfrm>
            <a:off x="3924300" y="4119563"/>
            <a:ext cx="506413" cy="2286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85" name="AutoShape 57"/>
          <p:cNvSpPr>
            <a:spLocks noChangeArrowheads="1"/>
          </p:cNvSpPr>
          <p:nvPr/>
        </p:nvSpPr>
        <p:spPr bwMode="auto">
          <a:xfrm>
            <a:off x="3924300" y="3352800"/>
            <a:ext cx="495300" cy="304800"/>
          </a:xfrm>
          <a:prstGeom prst="roundRect">
            <a:avLst>
              <a:gd name="adj" fmla="val 16667"/>
            </a:avLst>
          </a:prstGeom>
          <a:solidFill>
            <a:schemeClr val="bg1"/>
          </a:solidFill>
          <a:ln w="12700">
            <a:solidFill>
              <a:schemeClr val="tx1"/>
            </a:solidFill>
            <a:round/>
            <a:headEnd/>
            <a:tailEnd/>
          </a:ln>
          <a:effectLst/>
        </p:spPr>
        <p:txBody>
          <a:bodyPr wrap="none" anchor="ctr"/>
          <a:lstStyle/>
          <a:p>
            <a:endParaRPr lang="en-US"/>
          </a:p>
        </p:txBody>
      </p:sp>
      <p:sp>
        <p:nvSpPr>
          <p:cNvPr id="48186" name="AutoShape 58"/>
          <p:cNvSpPr>
            <a:spLocks noChangeArrowheads="1"/>
          </p:cNvSpPr>
          <p:nvPr/>
        </p:nvSpPr>
        <p:spPr bwMode="auto">
          <a:xfrm>
            <a:off x="4848225" y="3390900"/>
            <a:ext cx="762000" cy="2286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87" name="AutoShape 59"/>
          <p:cNvSpPr>
            <a:spLocks noChangeArrowheads="1"/>
          </p:cNvSpPr>
          <p:nvPr/>
        </p:nvSpPr>
        <p:spPr bwMode="auto">
          <a:xfrm>
            <a:off x="4851400" y="3619500"/>
            <a:ext cx="939800"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88" name="AutoShape 60"/>
          <p:cNvSpPr>
            <a:spLocks noChangeArrowheads="1"/>
          </p:cNvSpPr>
          <p:nvPr/>
        </p:nvSpPr>
        <p:spPr bwMode="auto">
          <a:xfrm>
            <a:off x="4851400" y="3848100"/>
            <a:ext cx="762000" cy="2286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sp>
        <p:nvSpPr>
          <p:cNvPr id="48189" name="AutoShape 61"/>
          <p:cNvSpPr>
            <a:spLocks noChangeArrowheads="1"/>
          </p:cNvSpPr>
          <p:nvPr/>
        </p:nvSpPr>
        <p:spPr bwMode="auto">
          <a:xfrm>
            <a:off x="4851400" y="4114800"/>
            <a:ext cx="762000" cy="2413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90" name="AutoShape 62"/>
          <p:cNvSpPr>
            <a:spLocks noChangeArrowheads="1"/>
          </p:cNvSpPr>
          <p:nvPr/>
        </p:nvSpPr>
        <p:spPr bwMode="auto">
          <a:xfrm>
            <a:off x="4854575" y="4356100"/>
            <a:ext cx="936625"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91" name="AutoShape 63"/>
          <p:cNvSpPr>
            <a:spLocks noChangeArrowheads="1"/>
          </p:cNvSpPr>
          <p:nvPr/>
        </p:nvSpPr>
        <p:spPr bwMode="auto">
          <a:xfrm>
            <a:off x="4854575" y="4584700"/>
            <a:ext cx="555625" cy="215900"/>
          </a:xfrm>
          <a:prstGeom prst="roundRect">
            <a:avLst>
              <a:gd name="adj" fmla="val 16667"/>
            </a:avLst>
          </a:prstGeom>
          <a:solidFill>
            <a:srgbClr val="99CCFF">
              <a:alpha val="75000"/>
            </a:srgbClr>
          </a:solidFill>
          <a:ln w="12700">
            <a:solidFill>
              <a:schemeClr val="tx1"/>
            </a:solidFill>
            <a:round/>
            <a:headEnd/>
            <a:tailEnd/>
          </a:ln>
          <a:effectLst/>
        </p:spPr>
        <p:txBody>
          <a:bodyPr wrap="none" anchor="ctr"/>
          <a:lstStyle/>
          <a:p>
            <a:endParaRPr lang="en-US"/>
          </a:p>
        </p:txBody>
      </p:sp>
      <p:sp>
        <p:nvSpPr>
          <p:cNvPr id="48192" name="AutoShape 64"/>
          <p:cNvSpPr>
            <a:spLocks noChangeArrowheads="1"/>
          </p:cNvSpPr>
          <p:nvPr/>
        </p:nvSpPr>
        <p:spPr bwMode="auto">
          <a:xfrm>
            <a:off x="4860925" y="4884738"/>
            <a:ext cx="762000" cy="228600"/>
          </a:xfrm>
          <a:prstGeom prst="roundRect">
            <a:avLst>
              <a:gd name="adj" fmla="val 16667"/>
            </a:avLst>
          </a:prstGeom>
          <a:solidFill>
            <a:srgbClr val="B2B2B2">
              <a:alpha val="75000"/>
            </a:srgbClr>
          </a:solidFill>
          <a:ln w="12700">
            <a:solidFill>
              <a:schemeClr val="tx1"/>
            </a:solidFill>
            <a:round/>
            <a:headEnd/>
            <a:tailEnd/>
          </a:ln>
          <a:effectLst/>
        </p:spPr>
        <p:txBody>
          <a:bodyPr wrap="none" anchor="ctr"/>
          <a:lstStyle/>
          <a:p>
            <a:endParaRPr lang="en-US"/>
          </a:p>
        </p:txBody>
      </p:sp>
      <p:sp>
        <p:nvSpPr>
          <p:cNvPr id="48193" name="AutoShape 65"/>
          <p:cNvSpPr>
            <a:spLocks noChangeArrowheads="1"/>
          </p:cNvSpPr>
          <p:nvPr/>
        </p:nvSpPr>
        <p:spPr bwMode="auto">
          <a:xfrm>
            <a:off x="4864100" y="5113338"/>
            <a:ext cx="927100" cy="228600"/>
          </a:xfrm>
          <a:prstGeom prst="roundRect">
            <a:avLst>
              <a:gd name="adj" fmla="val 16667"/>
            </a:avLst>
          </a:prstGeom>
          <a:solidFill>
            <a:srgbClr val="99FF99">
              <a:alpha val="75000"/>
            </a:srgbClr>
          </a:solidFill>
          <a:ln w="12700">
            <a:solidFill>
              <a:schemeClr val="tx1"/>
            </a:solidFill>
            <a:round/>
            <a:headEnd/>
            <a:tailEnd/>
          </a:ln>
          <a:effectLst/>
        </p:spPr>
        <p:txBody>
          <a:bodyPr wrap="none" anchor="ctr"/>
          <a:lstStyle/>
          <a:p>
            <a:endParaRPr lang="en-US"/>
          </a:p>
        </p:txBody>
      </p:sp>
      <p:sp>
        <p:nvSpPr>
          <p:cNvPr id="48194" name="AutoShape 66"/>
          <p:cNvSpPr>
            <a:spLocks noChangeArrowheads="1"/>
          </p:cNvSpPr>
          <p:nvPr/>
        </p:nvSpPr>
        <p:spPr bwMode="auto">
          <a:xfrm>
            <a:off x="4864100" y="5341938"/>
            <a:ext cx="555625" cy="177800"/>
          </a:xfrm>
          <a:prstGeom prst="roundRect">
            <a:avLst>
              <a:gd name="adj" fmla="val 16667"/>
            </a:avLst>
          </a:prstGeom>
          <a:solidFill>
            <a:srgbClr val="99CCFF">
              <a:alpha val="75000"/>
            </a:srgbClr>
          </a:solidFill>
          <a:ln w="12700">
            <a:solidFill>
              <a:schemeClr val="tx1"/>
            </a:solidFill>
            <a:round/>
            <a:headEnd/>
            <a:tailEnd/>
          </a:ln>
          <a:effectLst/>
        </p:spPr>
        <p:txBody>
          <a:bodyPr wrap="none" anchor="ctr"/>
          <a:lstStyle/>
          <a:p>
            <a:endParaRPr lang="en-US"/>
          </a:p>
        </p:txBody>
      </p:sp>
      <p:sp>
        <p:nvSpPr>
          <p:cNvPr id="48195" name="AutoShape 67"/>
          <p:cNvSpPr>
            <a:spLocks noChangeArrowheads="1"/>
          </p:cNvSpPr>
          <p:nvPr/>
        </p:nvSpPr>
        <p:spPr bwMode="auto">
          <a:xfrm>
            <a:off x="4867275" y="5748338"/>
            <a:ext cx="762000" cy="215900"/>
          </a:xfrm>
          <a:prstGeom prst="roundRect">
            <a:avLst>
              <a:gd name="adj" fmla="val 16667"/>
            </a:avLst>
          </a:prstGeom>
          <a:solidFill>
            <a:srgbClr val="FFCC99">
              <a:alpha val="75000"/>
            </a:srgbClr>
          </a:solidFill>
          <a:ln w="12700">
            <a:solidFill>
              <a:schemeClr val="tx1"/>
            </a:solidFill>
            <a:round/>
            <a:headEnd/>
            <a:tailEnd/>
          </a:ln>
          <a:effectLst/>
        </p:spPr>
        <p:txBody>
          <a:bodyPr wrap="none" anchor="ctr"/>
          <a:lstStyle/>
          <a:p>
            <a:endParaRPr lang="en-US"/>
          </a:p>
        </p:txBody>
      </p:sp>
      <p:sp>
        <p:nvSpPr>
          <p:cNvPr id="48196" name="AutoShape 68"/>
          <p:cNvSpPr>
            <a:spLocks noChangeArrowheads="1"/>
          </p:cNvSpPr>
          <p:nvPr/>
        </p:nvSpPr>
        <p:spPr bwMode="auto">
          <a:xfrm>
            <a:off x="4864100" y="5519738"/>
            <a:ext cx="555625" cy="228600"/>
          </a:xfrm>
          <a:prstGeom prst="roundRect">
            <a:avLst>
              <a:gd name="adj" fmla="val 16667"/>
            </a:avLst>
          </a:prstGeom>
          <a:solidFill>
            <a:srgbClr val="99CCFF">
              <a:alpha val="75000"/>
            </a:srgbClr>
          </a:solidFill>
          <a:ln w="12700">
            <a:solidFill>
              <a:schemeClr val="tx1"/>
            </a:solidFill>
            <a:round/>
            <a:headEnd/>
            <a:tailEnd/>
          </a:ln>
          <a:effectLst/>
        </p:spPr>
        <p:txBody>
          <a:bodyPr wrap="none" anchor="ctr"/>
          <a:lstStyle/>
          <a:p>
            <a:endParaRPr lang="en-US"/>
          </a:p>
        </p:txBody>
      </p:sp>
      <p:cxnSp>
        <p:nvCxnSpPr>
          <p:cNvPr id="48197" name="AutoShape 69"/>
          <p:cNvCxnSpPr>
            <a:cxnSpLocks noChangeShapeType="1"/>
            <a:stCxn id="48185" idx="3"/>
            <a:endCxn id="48186" idx="1"/>
          </p:cNvCxnSpPr>
          <p:nvPr/>
        </p:nvCxnSpPr>
        <p:spPr bwMode="auto">
          <a:xfrm>
            <a:off x="4419600" y="3505200"/>
            <a:ext cx="428625" cy="0"/>
          </a:xfrm>
          <a:prstGeom prst="straightConnector1">
            <a:avLst/>
          </a:prstGeom>
          <a:noFill/>
          <a:ln w="9525">
            <a:solidFill>
              <a:schemeClr val="tx1"/>
            </a:solidFill>
            <a:round/>
            <a:headEnd/>
            <a:tailEnd/>
          </a:ln>
          <a:effectLst/>
        </p:spPr>
      </p:cxnSp>
      <p:cxnSp>
        <p:nvCxnSpPr>
          <p:cNvPr id="48198" name="AutoShape 70"/>
          <p:cNvCxnSpPr>
            <a:cxnSpLocks noChangeShapeType="1"/>
            <a:stCxn id="48184" idx="3"/>
            <a:endCxn id="48189" idx="1"/>
          </p:cNvCxnSpPr>
          <p:nvPr/>
        </p:nvCxnSpPr>
        <p:spPr bwMode="auto">
          <a:xfrm>
            <a:off x="4430713" y="4233863"/>
            <a:ext cx="420687" cy="1587"/>
          </a:xfrm>
          <a:prstGeom prst="straightConnector1">
            <a:avLst/>
          </a:prstGeom>
          <a:noFill/>
          <a:ln w="9525">
            <a:solidFill>
              <a:schemeClr val="tx1"/>
            </a:solidFill>
            <a:round/>
            <a:headEnd/>
            <a:tailEnd/>
          </a:ln>
          <a:effectLst/>
        </p:spPr>
      </p:cxnSp>
      <p:cxnSp>
        <p:nvCxnSpPr>
          <p:cNvPr id="48199" name="AutoShape 71"/>
          <p:cNvCxnSpPr>
            <a:cxnSpLocks noChangeShapeType="1"/>
            <a:stCxn id="48183" idx="3"/>
            <a:endCxn id="48192" idx="1"/>
          </p:cNvCxnSpPr>
          <p:nvPr/>
        </p:nvCxnSpPr>
        <p:spPr bwMode="auto">
          <a:xfrm flipV="1">
            <a:off x="4533900" y="4999038"/>
            <a:ext cx="327025" cy="1587"/>
          </a:xfrm>
          <a:prstGeom prst="straightConnector1">
            <a:avLst/>
          </a:prstGeom>
          <a:noFill/>
          <a:ln w="9525">
            <a:solidFill>
              <a:schemeClr val="tx1"/>
            </a:solidFill>
            <a:round/>
            <a:headEnd/>
            <a:tailEnd/>
          </a:ln>
          <a:effectLst/>
        </p:spPr>
      </p:cxnSp>
      <p:cxnSp>
        <p:nvCxnSpPr>
          <p:cNvPr id="48200" name="AutoShape 72"/>
          <p:cNvCxnSpPr>
            <a:cxnSpLocks noChangeShapeType="1"/>
            <a:stCxn id="48185" idx="3"/>
            <a:endCxn id="48187" idx="1"/>
          </p:cNvCxnSpPr>
          <p:nvPr/>
        </p:nvCxnSpPr>
        <p:spPr bwMode="auto">
          <a:xfrm>
            <a:off x="4419600" y="3505200"/>
            <a:ext cx="431800" cy="228600"/>
          </a:xfrm>
          <a:prstGeom prst="bentConnector3">
            <a:avLst>
              <a:gd name="adj1" fmla="val 50000"/>
            </a:avLst>
          </a:prstGeom>
          <a:noFill/>
          <a:ln w="9525">
            <a:solidFill>
              <a:schemeClr val="tx1"/>
            </a:solidFill>
            <a:miter lim="800000"/>
            <a:headEnd/>
            <a:tailEnd/>
          </a:ln>
          <a:effectLst/>
        </p:spPr>
      </p:cxnSp>
      <p:cxnSp>
        <p:nvCxnSpPr>
          <p:cNvPr id="48201" name="AutoShape 73"/>
          <p:cNvCxnSpPr>
            <a:cxnSpLocks noChangeShapeType="1"/>
            <a:stCxn id="48185" idx="3"/>
            <a:endCxn id="48188" idx="1"/>
          </p:cNvCxnSpPr>
          <p:nvPr/>
        </p:nvCxnSpPr>
        <p:spPr bwMode="auto">
          <a:xfrm>
            <a:off x="4419600" y="3505200"/>
            <a:ext cx="431800" cy="457200"/>
          </a:xfrm>
          <a:prstGeom prst="bentConnector3">
            <a:avLst>
              <a:gd name="adj1" fmla="val 50000"/>
            </a:avLst>
          </a:prstGeom>
          <a:noFill/>
          <a:ln w="9525">
            <a:solidFill>
              <a:schemeClr val="tx1"/>
            </a:solidFill>
            <a:miter lim="800000"/>
            <a:headEnd/>
            <a:tailEnd/>
          </a:ln>
          <a:effectLst/>
        </p:spPr>
      </p:cxnSp>
      <p:cxnSp>
        <p:nvCxnSpPr>
          <p:cNvPr id="48202" name="AutoShape 74"/>
          <p:cNvCxnSpPr>
            <a:cxnSpLocks noChangeShapeType="1"/>
            <a:stCxn id="48184" idx="3"/>
            <a:endCxn id="48190" idx="1"/>
          </p:cNvCxnSpPr>
          <p:nvPr/>
        </p:nvCxnSpPr>
        <p:spPr bwMode="auto">
          <a:xfrm>
            <a:off x="4430713" y="4233863"/>
            <a:ext cx="423862" cy="236537"/>
          </a:xfrm>
          <a:prstGeom prst="bentConnector3">
            <a:avLst>
              <a:gd name="adj1" fmla="val 49815"/>
            </a:avLst>
          </a:prstGeom>
          <a:noFill/>
          <a:ln w="9525">
            <a:solidFill>
              <a:schemeClr val="tx1"/>
            </a:solidFill>
            <a:miter lim="800000"/>
            <a:headEnd/>
            <a:tailEnd/>
          </a:ln>
          <a:effectLst/>
        </p:spPr>
      </p:cxnSp>
      <p:cxnSp>
        <p:nvCxnSpPr>
          <p:cNvPr id="48203" name="AutoShape 75"/>
          <p:cNvCxnSpPr>
            <a:cxnSpLocks noChangeShapeType="1"/>
            <a:stCxn id="48184" idx="3"/>
            <a:endCxn id="48191" idx="1"/>
          </p:cNvCxnSpPr>
          <p:nvPr/>
        </p:nvCxnSpPr>
        <p:spPr bwMode="auto">
          <a:xfrm>
            <a:off x="4430713" y="4233863"/>
            <a:ext cx="423862" cy="458787"/>
          </a:xfrm>
          <a:prstGeom prst="bentConnector3">
            <a:avLst>
              <a:gd name="adj1" fmla="val 49815"/>
            </a:avLst>
          </a:prstGeom>
          <a:noFill/>
          <a:ln w="9525">
            <a:solidFill>
              <a:schemeClr val="tx1"/>
            </a:solidFill>
            <a:miter lim="800000"/>
            <a:headEnd/>
            <a:tailEnd/>
          </a:ln>
          <a:effectLst/>
        </p:spPr>
      </p:cxnSp>
      <p:cxnSp>
        <p:nvCxnSpPr>
          <p:cNvPr id="48204" name="AutoShape 76"/>
          <p:cNvCxnSpPr>
            <a:cxnSpLocks noChangeShapeType="1"/>
            <a:stCxn id="48183" idx="3"/>
            <a:endCxn id="48193" idx="1"/>
          </p:cNvCxnSpPr>
          <p:nvPr/>
        </p:nvCxnSpPr>
        <p:spPr bwMode="auto">
          <a:xfrm>
            <a:off x="4533900" y="5000625"/>
            <a:ext cx="330200" cy="227013"/>
          </a:xfrm>
          <a:prstGeom prst="bentConnector3">
            <a:avLst>
              <a:gd name="adj1" fmla="val 50000"/>
            </a:avLst>
          </a:prstGeom>
          <a:noFill/>
          <a:ln w="9525">
            <a:solidFill>
              <a:schemeClr val="tx1"/>
            </a:solidFill>
            <a:miter lim="800000"/>
            <a:headEnd/>
            <a:tailEnd/>
          </a:ln>
          <a:effectLst/>
        </p:spPr>
      </p:cxnSp>
      <p:cxnSp>
        <p:nvCxnSpPr>
          <p:cNvPr id="48205" name="AutoShape 77"/>
          <p:cNvCxnSpPr>
            <a:cxnSpLocks noChangeShapeType="1"/>
            <a:stCxn id="48183" idx="3"/>
            <a:endCxn id="48196" idx="1"/>
          </p:cNvCxnSpPr>
          <p:nvPr/>
        </p:nvCxnSpPr>
        <p:spPr bwMode="auto">
          <a:xfrm>
            <a:off x="4533900" y="5000625"/>
            <a:ext cx="330200" cy="633413"/>
          </a:xfrm>
          <a:prstGeom prst="bentConnector3">
            <a:avLst>
              <a:gd name="adj1" fmla="val 50000"/>
            </a:avLst>
          </a:prstGeom>
          <a:noFill/>
          <a:ln w="9525">
            <a:solidFill>
              <a:schemeClr val="tx1"/>
            </a:solidFill>
            <a:miter lim="800000"/>
            <a:headEnd/>
            <a:tailEnd/>
          </a:ln>
          <a:effectLst/>
        </p:spPr>
      </p:cxnSp>
      <p:cxnSp>
        <p:nvCxnSpPr>
          <p:cNvPr id="48206" name="AutoShape 78"/>
          <p:cNvCxnSpPr>
            <a:cxnSpLocks noChangeShapeType="1"/>
            <a:stCxn id="48183" idx="3"/>
            <a:endCxn id="48194" idx="1"/>
          </p:cNvCxnSpPr>
          <p:nvPr/>
        </p:nvCxnSpPr>
        <p:spPr bwMode="auto">
          <a:xfrm>
            <a:off x="4533900" y="5000625"/>
            <a:ext cx="330200" cy="430213"/>
          </a:xfrm>
          <a:prstGeom prst="bentConnector3">
            <a:avLst>
              <a:gd name="adj1" fmla="val 50000"/>
            </a:avLst>
          </a:prstGeom>
          <a:noFill/>
          <a:ln w="9525">
            <a:solidFill>
              <a:schemeClr val="tx1"/>
            </a:solidFill>
            <a:miter lim="800000"/>
            <a:headEnd/>
            <a:tailEnd/>
          </a:ln>
          <a:effectLst/>
        </p:spPr>
      </p:cxnSp>
      <p:cxnSp>
        <p:nvCxnSpPr>
          <p:cNvPr id="48207" name="AutoShape 79"/>
          <p:cNvCxnSpPr>
            <a:cxnSpLocks noChangeShapeType="1"/>
            <a:stCxn id="48183" idx="3"/>
            <a:endCxn id="48195" idx="1"/>
          </p:cNvCxnSpPr>
          <p:nvPr/>
        </p:nvCxnSpPr>
        <p:spPr bwMode="auto">
          <a:xfrm>
            <a:off x="4533900" y="5000625"/>
            <a:ext cx="333375" cy="855663"/>
          </a:xfrm>
          <a:prstGeom prst="bentConnector3">
            <a:avLst>
              <a:gd name="adj1" fmla="val 50000"/>
            </a:avLst>
          </a:prstGeom>
          <a:noFill/>
          <a:ln w="9525">
            <a:solidFill>
              <a:schemeClr val="tx1"/>
            </a:solidFill>
            <a:miter lim="800000"/>
            <a:headEnd/>
            <a:tailEnd/>
          </a:ln>
          <a:effectLst/>
        </p:spPr>
      </p:cxnSp>
      <p:sp>
        <p:nvSpPr>
          <p:cNvPr id="48208" name="Line 80"/>
          <p:cNvSpPr>
            <a:spLocks noChangeShapeType="1"/>
          </p:cNvSpPr>
          <p:nvPr/>
        </p:nvSpPr>
        <p:spPr bwMode="auto">
          <a:xfrm>
            <a:off x="3733800" y="2000250"/>
            <a:ext cx="838200" cy="1200150"/>
          </a:xfrm>
          <a:prstGeom prst="line">
            <a:avLst/>
          </a:prstGeom>
          <a:noFill/>
          <a:ln w="12700">
            <a:solidFill>
              <a:schemeClr val="tx1"/>
            </a:solidFill>
            <a:round/>
            <a:headEnd/>
            <a:tailEnd type="triangle" w="med" len="med"/>
          </a:ln>
          <a:effectLst/>
        </p:spPr>
        <p:txBody>
          <a:bodyPr/>
          <a:lstStyle/>
          <a:p>
            <a:endParaRPr lang="en-US"/>
          </a:p>
        </p:txBody>
      </p:sp>
      <p:cxnSp>
        <p:nvCxnSpPr>
          <p:cNvPr id="48209" name="AutoShape 81"/>
          <p:cNvCxnSpPr>
            <a:cxnSpLocks noChangeShapeType="1"/>
            <a:stCxn id="48138" idx="2"/>
            <a:endCxn id="48133" idx="0"/>
          </p:cNvCxnSpPr>
          <p:nvPr/>
        </p:nvCxnSpPr>
        <p:spPr bwMode="auto">
          <a:xfrm flipH="1">
            <a:off x="2286000" y="2620963"/>
            <a:ext cx="266700" cy="579437"/>
          </a:xfrm>
          <a:prstGeom prst="straightConnector1">
            <a:avLst/>
          </a:prstGeom>
          <a:noFill/>
          <a:ln w="9525">
            <a:solidFill>
              <a:schemeClr val="tx1"/>
            </a:solidFill>
            <a:round/>
            <a:headEnd/>
            <a:tailEnd type="triangle" w="med" len="med"/>
          </a:ln>
          <a:effectLst/>
        </p:spPr>
      </p:cxnSp>
      <p:sp>
        <p:nvSpPr>
          <p:cNvPr id="48210" name="Rectangle 82"/>
          <p:cNvSpPr>
            <a:spLocks noChangeArrowheads="1"/>
          </p:cNvSpPr>
          <p:nvPr/>
        </p:nvSpPr>
        <p:spPr bwMode="auto">
          <a:xfrm>
            <a:off x="457200" y="152400"/>
            <a:ext cx="8229600" cy="487363"/>
          </a:xfrm>
          <a:prstGeom prst="rect">
            <a:avLst/>
          </a:prstGeom>
          <a:noFill/>
          <a:ln w="9525">
            <a:noFill/>
            <a:miter lim="800000"/>
            <a:headEnd/>
            <a:tailEnd/>
          </a:ln>
          <a:effectLst/>
        </p:spPr>
        <p:txBody>
          <a:bodyPr anchor="ctr"/>
          <a:lstStyle/>
          <a:p>
            <a:pPr algn="ctr"/>
            <a:r>
              <a:rPr lang="en-US" sz="2800">
                <a:latin typeface="Verdana" pitchFamily="34" charset="0"/>
              </a:rPr>
              <a:t>22 Streams in 6 Blocks in 2 Forests</a:t>
            </a:r>
          </a:p>
        </p:txBody>
      </p:sp>
      <p:sp>
        <p:nvSpPr>
          <p:cNvPr id="48211" name="Text Box 83"/>
          <p:cNvSpPr txBox="1">
            <a:spLocks noChangeArrowheads="1"/>
          </p:cNvSpPr>
          <p:nvPr/>
        </p:nvSpPr>
        <p:spPr bwMode="auto">
          <a:xfrm>
            <a:off x="3886200" y="3362325"/>
            <a:ext cx="2209800" cy="2644775"/>
          </a:xfrm>
          <a:prstGeom prst="rect">
            <a:avLst/>
          </a:prstGeom>
          <a:noFill/>
          <a:ln w="9525">
            <a:noFill/>
            <a:miter lim="800000"/>
            <a:headEnd/>
            <a:tailEnd/>
          </a:ln>
          <a:effectLst/>
        </p:spPr>
        <p:txBody>
          <a:bodyPr>
            <a:spAutoFit/>
          </a:bodyPr>
          <a:lstStyle/>
          <a:p>
            <a:pPr>
              <a:spcBef>
                <a:spcPct val="50000"/>
              </a:spcBef>
            </a:pPr>
            <a:r>
              <a:rPr lang="en-US" sz="1400"/>
              <a:t>See	Control 		Continuous	Clearcut</a:t>
            </a:r>
          </a:p>
          <a:p>
            <a:pPr>
              <a:spcBef>
                <a:spcPct val="50000"/>
              </a:spcBef>
            </a:pPr>
            <a:r>
              <a:rPr lang="en-US" sz="1400"/>
              <a:t>Rot	Control		Continuous	Patch</a:t>
            </a:r>
          </a:p>
          <a:p>
            <a:pPr>
              <a:spcBef>
                <a:spcPct val="50000"/>
              </a:spcBef>
            </a:pPr>
            <a:r>
              <a:rPr lang="en-US" sz="1400"/>
              <a:t>Tags	Control		Continuous	Patch	Patch	Clearcut</a:t>
            </a:r>
          </a:p>
        </p:txBody>
      </p:sp>
      <p:sp>
        <p:nvSpPr>
          <p:cNvPr id="48212" name="Text Box 84"/>
          <p:cNvSpPr txBox="1">
            <a:spLocks noChangeArrowheads="1"/>
          </p:cNvSpPr>
          <p:nvPr/>
        </p:nvSpPr>
        <p:spPr bwMode="auto">
          <a:xfrm>
            <a:off x="1371600" y="3359150"/>
            <a:ext cx="2057400" cy="2644775"/>
          </a:xfrm>
          <a:prstGeom prst="rect">
            <a:avLst/>
          </a:prstGeom>
          <a:noFill/>
          <a:ln w="9525">
            <a:noFill/>
            <a:miter lim="800000"/>
            <a:headEnd/>
            <a:tailEnd/>
          </a:ln>
          <a:effectLst/>
        </p:spPr>
        <p:txBody>
          <a:bodyPr>
            <a:spAutoFit/>
          </a:bodyPr>
          <a:lstStyle/>
          <a:p>
            <a:pPr>
              <a:spcBef>
                <a:spcPct val="50000"/>
              </a:spcBef>
            </a:pPr>
            <a:r>
              <a:rPr lang="en-US" sz="1400"/>
              <a:t>Ells 	Control 	Continuous	Clearcut</a:t>
            </a:r>
          </a:p>
          <a:p>
            <a:pPr>
              <a:spcBef>
                <a:spcPct val="50000"/>
              </a:spcBef>
            </a:pPr>
            <a:r>
              <a:rPr lang="en-US" sz="1400"/>
              <a:t>Split	Control	 	Continuous 	Clearcut 	Clearcut</a:t>
            </a:r>
          </a:p>
          <a:p>
            <a:pPr>
              <a:spcBef>
                <a:spcPct val="50000"/>
              </a:spcBef>
            </a:pPr>
            <a:r>
              <a:rPr lang="en-US" sz="1400"/>
              <a:t>Lonely	Control	 	Continuous 	Patch 	Clearcut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762000" y="1371600"/>
            <a:ext cx="7772400" cy="3276600"/>
          </a:xfrm>
          <a:prstGeom prst="rect">
            <a:avLst/>
          </a:prstGeom>
          <a:solidFill>
            <a:srgbClr val="99FF99"/>
          </a:solidFill>
          <a:ln w="9525">
            <a:noFill/>
            <a:miter lim="800000"/>
            <a:headEnd/>
            <a:tailEnd/>
          </a:ln>
          <a:effectLst/>
        </p:spPr>
        <p:txBody>
          <a:bodyPr wrap="none" anchor="ctr"/>
          <a:lstStyle/>
          <a:p>
            <a:endParaRPr lang="en-US"/>
          </a:p>
        </p:txBody>
      </p:sp>
      <p:sp>
        <p:nvSpPr>
          <p:cNvPr id="21509" name="Text Box 5"/>
          <p:cNvSpPr txBox="1">
            <a:spLocks noChangeArrowheads="1"/>
          </p:cNvSpPr>
          <p:nvPr/>
        </p:nvSpPr>
        <p:spPr bwMode="auto">
          <a:xfrm>
            <a:off x="1371600" y="2362200"/>
            <a:ext cx="6569075" cy="1616075"/>
          </a:xfrm>
          <a:prstGeom prst="rect">
            <a:avLst/>
          </a:prstGeom>
          <a:noFill/>
          <a:ln w="9525">
            <a:noFill/>
            <a:miter lim="800000"/>
            <a:headEnd/>
            <a:tailEnd/>
          </a:ln>
          <a:effectLst/>
        </p:spPr>
        <p:txBody>
          <a:bodyPr>
            <a:spAutoFit/>
          </a:bodyPr>
          <a:lstStyle/>
          <a:p>
            <a:r>
              <a:rPr lang="en-US" sz="2000" i="1" u="sng" dirty="0"/>
              <a:t>Surprise #2</a:t>
            </a:r>
          </a:p>
          <a:p>
            <a:endParaRPr lang="en-US" sz="2000" dirty="0"/>
          </a:p>
          <a:p>
            <a:r>
              <a:rPr lang="en-US" sz="2000" dirty="0"/>
              <a:t>A completely randomized block design was stymied by engineering considerations.  Control watersheds were always at the end of a cluster.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762000" y="1447800"/>
            <a:ext cx="7772400" cy="3276600"/>
          </a:xfrm>
          <a:prstGeom prst="rect">
            <a:avLst/>
          </a:prstGeom>
          <a:solidFill>
            <a:srgbClr val="99FF99"/>
          </a:solidFill>
          <a:ln w="9525">
            <a:noFill/>
            <a:miter lim="800000"/>
            <a:headEnd/>
            <a:tailEnd/>
          </a:ln>
          <a:effectLst/>
        </p:spPr>
        <p:txBody>
          <a:bodyPr wrap="none" anchor="ctr"/>
          <a:lstStyle/>
          <a:p>
            <a:endParaRPr lang="en-US"/>
          </a:p>
        </p:txBody>
      </p:sp>
      <p:sp>
        <p:nvSpPr>
          <p:cNvPr id="22533" name="Text Box 5"/>
          <p:cNvSpPr txBox="1">
            <a:spLocks noChangeArrowheads="1"/>
          </p:cNvSpPr>
          <p:nvPr/>
        </p:nvSpPr>
        <p:spPr bwMode="auto">
          <a:xfrm>
            <a:off x="1371600" y="1981200"/>
            <a:ext cx="6569075" cy="1920875"/>
          </a:xfrm>
          <a:prstGeom prst="rect">
            <a:avLst/>
          </a:prstGeom>
          <a:noFill/>
          <a:ln w="9525">
            <a:noFill/>
            <a:miter lim="800000"/>
            <a:headEnd/>
            <a:tailEnd/>
          </a:ln>
          <a:effectLst/>
        </p:spPr>
        <p:txBody>
          <a:bodyPr>
            <a:spAutoFit/>
          </a:bodyPr>
          <a:lstStyle/>
          <a:p>
            <a:r>
              <a:rPr lang="en-US" sz="2000" i="1" u="sng"/>
              <a:t>Surprise #3</a:t>
            </a:r>
          </a:p>
          <a:p>
            <a:endParaRPr lang="en-US" sz="2000"/>
          </a:p>
          <a:p>
            <a:r>
              <a:rPr lang="en-US" sz="2000"/>
              <a:t>Despite good intentions, implementing the treatments didn’t always go as planned.  Buffers were not always consistent and logging took place over two years instead of one.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srcRect/>
          <a:stretch>
            <a:fillRect/>
          </a:stretch>
        </p:blipFill>
        <p:spPr bwMode="auto">
          <a:xfrm>
            <a:off x="4872038" y="228600"/>
            <a:ext cx="4098925" cy="5486400"/>
          </a:xfrm>
          <a:prstGeom prst="rect">
            <a:avLst/>
          </a:prstGeom>
          <a:ln>
            <a:noFill/>
          </a:ln>
          <a:effectLst>
            <a:outerShdw blurRad="292100" dist="139700" dir="2700000" algn="tl" rotWithShape="0">
              <a:srgbClr val="333333">
                <a:alpha val="65000"/>
              </a:srgbClr>
            </a:outerShdw>
          </a:effectLst>
        </p:spPr>
      </p:pic>
      <p:pic>
        <p:nvPicPr>
          <p:cNvPr id="6153" name="Picture 9" descr="nwfptitle"/>
          <p:cNvPicPr>
            <a:picLocks noChangeAspect="1" noChangeArrowheads="1"/>
          </p:cNvPicPr>
          <p:nvPr/>
        </p:nvPicPr>
        <p:blipFill>
          <a:blip r:embed="rId3" cstate="print"/>
          <a:srcRect/>
          <a:stretch>
            <a:fillRect/>
          </a:stretch>
        </p:blipFill>
        <p:spPr bwMode="auto">
          <a:xfrm>
            <a:off x="457200" y="457200"/>
            <a:ext cx="3990975" cy="5105400"/>
          </a:xfrm>
          <a:prstGeom prst="rect">
            <a:avLst/>
          </a:prstGeom>
          <a:noFill/>
          <a:ln w="9525">
            <a:solidFill>
              <a:schemeClr val="tx1"/>
            </a:solid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ellsworth a control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05" name="Text Box 5"/>
          <p:cNvSpPr txBox="1">
            <a:spLocks noChangeArrowheads="1"/>
          </p:cNvSpPr>
          <p:nvPr/>
        </p:nvSpPr>
        <p:spPr bwMode="auto">
          <a:xfrm>
            <a:off x="1508125" y="341313"/>
            <a:ext cx="996950" cy="366712"/>
          </a:xfrm>
          <a:prstGeom prst="rect">
            <a:avLst/>
          </a:prstGeom>
          <a:solidFill>
            <a:srgbClr val="00FF00"/>
          </a:solidFill>
          <a:ln w="9525">
            <a:noFill/>
            <a:miter lim="800000"/>
            <a:headEnd/>
            <a:tailEnd/>
          </a:ln>
          <a:effectLst/>
        </p:spPr>
        <p:txBody>
          <a:bodyPr wrap="none">
            <a:spAutoFit/>
          </a:bodyPr>
          <a:lstStyle/>
          <a:p>
            <a:r>
              <a:rPr lang="en-US" b="1"/>
              <a:t>Control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split c fixed width 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9" name="Text Box 5"/>
          <p:cNvSpPr txBox="1">
            <a:spLocks noChangeArrowheads="1"/>
          </p:cNvSpPr>
          <p:nvPr/>
        </p:nvSpPr>
        <p:spPr bwMode="auto">
          <a:xfrm>
            <a:off x="1508125" y="341313"/>
            <a:ext cx="2711450" cy="366712"/>
          </a:xfrm>
          <a:prstGeom prst="rect">
            <a:avLst/>
          </a:prstGeom>
          <a:solidFill>
            <a:srgbClr val="00FF00"/>
          </a:solidFill>
          <a:ln w="9525">
            <a:noFill/>
            <a:miter lim="800000"/>
            <a:headEnd/>
            <a:tailEnd/>
          </a:ln>
          <a:effectLst/>
        </p:spPr>
        <p:txBody>
          <a:bodyPr wrap="none">
            <a:spAutoFit/>
          </a:bodyPr>
          <a:lstStyle/>
          <a:p>
            <a:r>
              <a:rPr lang="en-US" b="1"/>
              <a:t>Continuous/fixed width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ellsworth c variabl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3" name="Text Box 5"/>
          <p:cNvSpPr txBox="1">
            <a:spLocks noChangeArrowheads="1"/>
          </p:cNvSpPr>
          <p:nvPr/>
        </p:nvSpPr>
        <p:spPr bwMode="auto">
          <a:xfrm>
            <a:off x="1508125" y="341313"/>
            <a:ext cx="2851150" cy="366712"/>
          </a:xfrm>
          <a:prstGeom prst="rect">
            <a:avLst/>
          </a:prstGeom>
          <a:solidFill>
            <a:srgbClr val="00FF00"/>
          </a:solidFill>
          <a:ln w="9525">
            <a:noFill/>
            <a:miter lim="800000"/>
            <a:headEnd/>
            <a:tailEnd/>
          </a:ln>
          <a:effectLst/>
        </p:spPr>
        <p:txBody>
          <a:bodyPr wrap="none">
            <a:spAutoFit/>
          </a:bodyPr>
          <a:lstStyle/>
          <a:p>
            <a:r>
              <a:rPr lang="en-US" b="1"/>
              <a:t>Discontinuous/patch cut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plit b clearcut 1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7" name="Text Box 5"/>
          <p:cNvSpPr txBox="1">
            <a:spLocks noChangeArrowheads="1"/>
          </p:cNvSpPr>
          <p:nvPr/>
        </p:nvSpPr>
        <p:spPr bwMode="auto">
          <a:xfrm>
            <a:off x="1508125" y="341313"/>
            <a:ext cx="1200150" cy="366712"/>
          </a:xfrm>
          <a:prstGeom prst="rect">
            <a:avLst/>
          </a:prstGeom>
          <a:solidFill>
            <a:srgbClr val="00FF00"/>
          </a:solidFill>
          <a:ln w="9525">
            <a:noFill/>
            <a:miter lim="800000"/>
            <a:headEnd/>
            <a:tailEnd/>
          </a:ln>
          <a:effectLst/>
        </p:spPr>
        <p:txBody>
          <a:bodyPr wrap="none">
            <a:spAutoFit/>
          </a:bodyPr>
          <a:lstStyle/>
          <a:p>
            <a:r>
              <a:rPr lang="en-US" b="1"/>
              <a:t>No buffer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762000" y="1828800"/>
            <a:ext cx="7772400" cy="3276600"/>
          </a:xfrm>
          <a:prstGeom prst="rect">
            <a:avLst/>
          </a:prstGeom>
          <a:solidFill>
            <a:srgbClr val="99FF99"/>
          </a:solidFill>
          <a:ln w="9525">
            <a:noFill/>
            <a:miter lim="800000"/>
            <a:headEnd/>
            <a:tailEnd/>
          </a:ln>
          <a:effectLst/>
        </p:spPr>
        <p:txBody>
          <a:bodyPr wrap="none" anchor="ctr"/>
          <a:lstStyle/>
          <a:p>
            <a:endParaRPr lang="en-US"/>
          </a:p>
        </p:txBody>
      </p:sp>
      <p:sp>
        <p:nvSpPr>
          <p:cNvPr id="24581" name="Text Box 5"/>
          <p:cNvSpPr txBox="1">
            <a:spLocks noChangeArrowheads="1"/>
          </p:cNvSpPr>
          <p:nvPr/>
        </p:nvSpPr>
        <p:spPr bwMode="auto">
          <a:xfrm>
            <a:off x="1371600" y="2667000"/>
            <a:ext cx="6569075" cy="1311275"/>
          </a:xfrm>
          <a:prstGeom prst="rect">
            <a:avLst/>
          </a:prstGeom>
          <a:noFill/>
          <a:ln w="9525">
            <a:noFill/>
            <a:miter lim="800000"/>
            <a:headEnd/>
            <a:tailEnd/>
          </a:ln>
          <a:effectLst/>
        </p:spPr>
        <p:txBody>
          <a:bodyPr>
            <a:spAutoFit/>
          </a:bodyPr>
          <a:lstStyle/>
          <a:p>
            <a:r>
              <a:rPr lang="en-US" sz="2000" i="1" u="sng"/>
              <a:t>Surprise #4</a:t>
            </a:r>
          </a:p>
          <a:p>
            <a:endParaRPr lang="en-US" sz="2000"/>
          </a:p>
          <a:p>
            <a:r>
              <a:rPr lang="en-US" sz="2000"/>
              <a:t>Drought conditions prevailed through much of the study, especially the early years!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ellsworth a control 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762000" y="1828800"/>
            <a:ext cx="7772400" cy="3276600"/>
          </a:xfrm>
          <a:prstGeom prst="rect">
            <a:avLst/>
          </a:prstGeom>
          <a:solidFill>
            <a:srgbClr val="99FF99"/>
          </a:solidFill>
          <a:ln w="9525">
            <a:noFill/>
            <a:miter lim="800000"/>
            <a:headEnd/>
            <a:tailEnd/>
          </a:ln>
          <a:effectLst/>
        </p:spPr>
        <p:txBody>
          <a:bodyPr wrap="none" anchor="ctr"/>
          <a:lstStyle/>
          <a:p>
            <a:endParaRPr lang="en-US"/>
          </a:p>
        </p:txBody>
      </p:sp>
      <p:sp>
        <p:nvSpPr>
          <p:cNvPr id="30725" name="Text Box 5"/>
          <p:cNvSpPr txBox="1">
            <a:spLocks noChangeArrowheads="1"/>
          </p:cNvSpPr>
          <p:nvPr/>
        </p:nvSpPr>
        <p:spPr bwMode="auto">
          <a:xfrm>
            <a:off x="1371600" y="2362200"/>
            <a:ext cx="6569075" cy="1006475"/>
          </a:xfrm>
          <a:prstGeom prst="rect">
            <a:avLst/>
          </a:prstGeom>
          <a:noFill/>
          <a:ln w="9525">
            <a:noFill/>
            <a:miter lim="800000"/>
            <a:headEnd/>
            <a:tailEnd/>
          </a:ln>
          <a:effectLst/>
        </p:spPr>
        <p:txBody>
          <a:bodyPr>
            <a:spAutoFit/>
          </a:bodyPr>
          <a:lstStyle/>
          <a:p>
            <a:r>
              <a:rPr lang="en-US" sz="2000" i="1" u="sng" dirty="0"/>
              <a:t>Surprise #5</a:t>
            </a:r>
          </a:p>
          <a:p>
            <a:endParaRPr lang="en-US" sz="2000" dirty="0"/>
          </a:p>
          <a:p>
            <a:r>
              <a:rPr lang="en-US" sz="2000" dirty="0"/>
              <a:t>Unanticipated post-logging site preparation treatments!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Rot herbicide application 2"/>
          <p:cNvPicPr>
            <a:picLocks noChangeAspect="1" noChangeArrowheads="1"/>
          </p:cNvPicPr>
          <p:nvPr/>
        </p:nvPicPr>
        <p:blipFill>
          <a:blip r:embed="rId2" cstate="print"/>
          <a:srcRect/>
          <a:stretch>
            <a:fillRect/>
          </a:stretch>
        </p:blipFill>
        <p:spPr bwMode="auto">
          <a:xfrm>
            <a:off x="2057400" y="0"/>
            <a:ext cx="5143500" cy="6858000"/>
          </a:xfrm>
          <a:prstGeom prst="rect">
            <a:avLst/>
          </a:prstGeom>
          <a:noFill/>
        </p:spPr>
      </p:pic>
      <p:sp>
        <p:nvSpPr>
          <p:cNvPr id="31749" name="Oval 5"/>
          <p:cNvSpPr>
            <a:spLocks noChangeArrowheads="1"/>
          </p:cNvSpPr>
          <p:nvPr/>
        </p:nvSpPr>
        <p:spPr bwMode="auto">
          <a:xfrm>
            <a:off x="3810000" y="2743200"/>
            <a:ext cx="1752600" cy="990600"/>
          </a:xfrm>
          <a:prstGeom prst="ellipse">
            <a:avLst/>
          </a:prstGeom>
          <a:noFill/>
          <a:ln w="3175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762000" y="1828800"/>
            <a:ext cx="7772400" cy="3276600"/>
          </a:xfrm>
          <a:prstGeom prst="rect">
            <a:avLst/>
          </a:prstGeom>
          <a:solidFill>
            <a:srgbClr val="99FF66"/>
          </a:solidFill>
          <a:ln w="9525">
            <a:noFill/>
            <a:miter lim="800000"/>
            <a:headEnd/>
            <a:tailEnd/>
          </a:ln>
          <a:effectLst/>
        </p:spPr>
        <p:txBody>
          <a:bodyPr wrap="none" anchor="ctr"/>
          <a:lstStyle/>
          <a:p>
            <a:endParaRPr lang="en-US"/>
          </a:p>
        </p:txBody>
      </p:sp>
      <p:sp>
        <p:nvSpPr>
          <p:cNvPr id="32773" name="Text Box 5"/>
          <p:cNvSpPr txBox="1">
            <a:spLocks noChangeArrowheads="1"/>
          </p:cNvSpPr>
          <p:nvPr/>
        </p:nvSpPr>
        <p:spPr bwMode="auto">
          <a:xfrm>
            <a:off x="1371600" y="2362200"/>
            <a:ext cx="6569075" cy="1006475"/>
          </a:xfrm>
          <a:prstGeom prst="rect">
            <a:avLst/>
          </a:prstGeom>
          <a:noFill/>
          <a:ln w="9525">
            <a:noFill/>
            <a:miter lim="800000"/>
            <a:headEnd/>
            <a:tailEnd/>
          </a:ln>
          <a:effectLst/>
        </p:spPr>
        <p:txBody>
          <a:bodyPr>
            <a:spAutoFit/>
          </a:bodyPr>
          <a:lstStyle/>
          <a:p>
            <a:r>
              <a:rPr lang="en-US" sz="2000" i="1" u="sng"/>
              <a:t>Surprise #6</a:t>
            </a:r>
          </a:p>
          <a:p>
            <a:endParaRPr lang="en-US" sz="2000"/>
          </a:p>
          <a:p>
            <a:r>
              <a:rPr lang="en-US" sz="2000"/>
              <a:t>Large wind storms and blowdown at some of the sites!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ellsworth c variabl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Image3082"/>
          <p:cNvPicPr>
            <a:picLocks noChangeAspect="1" noChangeArrowheads="1"/>
          </p:cNvPicPr>
          <p:nvPr/>
        </p:nvPicPr>
        <p:blipFill>
          <a:blip r:embed="rId2" cstate="print"/>
          <a:srcRect/>
          <a:stretch>
            <a:fillRect/>
          </a:stretch>
        </p:blipFill>
        <p:spPr bwMode="auto">
          <a:xfrm>
            <a:off x="0" y="482600"/>
            <a:ext cx="9144000" cy="5891213"/>
          </a:xfrm>
          <a:prstGeom prst="rect">
            <a:avLst/>
          </a:prstGeom>
          <a:ln>
            <a:noFill/>
          </a:ln>
          <a:effectLst>
            <a:outerShdw blurRad="292100" dist="139700" dir="2700000" algn="tl" rotWithShape="0">
              <a:srgbClr val="333333">
                <a:alpha val="65000"/>
              </a:srgbClr>
            </a:outerShdw>
          </a:effectLst>
        </p:spPr>
      </p:pic>
      <p:sp>
        <p:nvSpPr>
          <p:cNvPr id="47109" name="Text Box 5"/>
          <p:cNvSpPr txBox="1">
            <a:spLocks noChangeArrowheads="1"/>
          </p:cNvSpPr>
          <p:nvPr/>
        </p:nvSpPr>
        <p:spPr bwMode="auto">
          <a:xfrm>
            <a:off x="7146925" y="6434138"/>
            <a:ext cx="598488" cy="274637"/>
          </a:xfrm>
          <a:prstGeom prst="rect">
            <a:avLst/>
          </a:prstGeom>
          <a:noFill/>
          <a:ln w="9525">
            <a:noFill/>
            <a:miter lim="800000"/>
            <a:headEnd/>
            <a:tailEnd/>
          </a:ln>
          <a:effectLst/>
        </p:spPr>
        <p:txBody>
          <a:bodyPr wrap="none">
            <a:spAutoFit/>
          </a:bodyPr>
          <a:lstStyle/>
          <a:p>
            <a:r>
              <a:rPr lang="en-US" sz="1200"/>
              <a:t>NASA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ellsworth c variabl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dscn1321"/>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sp>
        <p:nvSpPr>
          <p:cNvPr id="38917" name="Text Box 5"/>
          <p:cNvSpPr txBox="1">
            <a:spLocks noChangeArrowheads="1"/>
          </p:cNvSpPr>
          <p:nvPr/>
        </p:nvSpPr>
        <p:spPr bwMode="auto">
          <a:xfrm>
            <a:off x="304800" y="228600"/>
            <a:ext cx="184150" cy="366713"/>
          </a:xfrm>
          <a:prstGeom prst="rect">
            <a:avLst/>
          </a:prstGeom>
          <a:noFill/>
          <a:ln w="9525">
            <a:noFill/>
            <a:miter lim="800000"/>
            <a:headEnd/>
            <a:tailEnd/>
          </a:ln>
          <a:effectLst/>
        </p:spPr>
        <p:txBody>
          <a:bodyPr wrap="none">
            <a:spAutoFit/>
          </a:bodyPr>
          <a:lstStyle/>
          <a:p>
            <a:endParaRPr lang="en-US" b="1"/>
          </a:p>
        </p:txBody>
      </p:sp>
      <p:sp>
        <p:nvSpPr>
          <p:cNvPr id="38918" name="Text Box 6"/>
          <p:cNvSpPr txBox="1">
            <a:spLocks noChangeArrowheads="1"/>
          </p:cNvSpPr>
          <p:nvPr/>
        </p:nvSpPr>
        <p:spPr bwMode="auto">
          <a:xfrm>
            <a:off x="593725" y="265113"/>
            <a:ext cx="2889250" cy="366712"/>
          </a:xfrm>
          <a:prstGeom prst="rect">
            <a:avLst/>
          </a:prstGeom>
          <a:solidFill>
            <a:srgbClr val="99FF66"/>
          </a:solidFill>
          <a:ln w="9525">
            <a:noFill/>
            <a:miter lim="800000"/>
            <a:headEnd/>
            <a:tailEnd/>
          </a:ln>
          <a:effectLst/>
        </p:spPr>
        <p:txBody>
          <a:bodyPr wrap="none">
            <a:spAutoFit/>
          </a:bodyPr>
          <a:lstStyle/>
          <a:p>
            <a:r>
              <a:rPr lang="en-US" b="1" dirty="0"/>
              <a:t>In-stream measurements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split c fixed width 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REMS average treatment effects.jpg"/>
          <p:cNvPicPr>
            <a:picLocks noChangeAspect="1"/>
          </p:cNvPicPr>
          <p:nvPr/>
        </p:nvPicPr>
        <p:blipFill>
          <a:blip r:embed="rId2" cstate="print"/>
          <a:srcRect/>
          <a:stretch>
            <a:fillRect/>
          </a:stretch>
        </p:blipFill>
        <p:spPr bwMode="auto">
          <a:xfrm>
            <a:off x="1219200" y="12087"/>
            <a:ext cx="6705599" cy="6833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38200" y="1600200"/>
            <a:ext cx="8036046" cy="3416320"/>
          </a:xfrm>
          <a:prstGeom prst="rect">
            <a:avLst/>
          </a:prstGeom>
          <a:noFill/>
          <a:ln w="9525">
            <a:noFill/>
            <a:miter lim="800000"/>
            <a:headEnd/>
            <a:tailEnd/>
          </a:ln>
        </p:spPr>
        <p:txBody>
          <a:bodyPr wrap="none">
            <a:spAutoFit/>
          </a:bodyPr>
          <a:lstStyle/>
          <a:p>
            <a:pPr>
              <a:buFont typeface="Wingdings" pitchFamily="2" charset="2"/>
              <a:buChar char="Ø"/>
            </a:pPr>
            <a:r>
              <a:rPr lang="en-US" sz="2400" dirty="0"/>
              <a:t>  </a:t>
            </a:r>
            <a:r>
              <a:rPr lang="en-US" sz="2400" dirty="0" err="1" smtClean="0"/>
              <a:t>Unbuffered</a:t>
            </a:r>
            <a:r>
              <a:rPr lang="en-US" sz="2400" dirty="0" smtClean="0"/>
              <a:t> </a:t>
            </a:r>
            <a:r>
              <a:rPr lang="en-US" sz="2400" dirty="0"/>
              <a:t>streams were significantly warmer, </a:t>
            </a:r>
            <a:r>
              <a:rPr lang="en-US" sz="2400" b="1" dirty="0"/>
              <a:t>but…</a:t>
            </a:r>
            <a:r>
              <a:rPr lang="en-US" sz="2400" dirty="0"/>
              <a:t>   </a:t>
            </a:r>
          </a:p>
          <a:p>
            <a:pPr lvl="1">
              <a:buFont typeface="Arial" charset="0"/>
              <a:buChar char="•"/>
            </a:pPr>
            <a:r>
              <a:rPr lang="en-US" sz="2400" dirty="0"/>
              <a:t>  Temperature increases were small</a:t>
            </a:r>
          </a:p>
          <a:p>
            <a:pPr lvl="1">
              <a:buFont typeface="Arial" charset="0"/>
              <a:buChar char="•"/>
            </a:pPr>
            <a:r>
              <a:rPr lang="en-US" sz="2400" dirty="0"/>
              <a:t>  Trend did not match buffer design, and </a:t>
            </a:r>
          </a:p>
          <a:p>
            <a:pPr lvl="1">
              <a:buFont typeface="Arial" charset="0"/>
              <a:buChar char="•"/>
            </a:pPr>
            <a:r>
              <a:rPr lang="en-US" sz="2400" dirty="0"/>
              <a:t>  Responses within treatments were highly variable</a:t>
            </a:r>
          </a:p>
          <a:p>
            <a:endParaRPr lang="en-US" sz="2400" dirty="0"/>
          </a:p>
          <a:p>
            <a:pPr>
              <a:buFont typeface="Wingdings" pitchFamily="2" charset="2"/>
              <a:buChar char="Ø"/>
            </a:pPr>
            <a:r>
              <a:rPr lang="en-US" sz="2400" dirty="0"/>
              <a:t>  Temperature responses were correlated with</a:t>
            </a:r>
          </a:p>
          <a:p>
            <a:r>
              <a:rPr lang="en-US" sz="2400" dirty="0"/>
              <a:t>     streambed texture, wetlands, and length of stream</a:t>
            </a:r>
          </a:p>
          <a:p>
            <a:pPr lvl="1">
              <a:buFont typeface="Arial" charset="0"/>
              <a:buChar char="•"/>
            </a:pPr>
            <a:r>
              <a:rPr lang="en-US" sz="2400" dirty="0"/>
              <a:t>  Surface area exposure</a:t>
            </a:r>
          </a:p>
          <a:p>
            <a:pPr lvl="1">
              <a:buFont typeface="Arial" charset="0"/>
              <a:buChar char="•"/>
            </a:pPr>
            <a:r>
              <a:rPr lang="en-US" sz="2400" dirty="0"/>
              <a:t>  Amount of </a:t>
            </a:r>
            <a:r>
              <a:rPr lang="en-US" sz="2400" dirty="0" err="1"/>
              <a:t>hyporheic</a:t>
            </a:r>
            <a:r>
              <a:rPr lang="en-US" sz="2400" dirty="0"/>
              <a:t> exchange</a:t>
            </a:r>
          </a:p>
        </p:txBody>
      </p:sp>
      <p:sp>
        <p:nvSpPr>
          <p:cNvPr id="3" name="TextBox 2"/>
          <p:cNvSpPr txBox="1">
            <a:spLocks noChangeArrowheads="1"/>
          </p:cNvSpPr>
          <p:nvPr/>
        </p:nvSpPr>
        <p:spPr bwMode="auto">
          <a:xfrm>
            <a:off x="819150" y="685800"/>
            <a:ext cx="4758034" cy="584775"/>
          </a:xfrm>
          <a:prstGeom prst="rect">
            <a:avLst/>
          </a:prstGeom>
          <a:noFill/>
          <a:ln w="9525">
            <a:noFill/>
            <a:miter lim="800000"/>
            <a:headEnd/>
            <a:tailEnd/>
          </a:ln>
        </p:spPr>
        <p:txBody>
          <a:bodyPr wrap="none">
            <a:spAutoFit/>
          </a:bodyPr>
          <a:lstStyle/>
          <a:p>
            <a:r>
              <a:rPr lang="en-US" sz="3200" b="1" dirty="0" smtClean="0"/>
              <a:t>Temperature </a:t>
            </a:r>
            <a:r>
              <a:rPr lang="en-US" sz="3200" b="1" dirty="0"/>
              <a:t>Summary: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a:r>
              <a:rPr lang="en-US" sz="2800">
                <a:solidFill>
                  <a:schemeClr val="tx2"/>
                </a:solidFill>
                <a:latin typeface="Verdana" pitchFamily="34" charset="0"/>
              </a:rPr>
              <a:t>Terrestrial Mites &amp; Collembola abundance</a:t>
            </a:r>
          </a:p>
        </p:txBody>
      </p:sp>
      <p:sp>
        <p:nvSpPr>
          <p:cNvPr id="49157" name="Text Box 5"/>
          <p:cNvSpPr txBox="1">
            <a:spLocks noChangeArrowheads="1"/>
          </p:cNvSpPr>
          <p:nvPr/>
        </p:nvSpPr>
        <p:spPr bwMode="auto">
          <a:xfrm>
            <a:off x="2514600" y="990600"/>
            <a:ext cx="3200400" cy="457200"/>
          </a:xfrm>
          <a:prstGeom prst="rect">
            <a:avLst/>
          </a:prstGeom>
          <a:noFill/>
          <a:ln w="9525">
            <a:noFill/>
            <a:miter lim="800000"/>
            <a:headEnd/>
            <a:tailEnd/>
          </a:ln>
          <a:effectLst/>
        </p:spPr>
        <p:txBody>
          <a:bodyPr>
            <a:spAutoFit/>
          </a:bodyPr>
          <a:lstStyle/>
          <a:p>
            <a:pPr>
              <a:spcBef>
                <a:spcPct val="50000"/>
              </a:spcBef>
            </a:pPr>
            <a:r>
              <a:rPr lang="en-US" sz="1200" b="1">
                <a:latin typeface="Verdana" pitchFamily="34" charset="0"/>
              </a:rPr>
              <a:t>Abundance </a:t>
            </a:r>
            <a:r>
              <a:rPr lang="en-US" sz="1200" b="1">
                <a:solidFill>
                  <a:srgbClr val="CC0000"/>
                </a:solidFill>
                <a:latin typeface="Verdana" pitchFamily="34" charset="0"/>
              </a:rPr>
              <a:t>increased</a:t>
            </a:r>
            <a:r>
              <a:rPr lang="en-US" sz="1200" b="1">
                <a:latin typeface="Verdana" pitchFamily="34" charset="0"/>
              </a:rPr>
              <a:t> in all logged sites, relative to the Control.</a:t>
            </a:r>
          </a:p>
        </p:txBody>
      </p:sp>
      <p:pic>
        <p:nvPicPr>
          <p:cNvPr id="49158" name="Picture 6" descr="terrestrialmite_Gamasida"/>
          <p:cNvPicPr>
            <a:picLocks noChangeAspect="1" noChangeArrowheads="1"/>
          </p:cNvPicPr>
          <p:nvPr/>
        </p:nvPicPr>
        <p:blipFill>
          <a:blip r:embed="rId2" cstate="print"/>
          <a:srcRect/>
          <a:stretch>
            <a:fillRect/>
          </a:stretch>
        </p:blipFill>
        <p:spPr bwMode="auto">
          <a:xfrm>
            <a:off x="3810000" y="5181600"/>
            <a:ext cx="1219200" cy="1001713"/>
          </a:xfrm>
          <a:prstGeom prst="rect">
            <a:avLst/>
          </a:prstGeom>
          <a:noFill/>
        </p:spPr>
      </p:pic>
      <p:pic>
        <p:nvPicPr>
          <p:cNvPr id="49159" name="Picture 7" descr="collembola"/>
          <p:cNvPicPr>
            <a:picLocks noChangeAspect="1" noChangeArrowheads="1"/>
          </p:cNvPicPr>
          <p:nvPr/>
        </p:nvPicPr>
        <p:blipFill>
          <a:blip r:embed="rId3" cstate="print"/>
          <a:srcRect/>
          <a:stretch>
            <a:fillRect/>
          </a:stretch>
        </p:blipFill>
        <p:spPr bwMode="auto">
          <a:xfrm>
            <a:off x="5334000" y="4876800"/>
            <a:ext cx="1747838" cy="1681163"/>
          </a:xfrm>
          <a:prstGeom prst="rect">
            <a:avLst/>
          </a:prstGeom>
          <a:noFill/>
        </p:spPr>
      </p:pic>
      <p:sp>
        <p:nvSpPr>
          <p:cNvPr id="49160" name="Rectangle 8"/>
          <p:cNvSpPr>
            <a:spLocks noChangeArrowheads="1"/>
          </p:cNvSpPr>
          <p:nvPr/>
        </p:nvSpPr>
        <p:spPr bwMode="auto">
          <a:xfrm>
            <a:off x="2387600" y="1774825"/>
            <a:ext cx="4398963" cy="2646363"/>
          </a:xfrm>
          <a:prstGeom prst="rect">
            <a:avLst/>
          </a:prstGeom>
          <a:noFill/>
          <a:ln w="9525">
            <a:noFill/>
            <a:miter lim="800000"/>
            <a:headEnd/>
            <a:tailEnd/>
          </a:ln>
        </p:spPr>
        <p:txBody>
          <a:bodyPr/>
          <a:lstStyle/>
          <a:p>
            <a:endParaRPr lang="en-US"/>
          </a:p>
        </p:txBody>
      </p:sp>
      <p:sp>
        <p:nvSpPr>
          <p:cNvPr id="49161" name="Rectangle 9"/>
          <p:cNvSpPr>
            <a:spLocks noChangeArrowheads="1"/>
          </p:cNvSpPr>
          <p:nvPr/>
        </p:nvSpPr>
        <p:spPr bwMode="auto">
          <a:xfrm>
            <a:off x="2387600" y="1743075"/>
            <a:ext cx="4398963" cy="2678113"/>
          </a:xfrm>
          <a:prstGeom prst="rect">
            <a:avLst/>
          </a:prstGeom>
          <a:solidFill>
            <a:schemeClr val="bg1"/>
          </a:solidFill>
          <a:ln w="0">
            <a:solidFill>
              <a:srgbClr val="000000"/>
            </a:solidFill>
            <a:miter lim="800000"/>
            <a:headEnd/>
            <a:tailEnd/>
          </a:ln>
        </p:spPr>
        <p:txBody>
          <a:bodyPr/>
          <a:lstStyle/>
          <a:p>
            <a:endParaRPr lang="en-US"/>
          </a:p>
        </p:txBody>
      </p:sp>
      <p:sp>
        <p:nvSpPr>
          <p:cNvPr id="49162" name="Line 10"/>
          <p:cNvSpPr>
            <a:spLocks noChangeShapeType="1"/>
          </p:cNvSpPr>
          <p:nvPr/>
        </p:nvSpPr>
        <p:spPr bwMode="auto">
          <a:xfrm>
            <a:off x="2354263" y="4421188"/>
            <a:ext cx="33337" cy="1587"/>
          </a:xfrm>
          <a:prstGeom prst="line">
            <a:avLst/>
          </a:prstGeom>
          <a:noFill/>
          <a:ln w="0">
            <a:solidFill>
              <a:srgbClr val="000000"/>
            </a:solidFill>
            <a:round/>
            <a:headEnd/>
            <a:tailEnd/>
          </a:ln>
        </p:spPr>
        <p:txBody>
          <a:bodyPr/>
          <a:lstStyle/>
          <a:p>
            <a:endParaRPr lang="en-US"/>
          </a:p>
        </p:txBody>
      </p:sp>
      <p:sp>
        <p:nvSpPr>
          <p:cNvPr id="49163" name="Line 11"/>
          <p:cNvSpPr>
            <a:spLocks noChangeShapeType="1"/>
          </p:cNvSpPr>
          <p:nvPr/>
        </p:nvSpPr>
        <p:spPr bwMode="auto">
          <a:xfrm>
            <a:off x="2354263" y="4156075"/>
            <a:ext cx="33337" cy="1588"/>
          </a:xfrm>
          <a:prstGeom prst="line">
            <a:avLst/>
          </a:prstGeom>
          <a:noFill/>
          <a:ln w="0">
            <a:solidFill>
              <a:srgbClr val="000000"/>
            </a:solidFill>
            <a:round/>
            <a:headEnd/>
            <a:tailEnd/>
          </a:ln>
        </p:spPr>
        <p:txBody>
          <a:bodyPr/>
          <a:lstStyle/>
          <a:p>
            <a:endParaRPr lang="en-US"/>
          </a:p>
        </p:txBody>
      </p:sp>
      <p:sp>
        <p:nvSpPr>
          <p:cNvPr id="49164" name="Line 12"/>
          <p:cNvSpPr>
            <a:spLocks noChangeShapeType="1"/>
          </p:cNvSpPr>
          <p:nvPr/>
        </p:nvSpPr>
        <p:spPr bwMode="auto">
          <a:xfrm>
            <a:off x="2354263" y="3890963"/>
            <a:ext cx="33337" cy="1587"/>
          </a:xfrm>
          <a:prstGeom prst="line">
            <a:avLst/>
          </a:prstGeom>
          <a:noFill/>
          <a:ln w="0">
            <a:solidFill>
              <a:srgbClr val="000000"/>
            </a:solidFill>
            <a:round/>
            <a:headEnd/>
            <a:tailEnd/>
          </a:ln>
        </p:spPr>
        <p:txBody>
          <a:bodyPr/>
          <a:lstStyle/>
          <a:p>
            <a:endParaRPr lang="en-US"/>
          </a:p>
        </p:txBody>
      </p:sp>
      <p:sp>
        <p:nvSpPr>
          <p:cNvPr id="49165" name="Line 13"/>
          <p:cNvSpPr>
            <a:spLocks noChangeShapeType="1"/>
          </p:cNvSpPr>
          <p:nvPr/>
        </p:nvSpPr>
        <p:spPr bwMode="auto">
          <a:xfrm>
            <a:off x="2354263" y="3625850"/>
            <a:ext cx="33337" cy="1588"/>
          </a:xfrm>
          <a:prstGeom prst="line">
            <a:avLst/>
          </a:prstGeom>
          <a:noFill/>
          <a:ln w="0">
            <a:solidFill>
              <a:srgbClr val="000000"/>
            </a:solidFill>
            <a:round/>
            <a:headEnd/>
            <a:tailEnd/>
          </a:ln>
        </p:spPr>
        <p:txBody>
          <a:bodyPr/>
          <a:lstStyle/>
          <a:p>
            <a:endParaRPr lang="en-US"/>
          </a:p>
        </p:txBody>
      </p:sp>
      <p:sp>
        <p:nvSpPr>
          <p:cNvPr id="49166" name="Line 14"/>
          <p:cNvSpPr>
            <a:spLocks noChangeShapeType="1"/>
          </p:cNvSpPr>
          <p:nvPr/>
        </p:nvSpPr>
        <p:spPr bwMode="auto">
          <a:xfrm>
            <a:off x="2354263" y="3362325"/>
            <a:ext cx="33337" cy="1588"/>
          </a:xfrm>
          <a:prstGeom prst="line">
            <a:avLst/>
          </a:prstGeom>
          <a:noFill/>
          <a:ln w="0">
            <a:solidFill>
              <a:srgbClr val="000000"/>
            </a:solidFill>
            <a:round/>
            <a:headEnd/>
            <a:tailEnd/>
          </a:ln>
        </p:spPr>
        <p:txBody>
          <a:bodyPr/>
          <a:lstStyle/>
          <a:p>
            <a:endParaRPr lang="en-US"/>
          </a:p>
        </p:txBody>
      </p:sp>
      <p:sp>
        <p:nvSpPr>
          <p:cNvPr id="49167" name="Line 15"/>
          <p:cNvSpPr>
            <a:spLocks noChangeShapeType="1"/>
          </p:cNvSpPr>
          <p:nvPr/>
        </p:nvSpPr>
        <p:spPr bwMode="auto">
          <a:xfrm>
            <a:off x="2354263" y="3097213"/>
            <a:ext cx="33337" cy="1587"/>
          </a:xfrm>
          <a:prstGeom prst="line">
            <a:avLst/>
          </a:prstGeom>
          <a:noFill/>
          <a:ln w="0">
            <a:solidFill>
              <a:srgbClr val="000000"/>
            </a:solidFill>
            <a:round/>
            <a:headEnd/>
            <a:tailEnd/>
          </a:ln>
        </p:spPr>
        <p:txBody>
          <a:bodyPr/>
          <a:lstStyle/>
          <a:p>
            <a:endParaRPr lang="en-US"/>
          </a:p>
        </p:txBody>
      </p:sp>
      <p:sp>
        <p:nvSpPr>
          <p:cNvPr id="49168" name="Line 16"/>
          <p:cNvSpPr>
            <a:spLocks noChangeShapeType="1"/>
          </p:cNvSpPr>
          <p:nvPr/>
        </p:nvSpPr>
        <p:spPr bwMode="auto">
          <a:xfrm>
            <a:off x="2354263" y="2832100"/>
            <a:ext cx="33337" cy="1588"/>
          </a:xfrm>
          <a:prstGeom prst="line">
            <a:avLst/>
          </a:prstGeom>
          <a:noFill/>
          <a:ln w="0">
            <a:solidFill>
              <a:srgbClr val="000000"/>
            </a:solidFill>
            <a:round/>
            <a:headEnd/>
            <a:tailEnd/>
          </a:ln>
        </p:spPr>
        <p:txBody>
          <a:bodyPr/>
          <a:lstStyle/>
          <a:p>
            <a:endParaRPr lang="en-US"/>
          </a:p>
        </p:txBody>
      </p:sp>
      <p:sp>
        <p:nvSpPr>
          <p:cNvPr id="49169" name="Line 17"/>
          <p:cNvSpPr>
            <a:spLocks noChangeShapeType="1"/>
          </p:cNvSpPr>
          <p:nvPr/>
        </p:nvSpPr>
        <p:spPr bwMode="auto">
          <a:xfrm>
            <a:off x="2354263" y="2568575"/>
            <a:ext cx="33337" cy="1588"/>
          </a:xfrm>
          <a:prstGeom prst="line">
            <a:avLst/>
          </a:prstGeom>
          <a:noFill/>
          <a:ln w="0">
            <a:solidFill>
              <a:srgbClr val="000000"/>
            </a:solidFill>
            <a:round/>
            <a:headEnd/>
            <a:tailEnd/>
          </a:ln>
        </p:spPr>
        <p:txBody>
          <a:bodyPr/>
          <a:lstStyle/>
          <a:p>
            <a:endParaRPr lang="en-US"/>
          </a:p>
        </p:txBody>
      </p:sp>
      <p:sp>
        <p:nvSpPr>
          <p:cNvPr id="49170" name="Line 18"/>
          <p:cNvSpPr>
            <a:spLocks noChangeShapeType="1"/>
          </p:cNvSpPr>
          <p:nvPr/>
        </p:nvSpPr>
        <p:spPr bwMode="auto">
          <a:xfrm>
            <a:off x="2354263" y="2303463"/>
            <a:ext cx="33337" cy="1587"/>
          </a:xfrm>
          <a:prstGeom prst="line">
            <a:avLst/>
          </a:prstGeom>
          <a:noFill/>
          <a:ln w="0">
            <a:solidFill>
              <a:srgbClr val="000000"/>
            </a:solidFill>
            <a:round/>
            <a:headEnd/>
            <a:tailEnd/>
          </a:ln>
        </p:spPr>
        <p:txBody>
          <a:bodyPr/>
          <a:lstStyle/>
          <a:p>
            <a:endParaRPr lang="en-US"/>
          </a:p>
        </p:txBody>
      </p:sp>
      <p:sp>
        <p:nvSpPr>
          <p:cNvPr id="49171" name="Line 19"/>
          <p:cNvSpPr>
            <a:spLocks noChangeShapeType="1"/>
          </p:cNvSpPr>
          <p:nvPr/>
        </p:nvSpPr>
        <p:spPr bwMode="auto">
          <a:xfrm>
            <a:off x="2354263" y="2038350"/>
            <a:ext cx="33337" cy="1588"/>
          </a:xfrm>
          <a:prstGeom prst="line">
            <a:avLst/>
          </a:prstGeom>
          <a:noFill/>
          <a:ln w="0">
            <a:solidFill>
              <a:srgbClr val="000000"/>
            </a:solidFill>
            <a:round/>
            <a:headEnd/>
            <a:tailEnd/>
          </a:ln>
        </p:spPr>
        <p:txBody>
          <a:bodyPr/>
          <a:lstStyle/>
          <a:p>
            <a:endParaRPr lang="en-US"/>
          </a:p>
        </p:txBody>
      </p:sp>
      <p:sp>
        <p:nvSpPr>
          <p:cNvPr id="49172" name="Line 20"/>
          <p:cNvSpPr>
            <a:spLocks noChangeShapeType="1"/>
          </p:cNvSpPr>
          <p:nvPr/>
        </p:nvSpPr>
        <p:spPr bwMode="auto">
          <a:xfrm>
            <a:off x="2354263" y="1774825"/>
            <a:ext cx="33337" cy="1588"/>
          </a:xfrm>
          <a:prstGeom prst="line">
            <a:avLst/>
          </a:prstGeom>
          <a:noFill/>
          <a:ln w="0">
            <a:solidFill>
              <a:srgbClr val="000000"/>
            </a:solidFill>
            <a:round/>
            <a:headEnd/>
            <a:tailEnd/>
          </a:ln>
        </p:spPr>
        <p:txBody>
          <a:bodyPr/>
          <a:lstStyle/>
          <a:p>
            <a:endParaRPr lang="en-US"/>
          </a:p>
        </p:txBody>
      </p:sp>
      <p:sp>
        <p:nvSpPr>
          <p:cNvPr id="49173" name="Line 21"/>
          <p:cNvSpPr>
            <a:spLocks noChangeShapeType="1"/>
          </p:cNvSpPr>
          <p:nvPr/>
        </p:nvSpPr>
        <p:spPr bwMode="auto">
          <a:xfrm>
            <a:off x="2387600" y="3097213"/>
            <a:ext cx="4398963" cy="1587"/>
          </a:xfrm>
          <a:prstGeom prst="line">
            <a:avLst/>
          </a:prstGeom>
          <a:noFill/>
          <a:ln w="12700">
            <a:solidFill>
              <a:srgbClr val="000000"/>
            </a:solidFill>
            <a:round/>
            <a:headEnd/>
            <a:tailEnd/>
          </a:ln>
        </p:spPr>
        <p:txBody>
          <a:bodyPr/>
          <a:lstStyle/>
          <a:p>
            <a:endParaRPr lang="en-US"/>
          </a:p>
        </p:txBody>
      </p:sp>
      <p:sp>
        <p:nvSpPr>
          <p:cNvPr id="49174" name="Line 22"/>
          <p:cNvSpPr>
            <a:spLocks noChangeShapeType="1"/>
          </p:cNvSpPr>
          <p:nvPr/>
        </p:nvSpPr>
        <p:spPr bwMode="auto">
          <a:xfrm flipV="1">
            <a:off x="2387600" y="3097213"/>
            <a:ext cx="1588" cy="34925"/>
          </a:xfrm>
          <a:prstGeom prst="line">
            <a:avLst/>
          </a:prstGeom>
          <a:noFill/>
          <a:ln w="0">
            <a:solidFill>
              <a:srgbClr val="000000"/>
            </a:solidFill>
            <a:round/>
            <a:headEnd/>
            <a:tailEnd/>
          </a:ln>
        </p:spPr>
        <p:txBody>
          <a:bodyPr/>
          <a:lstStyle/>
          <a:p>
            <a:endParaRPr lang="en-US"/>
          </a:p>
        </p:txBody>
      </p:sp>
      <p:sp>
        <p:nvSpPr>
          <p:cNvPr id="49175" name="Rectangle 23"/>
          <p:cNvSpPr>
            <a:spLocks noChangeArrowheads="1"/>
          </p:cNvSpPr>
          <p:nvPr/>
        </p:nvSpPr>
        <p:spPr bwMode="auto">
          <a:xfrm>
            <a:off x="2066925" y="4303713"/>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a:p>
        </p:txBody>
      </p:sp>
      <p:sp>
        <p:nvSpPr>
          <p:cNvPr id="49176" name="Rectangle 24"/>
          <p:cNvSpPr>
            <a:spLocks noChangeArrowheads="1"/>
          </p:cNvSpPr>
          <p:nvPr/>
        </p:nvSpPr>
        <p:spPr bwMode="auto">
          <a:xfrm>
            <a:off x="2066925" y="4038600"/>
            <a:ext cx="261938" cy="182563"/>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49177" name="Rectangle 25"/>
          <p:cNvSpPr>
            <a:spLocks noChangeArrowheads="1"/>
          </p:cNvSpPr>
          <p:nvPr/>
        </p:nvSpPr>
        <p:spPr bwMode="auto">
          <a:xfrm>
            <a:off x="2066925" y="3775075"/>
            <a:ext cx="261938" cy="182563"/>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200"/>
          </a:p>
        </p:txBody>
      </p:sp>
      <p:sp>
        <p:nvSpPr>
          <p:cNvPr id="49178" name="Rectangle 26"/>
          <p:cNvSpPr>
            <a:spLocks noChangeArrowheads="1"/>
          </p:cNvSpPr>
          <p:nvPr/>
        </p:nvSpPr>
        <p:spPr bwMode="auto">
          <a:xfrm>
            <a:off x="2066925" y="3509963"/>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49179" name="Rectangle 27"/>
          <p:cNvSpPr>
            <a:spLocks noChangeArrowheads="1"/>
          </p:cNvSpPr>
          <p:nvPr/>
        </p:nvSpPr>
        <p:spPr bwMode="auto">
          <a:xfrm>
            <a:off x="2066925" y="3244850"/>
            <a:ext cx="261938" cy="182563"/>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sp>
        <p:nvSpPr>
          <p:cNvPr id="49180" name="Rectangle 28"/>
          <p:cNvSpPr>
            <a:spLocks noChangeArrowheads="1"/>
          </p:cNvSpPr>
          <p:nvPr/>
        </p:nvSpPr>
        <p:spPr bwMode="auto">
          <a:xfrm>
            <a:off x="2187575" y="2981325"/>
            <a:ext cx="841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0</a:t>
            </a:r>
            <a:endParaRPr lang="en-US" sz="1200" b="1"/>
          </a:p>
        </p:txBody>
      </p:sp>
      <p:sp>
        <p:nvSpPr>
          <p:cNvPr id="49181" name="Rectangle 29"/>
          <p:cNvSpPr>
            <a:spLocks noChangeArrowheads="1"/>
          </p:cNvSpPr>
          <p:nvPr/>
        </p:nvSpPr>
        <p:spPr bwMode="auto">
          <a:xfrm>
            <a:off x="2098675" y="2716213"/>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sp>
        <p:nvSpPr>
          <p:cNvPr id="49182" name="Rectangle 30"/>
          <p:cNvSpPr>
            <a:spLocks noChangeArrowheads="1"/>
          </p:cNvSpPr>
          <p:nvPr/>
        </p:nvSpPr>
        <p:spPr bwMode="auto">
          <a:xfrm>
            <a:off x="2098675" y="245110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49183" name="Rectangle 31"/>
          <p:cNvSpPr>
            <a:spLocks noChangeArrowheads="1"/>
          </p:cNvSpPr>
          <p:nvPr/>
        </p:nvSpPr>
        <p:spPr bwMode="auto">
          <a:xfrm>
            <a:off x="2098675" y="2187575"/>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200"/>
          </a:p>
        </p:txBody>
      </p:sp>
      <p:sp>
        <p:nvSpPr>
          <p:cNvPr id="49184" name="Rectangle 32"/>
          <p:cNvSpPr>
            <a:spLocks noChangeArrowheads="1"/>
          </p:cNvSpPr>
          <p:nvPr/>
        </p:nvSpPr>
        <p:spPr bwMode="auto">
          <a:xfrm>
            <a:off x="2098675" y="1922463"/>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49185" name="Rectangle 33"/>
          <p:cNvSpPr>
            <a:spLocks noChangeArrowheads="1"/>
          </p:cNvSpPr>
          <p:nvPr/>
        </p:nvSpPr>
        <p:spPr bwMode="auto">
          <a:xfrm>
            <a:off x="2098675" y="165735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a:p>
        </p:txBody>
      </p:sp>
      <p:sp>
        <p:nvSpPr>
          <p:cNvPr id="49186" name="Rectangle 34"/>
          <p:cNvSpPr>
            <a:spLocks noChangeArrowheads="1"/>
          </p:cNvSpPr>
          <p:nvPr/>
        </p:nvSpPr>
        <p:spPr bwMode="auto">
          <a:xfrm rot="16200000">
            <a:off x="1116013" y="2960687"/>
            <a:ext cx="1606550" cy="244475"/>
          </a:xfrm>
          <a:prstGeom prst="rect">
            <a:avLst/>
          </a:prstGeom>
          <a:noFill/>
          <a:ln w="9525">
            <a:noFill/>
            <a:miter lim="800000"/>
            <a:headEnd/>
            <a:tailEnd/>
          </a:ln>
        </p:spPr>
        <p:txBody>
          <a:bodyPr wrap="none" lIns="0" tIns="0" rIns="0" bIns="0">
            <a:spAutoFit/>
          </a:bodyPr>
          <a:lstStyle/>
          <a:p>
            <a:r>
              <a:rPr lang="en-US" sz="1600">
                <a:solidFill>
                  <a:srgbClr val="000000"/>
                </a:solidFill>
              </a:rPr>
              <a:t>Log (Trt / Control)</a:t>
            </a:r>
            <a:endParaRPr lang="en-US" sz="1600"/>
          </a:p>
        </p:txBody>
      </p:sp>
      <p:grpSp>
        <p:nvGrpSpPr>
          <p:cNvPr id="49187" name="Group 35"/>
          <p:cNvGrpSpPr>
            <a:grpSpLocks/>
          </p:cNvGrpSpPr>
          <p:nvPr/>
        </p:nvGrpSpPr>
        <p:grpSpPr bwMode="auto">
          <a:xfrm>
            <a:off x="5829300" y="914400"/>
            <a:ext cx="1028700" cy="676275"/>
            <a:chOff x="2636" y="768"/>
            <a:chExt cx="648" cy="426"/>
          </a:xfrm>
        </p:grpSpPr>
        <p:sp>
          <p:nvSpPr>
            <p:cNvPr id="49188" name="Rectangle 36"/>
            <p:cNvSpPr>
              <a:spLocks noChangeArrowheads="1"/>
            </p:cNvSpPr>
            <p:nvPr/>
          </p:nvSpPr>
          <p:spPr bwMode="auto">
            <a:xfrm>
              <a:off x="2636" y="768"/>
              <a:ext cx="648" cy="42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9189" name="Rectangle 37"/>
            <p:cNvSpPr>
              <a:spLocks noChangeArrowheads="1"/>
            </p:cNvSpPr>
            <p:nvPr/>
          </p:nvSpPr>
          <p:spPr bwMode="auto">
            <a:xfrm>
              <a:off x="2688" y="800"/>
              <a:ext cx="142" cy="100"/>
            </a:xfrm>
            <a:prstGeom prst="rect">
              <a:avLst/>
            </a:prstGeom>
            <a:solidFill>
              <a:srgbClr val="008000"/>
            </a:solidFill>
            <a:ln w="9525">
              <a:solidFill>
                <a:srgbClr val="000000"/>
              </a:solidFill>
              <a:miter lim="800000"/>
              <a:headEnd/>
              <a:tailEnd/>
            </a:ln>
          </p:spPr>
          <p:txBody>
            <a:bodyPr/>
            <a:lstStyle/>
            <a:p>
              <a:endParaRPr lang="en-US"/>
            </a:p>
          </p:txBody>
        </p:sp>
        <p:sp>
          <p:nvSpPr>
            <p:cNvPr id="49190" name="Rectangle 38"/>
            <p:cNvSpPr>
              <a:spLocks noChangeArrowheads="1"/>
            </p:cNvSpPr>
            <p:nvPr/>
          </p:nvSpPr>
          <p:spPr bwMode="auto">
            <a:xfrm>
              <a:off x="2856" y="779"/>
              <a:ext cx="231" cy="134"/>
            </a:xfrm>
            <a:prstGeom prst="rect">
              <a:avLst/>
            </a:prstGeom>
            <a:noFill/>
            <a:ln w="9525">
              <a:noFill/>
              <a:miter lim="800000"/>
              <a:headEnd/>
              <a:tailEnd/>
            </a:ln>
          </p:spPr>
          <p:txBody>
            <a:bodyPr wrap="none" lIns="0" tIns="0" rIns="0" bIns="0">
              <a:spAutoFit/>
            </a:bodyPr>
            <a:lstStyle/>
            <a:p>
              <a:r>
                <a:rPr lang="en-US" sz="1400">
                  <a:solidFill>
                    <a:srgbClr val="000000"/>
                  </a:solidFill>
                </a:rPr>
                <a:t>PRE</a:t>
              </a:r>
              <a:endParaRPr lang="en-US" sz="1400"/>
            </a:p>
          </p:txBody>
        </p:sp>
        <p:sp>
          <p:nvSpPr>
            <p:cNvPr id="49191" name="Rectangle 39"/>
            <p:cNvSpPr>
              <a:spLocks noChangeArrowheads="1"/>
            </p:cNvSpPr>
            <p:nvPr/>
          </p:nvSpPr>
          <p:spPr bwMode="auto">
            <a:xfrm>
              <a:off x="2688" y="925"/>
              <a:ext cx="142" cy="110"/>
            </a:xfrm>
            <a:prstGeom prst="rect">
              <a:avLst/>
            </a:prstGeom>
            <a:solidFill>
              <a:srgbClr val="FFFF00"/>
            </a:solidFill>
            <a:ln w="9525">
              <a:solidFill>
                <a:srgbClr val="000000"/>
              </a:solidFill>
              <a:miter lim="800000"/>
              <a:headEnd/>
              <a:tailEnd/>
            </a:ln>
          </p:spPr>
          <p:txBody>
            <a:bodyPr/>
            <a:lstStyle/>
            <a:p>
              <a:endParaRPr lang="en-US"/>
            </a:p>
          </p:txBody>
        </p:sp>
        <p:sp>
          <p:nvSpPr>
            <p:cNvPr id="49192" name="Rectangle 40"/>
            <p:cNvSpPr>
              <a:spLocks noChangeArrowheads="1"/>
            </p:cNvSpPr>
            <p:nvPr/>
          </p:nvSpPr>
          <p:spPr bwMode="auto">
            <a:xfrm>
              <a:off x="2856" y="914"/>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1</a:t>
              </a:r>
              <a:endParaRPr lang="en-US" sz="1400"/>
            </a:p>
          </p:txBody>
        </p:sp>
        <p:sp>
          <p:nvSpPr>
            <p:cNvPr id="49193" name="Rectangle 41"/>
            <p:cNvSpPr>
              <a:spLocks noChangeArrowheads="1"/>
            </p:cNvSpPr>
            <p:nvPr/>
          </p:nvSpPr>
          <p:spPr bwMode="auto">
            <a:xfrm>
              <a:off x="2688" y="1061"/>
              <a:ext cx="142" cy="110"/>
            </a:xfrm>
            <a:prstGeom prst="rect">
              <a:avLst/>
            </a:prstGeom>
            <a:solidFill>
              <a:srgbClr val="FF9900"/>
            </a:solidFill>
            <a:ln w="9525">
              <a:solidFill>
                <a:srgbClr val="000000"/>
              </a:solidFill>
              <a:miter lim="800000"/>
              <a:headEnd/>
              <a:tailEnd/>
            </a:ln>
          </p:spPr>
          <p:txBody>
            <a:bodyPr/>
            <a:lstStyle/>
            <a:p>
              <a:endParaRPr lang="en-US"/>
            </a:p>
          </p:txBody>
        </p:sp>
        <p:sp>
          <p:nvSpPr>
            <p:cNvPr id="49194" name="Rectangle 42"/>
            <p:cNvSpPr>
              <a:spLocks noChangeArrowheads="1"/>
            </p:cNvSpPr>
            <p:nvPr/>
          </p:nvSpPr>
          <p:spPr bwMode="auto">
            <a:xfrm>
              <a:off x="2856" y="1050"/>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2</a:t>
              </a:r>
              <a:endParaRPr lang="en-US" sz="1400"/>
            </a:p>
          </p:txBody>
        </p:sp>
      </p:grpSp>
      <p:sp>
        <p:nvSpPr>
          <p:cNvPr id="49195" name="Rectangle 43"/>
          <p:cNvSpPr>
            <a:spLocks noChangeArrowheads="1"/>
          </p:cNvSpPr>
          <p:nvPr/>
        </p:nvSpPr>
        <p:spPr bwMode="auto">
          <a:xfrm>
            <a:off x="6064250" y="1819275"/>
            <a:ext cx="660400" cy="122238"/>
          </a:xfrm>
          <a:prstGeom prst="rect">
            <a:avLst/>
          </a:prstGeom>
          <a:noFill/>
          <a:ln w="9525">
            <a:noFill/>
            <a:miter lim="800000"/>
            <a:headEnd/>
            <a:tailEnd/>
          </a:ln>
        </p:spPr>
        <p:txBody>
          <a:bodyPr wrap="none" lIns="0" tIns="0" rIns="0" bIns="0">
            <a:spAutoFit/>
          </a:bodyPr>
          <a:lstStyle/>
          <a:p>
            <a:r>
              <a:rPr lang="en-US" sz="800"/>
              <a:t>(mean + 1 SE)</a:t>
            </a:r>
          </a:p>
        </p:txBody>
      </p:sp>
      <p:sp>
        <p:nvSpPr>
          <p:cNvPr id="49196" name="Rectangle 44"/>
          <p:cNvSpPr>
            <a:spLocks noChangeArrowheads="1"/>
          </p:cNvSpPr>
          <p:nvPr/>
        </p:nvSpPr>
        <p:spPr bwMode="auto">
          <a:xfrm>
            <a:off x="2533650" y="3097213"/>
            <a:ext cx="387350" cy="123825"/>
          </a:xfrm>
          <a:prstGeom prst="rect">
            <a:avLst/>
          </a:prstGeom>
          <a:solidFill>
            <a:srgbClr val="008000"/>
          </a:solidFill>
          <a:ln w="9525">
            <a:solidFill>
              <a:srgbClr val="000000"/>
            </a:solidFill>
            <a:miter lim="800000"/>
            <a:headEnd/>
            <a:tailEnd/>
          </a:ln>
        </p:spPr>
        <p:txBody>
          <a:bodyPr/>
          <a:lstStyle/>
          <a:p>
            <a:endParaRPr lang="en-US"/>
          </a:p>
        </p:txBody>
      </p:sp>
      <p:sp>
        <p:nvSpPr>
          <p:cNvPr id="49197" name="Rectangle 45"/>
          <p:cNvSpPr>
            <a:spLocks noChangeArrowheads="1"/>
          </p:cNvSpPr>
          <p:nvPr/>
        </p:nvSpPr>
        <p:spPr bwMode="auto">
          <a:xfrm>
            <a:off x="3317875" y="3097213"/>
            <a:ext cx="387350" cy="44450"/>
          </a:xfrm>
          <a:prstGeom prst="rect">
            <a:avLst/>
          </a:prstGeom>
          <a:solidFill>
            <a:srgbClr val="FF9900"/>
          </a:solidFill>
          <a:ln w="9525">
            <a:solidFill>
              <a:srgbClr val="000000"/>
            </a:solidFill>
            <a:miter lim="800000"/>
            <a:headEnd/>
            <a:tailEnd/>
          </a:ln>
        </p:spPr>
        <p:txBody>
          <a:bodyPr/>
          <a:lstStyle/>
          <a:p>
            <a:endParaRPr lang="en-US"/>
          </a:p>
        </p:txBody>
      </p:sp>
      <p:sp>
        <p:nvSpPr>
          <p:cNvPr id="49198" name="Line 46"/>
          <p:cNvSpPr>
            <a:spLocks noChangeShapeType="1"/>
          </p:cNvSpPr>
          <p:nvPr/>
        </p:nvSpPr>
        <p:spPr bwMode="auto">
          <a:xfrm flipV="1">
            <a:off x="2727325" y="3035300"/>
            <a:ext cx="1588" cy="185738"/>
          </a:xfrm>
          <a:prstGeom prst="line">
            <a:avLst/>
          </a:prstGeom>
          <a:noFill/>
          <a:ln w="7938">
            <a:solidFill>
              <a:srgbClr val="000000"/>
            </a:solidFill>
            <a:round/>
            <a:headEnd/>
            <a:tailEnd/>
          </a:ln>
        </p:spPr>
        <p:txBody>
          <a:bodyPr/>
          <a:lstStyle/>
          <a:p>
            <a:endParaRPr lang="en-US"/>
          </a:p>
        </p:txBody>
      </p:sp>
      <p:sp>
        <p:nvSpPr>
          <p:cNvPr id="49199" name="Line 47"/>
          <p:cNvSpPr>
            <a:spLocks noChangeShapeType="1"/>
          </p:cNvSpPr>
          <p:nvPr/>
        </p:nvSpPr>
        <p:spPr bwMode="auto">
          <a:xfrm>
            <a:off x="2727325" y="3221038"/>
            <a:ext cx="1588" cy="185737"/>
          </a:xfrm>
          <a:prstGeom prst="line">
            <a:avLst/>
          </a:prstGeom>
          <a:noFill/>
          <a:ln w="7938">
            <a:solidFill>
              <a:srgbClr val="000000"/>
            </a:solidFill>
            <a:round/>
            <a:headEnd/>
            <a:tailEnd/>
          </a:ln>
        </p:spPr>
        <p:txBody>
          <a:bodyPr/>
          <a:lstStyle/>
          <a:p>
            <a:endParaRPr lang="en-US"/>
          </a:p>
        </p:txBody>
      </p:sp>
      <p:sp>
        <p:nvSpPr>
          <p:cNvPr id="49200" name="Line 48"/>
          <p:cNvSpPr>
            <a:spLocks noChangeShapeType="1"/>
          </p:cNvSpPr>
          <p:nvPr/>
        </p:nvSpPr>
        <p:spPr bwMode="auto">
          <a:xfrm flipV="1">
            <a:off x="3114675" y="2286000"/>
            <a:ext cx="1588" cy="238125"/>
          </a:xfrm>
          <a:prstGeom prst="line">
            <a:avLst/>
          </a:prstGeom>
          <a:noFill/>
          <a:ln w="7938">
            <a:solidFill>
              <a:srgbClr val="000000"/>
            </a:solidFill>
            <a:round/>
            <a:headEnd/>
            <a:tailEnd/>
          </a:ln>
        </p:spPr>
        <p:txBody>
          <a:bodyPr/>
          <a:lstStyle/>
          <a:p>
            <a:endParaRPr lang="en-US"/>
          </a:p>
        </p:txBody>
      </p:sp>
      <p:sp>
        <p:nvSpPr>
          <p:cNvPr id="49201" name="Line 49"/>
          <p:cNvSpPr>
            <a:spLocks noChangeShapeType="1"/>
          </p:cNvSpPr>
          <p:nvPr/>
        </p:nvSpPr>
        <p:spPr bwMode="auto">
          <a:xfrm flipV="1">
            <a:off x="3511550" y="2955925"/>
            <a:ext cx="1588" cy="185738"/>
          </a:xfrm>
          <a:prstGeom prst="line">
            <a:avLst/>
          </a:prstGeom>
          <a:noFill/>
          <a:ln w="7938">
            <a:solidFill>
              <a:srgbClr val="000000"/>
            </a:solidFill>
            <a:round/>
            <a:headEnd/>
            <a:tailEnd/>
          </a:ln>
        </p:spPr>
        <p:txBody>
          <a:bodyPr/>
          <a:lstStyle/>
          <a:p>
            <a:endParaRPr lang="en-US"/>
          </a:p>
        </p:txBody>
      </p:sp>
      <p:sp>
        <p:nvSpPr>
          <p:cNvPr id="49202" name="Line 50"/>
          <p:cNvSpPr>
            <a:spLocks noChangeShapeType="1"/>
          </p:cNvSpPr>
          <p:nvPr/>
        </p:nvSpPr>
        <p:spPr bwMode="auto">
          <a:xfrm>
            <a:off x="3511550" y="3141663"/>
            <a:ext cx="1588" cy="193675"/>
          </a:xfrm>
          <a:prstGeom prst="line">
            <a:avLst/>
          </a:prstGeom>
          <a:noFill/>
          <a:ln w="7938">
            <a:solidFill>
              <a:srgbClr val="000000"/>
            </a:solidFill>
            <a:round/>
            <a:headEnd/>
            <a:tailEnd/>
          </a:ln>
        </p:spPr>
        <p:txBody>
          <a:bodyPr/>
          <a:lstStyle/>
          <a:p>
            <a:endParaRPr lang="en-US"/>
          </a:p>
        </p:txBody>
      </p:sp>
      <p:sp>
        <p:nvSpPr>
          <p:cNvPr id="49203" name="Rectangle 51"/>
          <p:cNvSpPr>
            <a:spLocks noChangeArrowheads="1"/>
          </p:cNvSpPr>
          <p:nvPr/>
        </p:nvSpPr>
        <p:spPr bwMode="auto">
          <a:xfrm>
            <a:off x="2921000" y="2520950"/>
            <a:ext cx="396875" cy="573088"/>
          </a:xfrm>
          <a:prstGeom prst="rect">
            <a:avLst/>
          </a:prstGeom>
          <a:solidFill>
            <a:srgbClr val="FFFF00"/>
          </a:solidFill>
          <a:ln w="9525">
            <a:solidFill>
              <a:schemeClr val="tx1"/>
            </a:solidFill>
            <a:miter lim="800000"/>
            <a:headEnd/>
            <a:tailEnd/>
          </a:ln>
        </p:spPr>
        <p:txBody>
          <a:bodyPr/>
          <a:lstStyle/>
          <a:p>
            <a:endParaRPr lang="en-US"/>
          </a:p>
        </p:txBody>
      </p:sp>
      <p:sp>
        <p:nvSpPr>
          <p:cNvPr id="49204" name="Line 52"/>
          <p:cNvSpPr>
            <a:spLocks noChangeShapeType="1"/>
          </p:cNvSpPr>
          <p:nvPr/>
        </p:nvSpPr>
        <p:spPr bwMode="auto">
          <a:xfrm>
            <a:off x="3114675" y="2524125"/>
            <a:ext cx="1588" cy="238125"/>
          </a:xfrm>
          <a:prstGeom prst="line">
            <a:avLst/>
          </a:prstGeom>
          <a:noFill/>
          <a:ln w="7938">
            <a:solidFill>
              <a:srgbClr val="000000"/>
            </a:solidFill>
            <a:round/>
            <a:headEnd/>
            <a:tailEnd/>
          </a:ln>
        </p:spPr>
        <p:txBody>
          <a:bodyPr/>
          <a:lstStyle/>
          <a:p>
            <a:endParaRPr lang="en-US"/>
          </a:p>
        </p:txBody>
      </p:sp>
      <p:grpSp>
        <p:nvGrpSpPr>
          <p:cNvPr id="49205" name="Group 53"/>
          <p:cNvGrpSpPr>
            <a:grpSpLocks/>
          </p:cNvGrpSpPr>
          <p:nvPr/>
        </p:nvGrpSpPr>
        <p:grpSpPr bwMode="auto">
          <a:xfrm>
            <a:off x="2676525" y="3384550"/>
            <a:ext cx="981075" cy="425450"/>
            <a:chOff x="534" y="2279"/>
            <a:chExt cx="618" cy="268"/>
          </a:xfrm>
        </p:grpSpPr>
        <p:sp>
          <p:nvSpPr>
            <p:cNvPr id="49206" name="Rectangle 54"/>
            <p:cNvSpPr>
              <a:spLocks noChangeArrowheads="1"/>
            </p:cNvSpPr>
            <p:nvPr/>
          </p:nvSpPr>
          <p:spPr bwMode="auto">
            <a:xfrm>
              <a:off x="534" y="2279"/>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Continuous Control</a:t>
              </a:r>
              <a:endParaRPr lang="en-US" sz="1400"/>
            </a:p>
          </p:txBody>
        </p:sp>
        <p:sp>
          <p:nvSpPr>
            <p:cNvPr id="49207" name="Line 55"/>
            <p:cNvSpPr>
              <a:spLocks noChangeShapeType="1"/>
            </p:cNvSpPr>
            <p:nvPr/>
          </p:nvSpPr>
          <p:spPr bwMode="auto">
            <a:xfrm>
              <a:off x="576" y="2416"/>
              <a:ext cx="528" cy="0"/>
            </a:xfrm>
            <a:prstGeom prst="line">
              <a:avLst/>
            </a:prstGeom>
            <a:noFill/>
            <a:ln w="12700">
              <a:solidFill>
                <a:schemeClr val="tx1"/>
              </a:solidFill>
              <a:round/>
              <a:headEnd/>
              <a:tailEnd/>
            </a:ln>
            <a:effectLst/>
          </p:spPr>
          <p:txBody>
            <a:bodyPr/>
            <a:lstStyle/>
            <a:p>
              <a:endParaRPr lang="en-US"/>
            </a:p>
          </p:txBody>
        </p:sp>
      </p:grpSp>
      <p:sp>
        <p:nvSpPr>
          <p:cNvPr id="49208" name="Rectangle 56"/>
          <p:cNvSpPr>
            <a:spLocks noChangeArrowheads="1"/>
          </p:cNvSpPr>
          <p:nvPr/>
        </p:nvSpPr>
        <p:spPr bwMode="auto">
          <a:xfrm>
            <a:off x="3995738" y="3009900"/>
            <a:ext cx="396875" cy="87313"/>
          </a:xfrm>
          <a:prstGeom prst="rect">
            <a:avLst/>
          </a:prstGeom>
          <a:solidFill>
            <a:srgbClr val="008000"/>
          </a:solidFill>
          <a:ln w="9525">
            <a:solidFill>
              <a:srgbClr val="000000"/>
            </a:solidFill>
            <a:miter lim="800000"/>
            <a:headEnd/>
            <a:tailEnd/>
          </a:ln>
        </p:spPr>
        <p:txBody>
          <a:bodyPr/>
          <a:lstStyle/>
          <a:p>
            <a:endParaRPr lang="en-US"/>
          </a:p>
        </p:txBody>
      </p:sp>
      <p:sp>
        <p:nvSpPr>
          <p:cNvPr id="49209" name="Rectangle 57"/>
          <p:cNvSpPr>
            <a:spLocks noChangeArrowheads="1"/>
          </p:cNvSpPr>
          <p:nvPr/>
        </p:nvSpPr>
        <p:spPr bwMode="auto">
          <a:xfrm>
            <a:off x="4392613" y="2020888"/>
            <a:ext cx="387350" cy="1076325"/>
          </a:xfrm>
          <a:prstGeom prst="rect">
            <a:avLst/>
          </a:prstGeom>
          <a:solidFill>
            <a:srgbClr val="FFFF00"/>
          </a:solidFill>
          <a:ln w="9525">
            <a:solidFill>
              <a:schemeClr val="tx1"/>
            </a:solidFill>
            <a:miter lim="800000"/>
            <a:headEnd/>
            <a:tailEnd/>
          </a:ln>
        </p:spPr>
        <p:txBody>
          <a:bodyPr/>
          <a:lstStyle/>
          <a:p>
            <a:endParaRPr lang="en-US"/>
          </a:p>
        </p:txBody>
      </p:sp>
      <p:sp>
        <p:nvSpPr>
          <p:cNvPr id="49210" name="Line 58"/>
          <p:cNvSpPr>
            <a:spLocks noChangeShapeType="1"/>
          </p:cNvSpPr>
          <p:nvPr/>
        </p:nvSpPr>
        <p:spPr bwMode="auto">
          <a:xfrm flipV="1">
            <a:off x="4191000" y="2824163"/>
            <a:ext cx="1588" cy="185737"/>
          </a:xfrm>
          <a:prstGeom prst="line">
            <a:avLst/>
          </a:prstGeom>
          <a:noFill/>
          <a:ln w="7938">
            <a:solidFill>
              <a:srgbClr val="000000"/>
            </a:solidFill>
            <a:round/>
            <a:headEnd/>
            <a:tailEnd/>
          </a:ln>
        </p:spPr>
        <p:txBody>
          <a:bodyPr/>
          <a:lstStyle/>
          <a:p>
            <a:endParaRPr lang="en-US"/>
          </a:p>
        </p:txBody>
      </p:sp>
      <p:sp>
        <p:nvSpPr>
          <p:cNvPr id="49211" name="Line 59"/>
          <p:cNvSpPr>
            <a:spLocks noChangeShapeType="1"/>
          </p:cNvSpPr>
          <p:nvPr/>
        </p:nvSpPr>
        <p:spPr bwMode="auto">
          <a:xfrm>
            <a:off x="4191000" y="3009900"/>
            <a:ext cx="1588" cy="184150"/>
          </a:xfrm>
          <a:prstGeom prst="line">
            <a:avLst/>
          </a:prstGeom>
          <a:noFill/>
          <a:ln w="7938">
            <a:solidFill>
              <a:srgbClr val="000000"/>
            </a:solidFill>
            <a:round/>
            <a:headEnd/>
            <a:tailEnd/>
          </a:ln>
        </p:spPr>
        <p:txBody>
          <a:bodyPr/>
          <a:lstStyle/>
          <a:p>
            <a:endParaRPr lang="en-US"/>
          </a:p>
        </p:txBody>
      </p:sp>
      <p:sp>
        <p:nvSpPr>
          <p:cNvPr id="49212" name="Line 60"/>
          <p:cNvSpPr>
            <a:spLocks noChangeShapeType="1"/>
          </p:cNvSpPr>
          <p:nvPr/>
        </p:nvSpPr>
        <p:spPr bwMode="auto">
          <a:xfrm flipV="1">
            <a:off x="4586288" y="1782763"/>
            <a:ext cx="1587" cy="238125"/>
          </a:xfrm>
          <a:prstGeom prst="line">
            <a:avLst/>
          </a:prstGeom>
          <a:noFill/>
          <a:ln w="7938">
            <a:solidFill>
              <a:srgbClr val="000000"/>
            </a:solidFill>
            <a:round/>
            <a:headEnd/>
            <a:tailEnd/>
          </a:ln>
        </p:spPr>
        <p:txBody>
          <a:bodyPr/>
          <a:lstStyle/>
          <a:p>
            <a:endParaRPr lang="en-US"/>
          </a:p>
        </p:txBody>
      </p:sp>
      <p:sp>
        <p:nvSpPr>
          <p:cNvPr id="49213" name="Line 61"/>
          <p:cNvSpPr>
            <a:spLocks noChangeShapeType="1"/>
          </p:cNvSpPr>
          <p:nvPr/>
        </p:nvSpPr>
        <p:spPr bwMode="auto">
          <a:xfrm>
            <a:off x="4586288" y="2020888"/>
            <a:ext cx="1587" cy="238125"/>
          </a:xfrm>
          <a:prstGeom prst="line">
            <a:avLst/>
          </a:prstGeom>
          <a:noFill/>
          <a:ln w="7938">
            <a:solidFill>
              <a:srgbClr val="000000"/>
            </a:solidFill>
            <a:round/>
            <a:headEnd/>
            <a:tailEnd/>
          </a:ln>
        </p:spPr>
        <p:txBody>
          <a:bodyPr/>
          <a:lstStyle/>
          <a:p>
            <a:endParaRPr lang="en-US"/>
          </a:p>
        </p:txBody>
      </p:sp>
      <p:sp>
        <p:nvSpPr>
          <p:cNvPr id="49214" name="Rectangle 62"/>
          <p:cNvSpPr>
            <a:spLocks noChangeArrowheads="1"/>
          </p:cNvSpPr>
          <p:nvPr/>
        </p:nvSpPr>
        <p:spPr bwMode="auto">
          <a:xfrm>
            <a:off x="4779963" y="2470150"/>
            <a:ext cx="396875" cy="625475"/>
          </a:xfrm>
          <a:prstGeom prst="rect">
            <a:avLst/>
          </a:prstGeom>
          <a:solidFill>
            <a:srgbClr val="FF9900"/>
          </a:solidFill>
          <a:ln w="9525">
            <a:solidFill>
              <a:schemeClr val="tx1"/>
            </a:solidFill>
            <a:miter lim="800000"/>
            <a:headEnd/>
            <a:tailEnd/>
          </a:ln>
        </p:spPr>
        <p:txBody>
          <a:bodyPr/>
          <a:lstStyle/>
          <a:p>
            <a:endParaRPr lang="en-US"/>
          </a:p>
        </p:txBody>
      </p:sp>
      <p:sp>
        <p:nvSpPr>
          <p:cNvPr id="49215" name="Line 63"/>
          <p:cNvSpPr>
            <a:spLocks noChangeShapeType="1"/>
          </p:cNvSpPr>
          <p:nvPr/>
        </p:nvSpPr>
        <p:spPr bwMode="auto">
          <a:xfrm flipV="1">
            <a:off x="4975225" y="2330450"/>
            <a:ext cx="1588" cy="141288"/>
          </a:xfrm>
          <a:prstGeom prst="line">
            <a:avLst/>
          </a:prstGeom>
          <a:noFill/>
          <a:ln w="7938">
            <a:solidFill>
              <a:srgbClr val="000000"/>
            </a:solidFill>
            <a:round/>
            <a:headEnd/>
            <a:tailEnd/>
          </a:ln>
        </p:spPr>
        <p:txBody>
          <a:bodyPr/>
          <a:lstStyle/>
          <a:p>
            <a:endParaRPr lang="en-US"/>
          </a:p>
        </p:txBody>
      </p:sp>
      <p:sp>
        <p:nvSpPr>
          <p:cNvPr id="49216" name="Line 64"/>
          <p:cNvSpPr>
            <a:spLocks noChangeShapeType="1"/>
          </p:cNvSpPr>
          <p:nvPr/>
        </p:nvSpPr>
        <p:spPr bwMode="auto">
          <a:xfrm>
            <a:off x="4975225" y="2471738"/>
            <a:ext cx="1588" cy="149225"/>
          </a:xfrm>
          <a:prstGeom prst="line">
            <a:avLst/>
          </a:prstGeom>
          <a:noFill/>
          <a:ln w="7938">
            <a:solidFill>
              <a:srgbClr val="000000"/>
            </a:solidFill>
            <a:round/>
            <a:headEnd/>
            <a:tailEnd/>
          </a:ln>
        </p:spPr>
        <p:txBody>
          <a:bodyPr/>
          <a:lstStyle/>
          <a:p>
            <a:endParaRPr lang="en-US"/>
          </a:p>
        </p:txBody>
      </p:sp>
      <p:grpSp>
        <p:nvGrpSpPr>
          <p:cNvPr id="49217" name="Group 65"/>
          <p:cNvGrpSpPr>
            <a:grpSpLocks/>
          </p:cNvGrpSpPr>
          <p:nvPr/>
        </p:nvGrpSpPr>
        <p:grpSpPr bwMode="auto">
          <a:xfrm>
            <a:off x="4311650" y="3389313"/>
            <a:ext cx="609600" cy="425450"/>
            <a:chOff x="1584" y="2279"/>
            <a:chExt cx="384" cy="268"/>
          </a:xfrm>
        </p:grpSpPr>
        <p:sp>
          <p:nvSpPr>
            <p:cNvPr id="49218" name="Rectangle 66"/>
            <p:cNvSpPr>
              <a:spLocks noChangeArrowheads="1"/>
            </p:cNvSpPr>
            <p:nvPr/>
          </p:nvSpPr>
          <p:spPr bwMode="auto">
            <a:xfrm>
              <a:off x="1584" y="2279"/>
              <a:ext cx="384" cy="268"/>
            </a:xfrm>
            <a:prstGeom prst="rect">
              <a:avLst/>
            </a:prstGeom>
            <a:noFill/>
            <a:ln w="9525">
              <a:noFill/>
              <a:miter lim="800000"/>
              <a:headEnd/>
              <a:tailEnd/>
            </a:ln>
          </p:spPr>
          <p:txBody>
            <a:bodyPr lIns="0" tIns="0" rIns="0" bIns="0">
              <a:spAutoFit/>
            </a:bodyPr>
            <a:lstStyle/>
            <a:p>
              <a:pPr algn="ctr"/>
              <a:r>
                <a:rPr lang="en-US" sz="1400">
                  <a:solidFill>
                    <a:srgbClr val="000000"/>
                  </a:solidFill>
                </a:rPr>
                <a:t>Patch Control</a:t>
              </a:r>
              <a:endParaRPr lang="en-US" sz="1400"/>
            </a:p>
          </p:txBody>
        </p:sp>
        <p:sp>
          <p:nvSpPr>
            <p:cNvPr id="49219" name="Line 67"/>
            <p:cNvSpPr>
              <a:spLocks noChangeShapeType="1"/>
            </p:cNvSpPr>
            <p:nvPr/>
          </p:nvSpPr>
          <p:spPr bwMode="auto">
            <a:xfrm flipV="1">
              <a:off x="1608" y="2412"/>
              <a:ext cx="336" cy="0"/>
            </a:xfrm>
            <a:prstGeom prst="line">
              <a:avLst/>
            </a:prstGeom>
            <a:noFill/>
            <a:ln w="12700">
              <a:solidFill>
                <a:schemeClr val="tx1"/>
              </a:solidFill>
              <a:round/>
              <a:headEnd/>
              <a:tailEnd/>
            </a:ln>
            <a:effectLst/>
          </p:spPr>
          <p:txBody>
            <a:bodyPr/>
            <a:lstStyle/>
            <a:p>
              <a:endParaRPr lang="en-US"/>
            </a:p>
          </p:txBody>
        </p:sp>
      </p:grpSp>
      <p:sp>
        <p:nvSpPr>
          <p:cNvPr id="49220" name="Rectangle 68"/>
          <p:cNvSpPr>
            <a:spLocks noChangeArrowheads="1"/>
          </p:cNvSpPr>
          <p:nvPr/>
        </p:nvSpPr>
        <p:spPr bwMode="auto">
          <a:xfrm>
            <a:off x="5467350" y="3097213"/>
            <a:ext cx="388938" cy="573087"/>
          </a:xfrm>
          <a:prstGeom prst="rect">
            <a:avLst/>
          </a:prstGeom>
          <a:solidFill>
            <a:srgbClr val="008000"/>
          </a:solidFill>
          <a:ln w="9525">
            <a:solidFill>
              <a:srgbClr val="000000"/>
            </a:solidFill>
            <a:miter lim="800000"/>
            <a:headEnd/>
            <a:tailEnd/>
          </a:ln>
        </p:spPr>
        <p:txBody>
          <a:bodyPr/>
          <a:lstStyle/>
          <a:p>
            <a:endParaRPr lang="en-US"/>
          </a:p>
        </p:txBody>
      </p:sp>
      <p:sp>
        <p:nvSpPr>
          <p:cNvPr id="49221" name="Line 69"/>
          <p:cNvSpPr>
            <a:spLocks noChangeShapeType="1"/>
          </p:cNvSpPr>
          <p:nvPr/>
        </p:nvSpPr>
        <p:spPr bwMode="auto">
          <a:xfrm flipV="1">
            <a:off x="5662613" y="3494088"/>
            <a:ext cx="1587" cy="176212"/>
          </a:xfrm>
          <a:prstGeom prst="line">
            <a:avLst/>
          </a:prstGeom>
          <a:noFill/>
          <a:ln w="7938">
            <a:solidFill>
              <a:srgbClr val="000000"/>
            </a:solidFill>
            <a:round/>
            <a:headEnd/>
            <a:tailEnd/>
          </a:ln>
        </p:spPr>
        <p:txBody>
          <a:bodyPr/>
          <a:lstStyle/>
          <a:p>
            <a:endParaRPr lang="en-US"/>
          </a:p>
        </p:txBody>
      </p:sp>
      <p:sp>
        <p:nvSpPr>
          <p:cNvPr id="49222" name="Line 70"/>
          <p:cNvSpPr>
            <a:spLocks noChangeShapeType="1"/>
          </p:cNvSpPr>
          <p:nvPr/>
        </p:nvSpPr>
        <p:spPr bwMode="auto">
          <a:xfrm>
            <a:off x="5662613" y="3670300"/>
            <a:ext cx="1587" cy="176213"/>
          </a:xfrm>
          <a:prstGeom prst="line">
            <a:avLst/>
          </a:prstGeom>
          <a:noFill/>
          <a:ln w="7938">
            <a:solidFill>
              <a:srgbClr val="000000"/>
            </a:solidFill>
            <a:round/>
            <a:headEnd/>
            <a:tailEnd/>
          </a:ln>
        </p:spPr>
        <p:txBody>
          <a:bodyPr/>
          <a:lstStyle/>
          <a:p>
            <a:endParaRPr lang="en-US"/>
          </a:p>
        </p:txBody>
      </p:sp>
      <p:sp>
        <p:nvSpPr>
          <p:cNvPr id="49223" name="Line 71"/>
          <p:cNvSpPr>
            <a:spLocks noChangeShapeType="1"/>
          </p:cNvSpPr>
          <p:nvPr/>
        </p:nvSpPr>
        <p:spPr bwMode="auto">
          <a:xfrm flipV="1">
            <a:off x="6049963" y="2241550"/>
            <a:ext cx="1587" cy="300038"/>
          </a:xfrm>
          <a:prstGeom prst="line">
            <a:avLst/>
          </a:prstGeom>
          <a:noFill/>
          <a:ln w="7938">
            <a:solidFill>
              <a:srgbClr val="000000"/>
            </a:solidFill>
            <a:round/>
            <a:headEnd/>
            <a:tailEnd/>
          </a:ln>
        </p:spPr>
        <p:txBody>
          <a:bodyPr/>
          <a:lstStyle/>
          <a:p>
            <a:endParaRPr lang="en-US"/>
          </a:p>
        </p:txBody>
      </p:sp>
      <p:sp>
        <p:nvSpPr>
          <p:cNvPr id="49224" name="Line 72"/>
          <p:cNvSpPr>
            <a:spLocks noChangeShapeType="1"/>
          </p:cNvSpPr>
          <p:nvPr/>
        </p:nvSpPr>
        <p:spPr bwMode="auto">
          <a:xfrm flipV="1">
            <a:off x="6446838" y="2717800"/>
            <a:ext cx="1587" cy="203200"/>
          </a:xfrm>
          <a:prstGeom prst="line">
            <a:avLst/>
          </a:prstGeom>
          <a:noFill/>
          <a:ln w="7938">
            <a:solidFill>
              <a:srgbClr val="000000"/>
            </a:solidFill>
            <a:round/>
            <a:headEnd/>
            <a:tailEnd/>
          </a:ln>
        </p:spPr>
        <p:txBody>
          <a:bodyPr/>
          <a:lstStyle/>
          <a:p>
            <a:endParaRPr lang="en-US"/>
          </a:p>
        </p:txBody>
      </p:sp>
      <p:sp>
        <p:nvSpPr>
          <p:cNvPr id="49225" name="Rectangle 73"/>
          <p:cNvSpPr>
            <a:spLocks noChangeArrowheads="1"/>
          </p:cNvSpPr>
          <p:nvPr/>
        </p:nvSpPr>
        <p:spPr bwMode="auto">
          <a:xfrm>
            <a:off x="5856288" y="2540000"/>
            <a:ext cx="395287" cy="555625"/>
          </a:xfrm>
          <a:prstGeom prst="rect">
            <a:avLst/>
          </a:prstGeom>
          <a:solidFill>
            <a:srgbClr val="FFFF00"/>
          </a:solidFill>
          <a:ln w="9525">
            <a:solidFill>
              <a:schemeClr val="tx1"/>
            </a:solidFill>
            <a:miter lim="800000"/>
            <a:headEnd/>
            <a:tailEnd/>
          </a:ln>
        </p:spPr>
        <p:txBody>
          <a:bodyPr/>
          <a:lstStyle/>
          <a:p>
            <a:endParaRPr lang="en-US"/>
          </a:p>
        </p:txBody>
      </p:sp>
      <p:sp>
        <p:nvSpPr>
          <p:cNvPr id="49226" name="Rectangle 74"/>
          <p:cNvSpPr>
            <a:spLocks noChangeArrowheads="1"/>
          </p:cNvSpPr>
          <p:nvPr/>
        </p:nvSpPr>
        <p:spPr bwMode="auto">
          <a:xfrm>
            <a:off x="6251575" y="2916238"/>
            <a:ext cx="388938" cy="176212"/>
          </a:xfrm>
          <a:prstGeom prst="rect">
            <a:avLst/>
          </a:prstGeom>
          <a:solidFill>
            <a:srgbClr val="FF9900"/>
          </a:solidFill>
          <a:ln w="9525">
            <a:solidFill>
              <a:schemeClr val="tx1"/>
            </a:solidFill>
            <a:miter lim="800000"/>
            <a:headEnd/>
            <a:tailEnd/>
          </a:ln>
        </p:spPr>
        <p:txBody>
          <a:bodyPr/>
          <a:lstStyle/>
          <a:p>
            <a:endParaRPr lang="en-US"/>
          </a:p>
        </p:txBody>
      </p:sp>
      <p:sp>
        <p:nvSpPr>
          <p:cNvPr id="49227" name="Line 75"/>
          <p:cNvSpPr>
            <a:spLocks noChangeShapeType="1"/>
          </p:cNvSpPr>
          <p:nvPr/>
        </p:nvSpPr>
        <p:spPr bwMode="auto">
          <a:xfrm>
            <a:off x="6446838" y="2921000"/>
            <a:ext cx="1587" cy="203200"/>
          </a:xfrm>
          <a:prstGeom prst="line">
            <a:avLst/>
          </a:prstGeom>
          <a:noFill/>
          <a:ln w="7938">
            <a:solidFill>
              <a:srgbClr val="000000"/>
            </a:solidFill>
            <a:round/>
            <a:headEnd/>
            <a:tailEnd/>
          </a:ln>
        </p:spPr>
        <p:txBody>
          <a:bodyPr/>
          <a:lstStyle/>
          <a:p>
            <a:endParaRPr lang="en-US"/>
          </a:p>
        </p:txBody>
      </p:sp>
      <p:sp>
        <p:nvSpPr>
          <p:cNvPr id="49228" name="Line 76"/>
          <p:cNvSpPr>
            <a:spLocks noChangeShapeType="1"/>
          </p:cNvSpPr>
          <p:nvPr/>
        </p:nvSpPr>
        <p:spPr bwMode="auto">
          <a:xfrm>
            <a:off x="6049963" y="2541588"/>
            <a:ext cx="1587" cy="300037"/>
          </a:xfrm>
          <a:prstGeom prst="line">
            <a:avLst/>
          </a:prstGeom>
          <a:noFill/>
          <a:ln w="7938">
            <a:solidFill>
              <a:srgbClr val="000000"/>
            </a:solidFill>
            <a:round/>
            <a:headEnd/>
            <a:tailEnd/>
          </a:ln>
        </p:spPr>
        <p:txBody>
          <a:bodyPr/>
          <a:lstStyle/>
          <a:p>
            <a:endParaRPr lang="en-US"/>
          </a:p>
        </p:txBody>
      </p:sp>
      <p:grpSp>
        <p:nvGrpSpPr>
          <p:cNvPr id="49229" name="Group 77"/>
          <p:cNvGrpSpPr>
            <a:grpSpLocks/>
          </p:cNvGrpSpPr>
          <p:nvPr/>
        </p:nvGrpSpPr>
        <p:grpSpPr bwMode="auto">
          <a:xfrm>
            <a:off x="5768975" y="3384550"/>
            <a:ext cx="981075" cy="425450"/>
            <a:chOff x="2598" y="2276"/>
            <a:chExt cx="618" cy="268"/>
          </a:xfrm>
        </p:grpSpPr>
        <p:sp>
          <p:nvSpPr>
            <p:cNvPr id="49230" name="Rectangle 78"/>
            <p:cNvSpPr>
              <a:spLocks noChangeArrowheads="1"/>
            </p:cNvSpPr>
            <p:nvPr/>
          </p:nvSpPr>
          <p:spPr bwMode="auto">
            <a:xfrm>
              <a:off x="2598" y="2276"/>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Clearcut Control</a:t>
              </a:r>
              <a:endParaRPr lang="en-US" sz="1400"/>
            </a:p>
          </p:txBody>
        </p:sp>
        <p:sp>
          <p:nvSpPr>
            <p:cNvPr id="49231" name="Line 79"/>
            <p:cNvSpPr>
              <a:spLocks noChangeShapeType="1"/>
            </p:cNvSpPr>
            <p:nvPr/>
          </p:nvSpPr>
          <p:spPr bwMode="auto">
            <a:xfrm flipV="1">
              <a:off x="2721" y="2414"/>
              <a:ext cx="384" cy="1"/>
            </a:xfrm>
            <a:prstGeom prst="line">
              <a:avLst/>
            </a:prstGeom>
            <a:noFill/>
            <a:ln w="12700">
              <a:solidFill>
                <a:schemeClr val="tx1"/>
              </a:solidFill>
              <a:round/>
              <a:headEnd/>
              <a:tailEnd/>
            </a:ln>
            <a:effectLst/>
          </p:spPr>
          <p:txBody>
            <a:bodyPr/>
            <a:lstStyle/>
            <a:p>
              <a:endParaRPr lang="en-US"/>
            </a:p>
          </p:txBody>
        </p:sp>
      </p:grpSp>
      <p:sp>
        <p:nvSpPr>
          <p:cNvPr id="49232" name="Line 80"/>
          <p:cNvSpPr>
            <a:spLocks noChangeShapeType="1"/>
          </p:cNvSpPr>
          <p:nvPr/>
        </p:nvSpPr>
        <p:spPr bwMode="auto">
          <a:xfrm flipH="1">
            <a:off x="5324475" y="1752600"/>
            <a:ext cx="0" cy="2667000"/>
          </a:xfrm>
          <a:prstGeom prst="line">
            <a:avLst/>
          </a:prstGeom>
          <a:noFill/>
          <a:ln w="9525">
            <a:solidFill>
              <a:schemeClr val="tx1"/>
            </a:solidFill>
            <a:round/>
            <a:headEnd/>
            <a:tailEnd/>
          </a:ln>
          <a:effectLst/>
        </p:spPr>
        <p:txBody>
          <a:bodyPr/>
          <a:lstStyle/>
          <a:p>
            <a:endParaRPr lang="en-US"/>
          </a:p>
        </p:txBody>
      </p:sp>
      <p:sp>
        <p:nvSpPr>
          <p:cNvPr id="49233" name="Line 81"/>
          <p:cNvSpPr>
            <a:spLocks noChangeShapeType="1"/>
          </p:cNvSpPr>
          <p:nvPr/>
        </p:nvSpPr>
        <p:spPr bwMode="auto">
          <a:xfrm flipH="1">
            <a:off x="3867150" y="1752600"/>
            <a:ext cx="0" cy="2667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106613" y="1847850"/>
            <a:ext cx="5053012" cy="3205163"/>
          </a:xfrm>
          <a:prstGeom prst="rect">
            <a:avLst/>
          </a:prstGeom>
          <a:solidFill>
            <a:schemeClr val="bg1"/>
          </a:solidFill>
          <a:ln w="0">
            <a:solidFill>
              <a:srgbClr val="000000"/>
            </a:solidFill>
            <a:miter lim="800000"/>
            <a:headEnd/>
            <a:tailEnd/>
          </a:ln>
        </p:spPr>
        <p:txBody>
          <a:bodyPr/>
          <a:lstStyle/>
          <a:p>
            <a:endParaRPr lang="en-US"/>
          </a:p>
        </p:txBody>
      </p:sp>
      <p:sp>
        <p:nvSpPr>
          <p:cNvPr id="50181" name="Rectangle 5"/>
          <p:cNvSpPr>
            <a:spLocks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ctr"/>
            <a:r>
              <a:rPr lang="en-US" sz="3200">
                <a:solidFill>
                  <a:schemeClr val="tx2"/>
                </a:solidFill>
                <a:latin typeface="Verdana" pitchFamily="34" charset="0"/>
              </a:rPr>
              <a:t>Mayfly abundance</a:t>
            </a:r>
          </a:p>
        </p:txBody>
      </p:sp>
      <p:sp>
        <p:nvSpPr>
          <p:cNvPr id="50182" name="Text Box 6"/>
          <p:cNvSpPr txBox="1">
            <a:spLocks noChangeArrowheads="1"/>
          </p:cNvSpPr>
          <p:nvPr/>
        </p:nvSpPr>
        <p:spPr bwMode="auto">
          <a:xfrm>
            <a:off x="1143000" y="5257800"/>
            <a:ext cx="6781800" cy="336550"/>
          </a:xfrm>
          <a:prstGeom prst="rect">
            <a:avLst/>
          </a:prstGeom>
          <a:noFill/>
          <a:ln w="9525">
            <a:noFill/>
            <a:miter lim="800000"/>
            <a:headEnd/>
            <a:tailEnd/>
          </a:ln>
          <a:effectLst/>
        </p:spPr>
        <p:txBody>
          <a:bodyPr>
            <a:spAutoFit/>
          </a:bodyPr>
          <a:lstStyle/>
          <a:p>
            <a:pPr>
              <a:spcBef>
                <a:spcPct val="50000"/>
              </a:spcBef>
            </a:pPr>
            <a:r>
              <a:rPr lang="en-US" sz="1600"/>
              <a:t>Ephemeroptera = </a:t>
            </a:r>
            <a:r>
              <a:rPr lang="en-US" sz="1600" i="1"/>
              <a:t>Paraleptophlebia, Baetis, Diphetor, Heptageniidae</a:t>
            </a:r>
            <a:r>
              <a:rPr lang="en-US" sz="1600"/>
              <a:t> sp.</a:t>
            </a:r>
          </a:p>
        </p:txBody>
      </p:sp>
      <p:sp>
        <p:nvSpPr>
          <p:cNvPr id="50183" name="Rectangle 7"/>
          <p:cNvSpPr>
            <a:spLocks noChangeArrowheads="1"/>
          </p:cNvSpPr>
          <p:nvPr/>
        </p:nvSpPr>
        <p:spPr bwMode="auto">
          <a:xfrm rot="16200000">
            <a:off x="766763" y="3043237"/>
            <a:ext cx="1606550" cy="244475"/>
          </a:xfrm>
          <a:prstGeom prst="rect">
            <a:avLst/>
          </a:prstGeom>
          <a:noFill/>
          <a:ln w="9525">
            <a:noFill/>
            <a:miter lim="800000"/>
            <a:headEnd/>
            <a:tailEnd/>
          </a:ln>
        </p:spPr>
        <p:txBody>
          <a:bodyPr wrap="none" lIns="0" tIns="0" rIns="0" bIns="0">
            <a:spAutoFit/>
          </a:bodyPr>
          <a:lstStyle/>
          <a:p>
            <a:r>
              <a:rPr lang="en-US" sz="1600">
                <a:solidFill>
                  <a:srgbClr val="000000"/>
                </a:solidFill>
              </a:rPr>
              <a:t>Log (Trt / Control</a:t>
            </a:r>
            <a:r>
              <a:rPr lang="en-US" sz="1600" b="1">
                <a:solidFill>
                  <a:srgbClr val="000000"/>
                </a:solidFill>
              </a:rPr>
              <a:t>)</a:t>
            </a:r>
            <a:endParaRPr lang="en-US" sz="1600"/>
          </a:p>
        </p:txBody>
      </p:sp>
      <p:sp>
        <p:nvSpPr>
          <p:cNvPr id="50184" name="Rectangle 8"/>
          <p:cNvSpPr>
            <a:spLocks noChangeArrowheads="1"/>
          </p:cNvSpPr>
          <p:nvPr/>
        </p:nvSpPr>
        <p:spPr bwMode="auto">
          <a:xfrm>
            <a:off x="6400800" y="1905000"/>
            <a:ext cx="660400" cy="122238"/>
          </a:xfrm>
          <a:prstGeom prst="rect">
            <a:avLst/>
          </a:prstGeom>
          <a:noFill/>
          <a:ln w="9525">
            <a:noFill/>
            <a:miter lim="800000"/>
            <a:headEnd/>
            <a:tailEnd/>
          </a:ln>
        </p:spPr>
        <p:txBody>
          <a:bodyPr wrap="none" lIns="0" tIns="0" rIns="0" bIns="0">
            <a:spAutoFit/>
          </a:bodyPr>
          <a:lstStyle/>
          <a:p>
            <a:r>
              <a:rPr lang="en-US" sz="800"/>
              <a:t>(mean + 1 SE)</a:t>
            </a:r>
          </a:p>
        </p:txBody>
      </p:sp>
      <p:grpSp>
        <p:nvGrpSpPr>
          <p:cNvPr id="50185" name="Group 9"/>
          <p:cNvGrpSpPr>
            <a:grpSpLocks/>
          </p:cNvGrpSpPr>
          <p:nvPr/>
        </p:nvGrpSpPr>
        <p:grpSpPr bwMode="auto">
          <a:xfrm>
            <a:off x="2362200" y="3581400"/>
            <a:ext cx="981075" cy="425450"/>
            <a:chOff x="534" y="2279"/>
            <a:chExt cx="618" cy="268"/>
          </a:xfrm>
        </p:grpSpPr>
        <p:sp>
          <p:nvSpPr>
            <p:cNvPr id="50186" name="Rectangle 10"/>
            <p:cNvSpPr>
              <a:spLocks noChangeArrowheads="1"/>
            </p:cNvSpPr>
            <p:nvPr/>
          </p:nvSpPr>
          <p:spPr bwMode="auto">
            <a:xfrm>
              <a:off x="534" y="2279"/>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Continuous Control</a:t>
              </a:r>
              <a:endParaRPr lang="en-US" sz="1400"/>
            </a:p>
          </p:txBody>
        </p:sp>
        <p:sp>
          <p:nvSpPr>
            <p:cNvPr id="50187" name="Line 11"/>
            <p:cNvSpPr>
              <a:spLocks noChangeShapeType="1"/>
            </p:cNvSpPr>
            <p:nvPr/>
          </p:nvSpPr>
          <p:spPr bwMode="auto">
            <a:xfrm>
              <a:off x="576" y="2416"/>
              <a:ext cx="528" cy="0"/>
            </a:xfrm>
            <a:prstGeom prst="line">
              <a:avLst/>
            </a:prstGeom>
            <a:noFill/>
            <a:ln w="12700">
              <a:solidFill>
                <a:schemeClr val="tx1"/>
              </a:solidFill>
              <a:round/>
              <a:headEnd/>
              <a:tailEnd/>
            </a:ln>
            <a:effectLst/>
          </p:spPr>
          <p:txBody>
            <a:bodyPr/>
            <a:lstStyle/>
            <a:p>
              <a:endParaRPr lang="en-US"/>
            </a:p>
          </p:txBody>
        </p:sp>
      </p:grpSp>
      <p:grpSp>
        <p:nvGrpSpPr>
          <p:cNvPr id="50188" name="Group 12"/>
          <p:cNvGrpSpPr>
            <a:grpSpLocks/>
          </p:cNvGrpSpPr>
          <p:nvPr/>
        </p:nvGrpSpPr>
        <p:grpSpPr bwMode="auto">
          <a:xfrm>
            <a:off x="4343400" y="3581400"/>
            <a:ext cx="609600" cy="425450"/>
            <a:chOff x="1584" y="2279"/>
            <a:chExt cx="384" cy="268"/>
          </a:xfrm>
        </p:grpSpPr>
        <p:sp>
          <p:nvSpPr>
            <p:cNvPr id="50189" name="Rectangle 13"/>
            <p:cNvSpPr>
              <a:spLocks noChangeArrowheads="1"/>
            </p:cNvSpPr>
            <p:nvPr/>
          </p:nvSpPr>
          <p:spPr bwMode="auto">
            <a:xfrm>
              <a:off x="1584" y="2279"/>
              <a:ext cx="384" cy="268"/>
            </a:xfrm>
            <a:prstGeom prst="rect">
              <a:avLst/>
            </a:prstGeom>
            <a:noFill/>
            <a:ln w="9525">
              <a:noFill/>
              <a:miter lim="800000"/>
              <a:headEnd/>
              <a:tailEnd/>
            </a:ln>
          </p:spPr>
          <p:txBody>
            <a:bodyPr lIns="0" tIns="0" rIns="0" bIns="0">
              <a:spAutoFit/>
            </a:bodyPr>
            <a:lstStyle/>
            <a:p>
              <a:pPr algn="ctr"/>
              <a:r>
                <a:rPr lang="en-US" sz="1400">
                  <a:solidFill>
                    <a:srgbClr val="000000"/>
                  </a:solidFill>
                </a:rPr>
                <a:t>Patch Control</a:t>
              </a:r>
              <a:endParaRPr lang="en-US" sz="1400"/>
            </a:p>
          </p:txBody>
        </p:sp>
        <p:sp>
          <p:nvSpPr>
            <p:cNvPr id="50190" name="Line 14"/>
            <p:cNvSpPr>
              <a:spLocks noChangeShapeType="1"/>
            </p:cNvSpPr>
            <p:nvPr/>
          </p:nvSpPr>
          <p:spPr bwMode="auto">
            <a:xfrm flipV="1">
              <a:off x="1608" y="2412"/>
              <a:ext cx="336" cy="0"/>
            </a:xfrm>
            <a:prstGeom prst="line">
              <a:avLst/>
            </a:prstGeom>
            <a:noFill/>
            <a:ln w="12700">
              <a:solidFill>
                <a:schemeClr val="tx1"/>
              </a:solidFill>
              <a:round/>
              <a:headEnd/>
              <a:tailEnd/>
            </a:ln>
            <a:effectLst/>
          </p:spPr>
          <p:txBody>
            <a:bodyPr/>
            <a:lstStyle/>
            <a:p>
              <a:endParaRPr lang="en-US"/>
            </a:p>
          </p:txBody>
        </p:sp>
      </p:grpSp>
      <p:grpSp>
        <p:nvGrpSpPr>
          <p:cNvPr id="50191" name="Group 15"/>
          <p:cNvGrpSpPr>
            <a:grpSpLocks/>
          </p:cNvGrpSpPr>
          <p:nvPr/>
        </p:nvGrpSpPr>
        <p:grpSpPr bwMode="auto">
          <a:xfrm>
            <a:off x="5562600" y="4114800"/>
            <a:ext cx="981075" cy="425450"/>
            <a:chOff x="2598" y="2276"/>
            <a:chExt cx="618" cy="268"/>
          </a:xfrm>
        </p:grpSpPr>
        <p:sp>
          <p:nvSpPr>
            <p:cNvPr id="50192" name="Rectangle 16"/>
            <p:cNvSpPr>
              <a:spLocks noChangeArrowheads="1"/>
            </p:cNvSpPr>
            <p:nvPr/>
          </p:nvSpPr>
          <p:spPr bwMode="auto">
            <a:xfrm>
              <a:off x="2598" y="2276"/>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Clearcut Control</a:t>
              </a:r>
              <a:endParaRPr lang="en-US" sz="1400"/>
            </a:p>
          </p:txBody>
        </p:sp>
        <p:sp>
          <p:nvSpPr>
            <p:cNvPr id="50193" name="Line 17"/>
            <p:cNvSpPr>
              <a:spLocks noChangeShapeType="1"/>
            </p:cNvSpPr>
            <p:nvPr/>
          </p:nvSpPr>
          <p:spPr bwMode="auto">
            <a:xfrm flipV="1">
              <a:off x="2721" y="2414"/>
              <a:ext cx="384" cy="1"/>
            </a:xfrm>
            <a:prstGeom prst="line">
              <a:avLst/>
            </a:prstGeom>
            <a:noFill/>
            <a:ln w="12700">
              <a:solidFill>
                <a:schemeClr val="tx1"/>
              </a:solidFill>
              <a:round/>
              <a:headEnd/>
              <a:tailEnd/>
            </a:ln>
            <a:effectLst/>
          </p:spPr>
          <p:txBody>
            <a:bodyPr/>
            <a:lstStyle/>
            <a:p>
              <a:endParaRPr lang="en-US"/>
            </a:p>
          </p:txBody>
        </p:sp>
      </p:grpSp>
      <p:grpSp>
        <p:nvGrpSpPr>
          <p:cNvPr id="50194" name="Group 18"/>
          <p:cNvGrpSpPr>
            <a:grpSpLocks/>
          </p:cNvGrpSpPr>
          <p:nvPr/>
        </p:nvGrpSpPr>
        <p:grpSpPr bwMode="auto">
          <a:xfrm>
            <a:off x="6096000" y="1000125"/>
            <a:ext cx="1028700" cy="676275"/>
            <a:chOff x="2636" y="768"/>
            <a:chExt cx="648" cy="426"/>
          </a:xfrm>
        </p:grpSpPr>
        <p:sp>
          <p:nvSpPr>
            <p:cNvPr id="50195" name="Rectangle 19"/>
            <p:cNvSpPr>
              <a:spLocks noChangeArrowheads="1"/>
            </p:cNvSpPr>
            <p:nvPr/>
          </p:nvSpPr>
          <p:spPr bwMode="auto">
            <a:xfrm>
              <a:off x="2636" y="768"/>
              <a:ext cx="648" cy="42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0196" name="Rectangle 20"/>
            <p:cNvSpPr>
              <a:spLocks noChangeArrowheads="1"/>
            </p:cNvSpPr>
            <p:nvPr/>
          </p:nvSpPr>
          <p:spPr bwMode="auto">
            <a:xfrm>
              <a:off x="2688" y="800"/>
              <a:ext cx="142" cy="100"/>
            </a:xfrm>
            <a:prstGeom prst="rect">
              <a:avLst/>
            </a:prstGeom>
            <a:solidFill>
              <a:srgbClr val="008000"/>
            </a:solidFill>
            <a:ln w="9525">
              <a:solidFill>
                <a:srgbClr val="000000"/>
              </a:solidFill>
              <a:miter lim="800000"/>
              <a:headEnd/>
              <a:tailEnd/>
            </a:ln>
          </p:spPr>
          <p:txBody>
            <a:bodyPr/>
            <a:lstStyle/>
            <a:p>
              <a:endParaRPr lang="en-US"/>
            </a:p>
          </p:txBody>
        </p:sp>
        <p:sp>
          <p:nvSpPr>
            <p:cNvPr id="50197" name="Rectangle 21"/>
            <p:cNvSpPr>
              <a:spLocks noChangeArrowheads="1"/>
            </p:cNvSpPr>
            <p:nvPr/>
          </p:nvSpPr>
          <p:spPr bwMode="auto">
            <a:xfrm>
              <a:off x="2856" y="779"/>
              <a:ext cx="231" cy="134"/>
            </a:xfrm>
            <a:prstGeom prst="rect">
              <a:avLst/>
            </a:prstGeom>
            <a:noFill/>
            <a:ln w="9525">
              <a:noFill/>
              <a:miter lim="800000"/>
              <a:headEnd/>
              <a:tailEnd/>
            </a:ln>
          </p:spPr>
          <p:txBody>
            <a:bodyPr wrap="none" lIns="0" tIns="0" rIns="0" bIns="0">
              <a:spAutoFit/>
            </a:bodyPr>
            <a:lstStyle/>
            <a:p>
              <a:r>
                <a:rPr lang="en-US" sz="1400">
                  <a:solidFill>
                    <a:srgbClr val="000000"/>
                  </a:solidFill>
                </a:rPr>
                <a:t>PRE</a:t>
              </a:r>
              <a:endParaRPr lang="en-US" sz="1400"/>
            </a:p>
          </p:txBody>
        </p:sp>
        <p:sp>
          <p:nvSpPr>
            <p:cNvPr id="50198" name="Rectangle 22"/>
            <p:cNvSpPr>
              <a:spLocks noChangeArrowheads="1"/>
            </p:cNvSpPr>
            <p:nvPr/>
          </p:nvSpPr>
          <p:spPr bwMode="auto">
            <a:xfrm>
              <a:off x="2688" y="925"/>
              <a:ext cx="142" cy="110"/>
            </a:xfrm>
            <a:prstGeom prst="rect">
              <a:avLst/>
            </a:prstGeom>
            <a:solidFill>
              <a:srgbClr val="FFFF00"/>
            </a:solidFill>
            <a:ln w="9525">
              <a:solidFill>
                <a:srgbClr val="000000"/>
              </a:solidFill>
              <a:miter lim="800000"/>
              <a:headEnd/>
              <a:tailEnd/>
            </a:ln>
          </p:spPr>
          <p:txBody>
            <a:bodyPr/>
            <a:lstStyle/>
            <a:p>
              <a:endParaRPr lang="en-US"/>
            </a:p>
          </p:txBody>
        </p:sp>
        <p:sp>
          <p:nvSpPr>
            <p:cNvPr id="50199" name="Rectangle 23"/>
            <p:cNvSpPr>
              <a:spLocks noChangeArrowheads="1"/>
            </p:cNvSpPr>
            <p:nvPr/>
          </p:nvSpPr>
          <p:spPr bwMode="auto">
            <a:xfrm>
              <a:off x="2856" y="914"/>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1</a:t>
              </a:r>
              <a:endParaRPr lang="en-US" sz="1400"/>
            </a:p>
          </p:txBody>
        </p:sp>
        <p:sp>
          <p:nvSpPr>
            <p:cNvPr id="50200" name="Rectangle 24"/>
            <p:cNvSpPr>
              <a:spLocks noChangeArrowheads="1"/>
            </p:cNvSpPr>
            <p:nvPr/>
          </p:nvSpPr>
          <p:spPr bwMode="auto">
            <a:xfrm>
              <a:off x="2688" y="1061"/>
              <a:ext cx="142" cy="110"/>
            </a:xfrm>
            <a:prstGeom prst="rect">
              <a:avLst/>
            </a:prstGeom>
            <a:solidFill>
              <a:srgbClr val="FF9900"/>
            </a:solidFill>
            <a:ln w="9525">
              <a:solidFill>
                <a:srgbClr val="000000"/>
              </a:solidFill>
              <a:miter lim="800000"/>
              <a:headEnd/>
              <a:tailEnd/>
            </a:ln>
          </p:spPr>
          <p:txBody>
            <a:bodyPr/>
            <a:lstStyle/>
            <a:p>
              <a:endParaRPr lang="en-US"/>
            </a:p>
          </p:txBody>
        </p:sp>
        <p:sp>
          <p:nvSpPr>
            <p:cNvPr id="50201" name="Rectangle 25"/>
            <p:cNvSpPr>
              <a:spLocks noChangeArrowheads="1"/>
            </p:cNvSpPr>
            <p:nvPr/>
          </p:nvSpPr>
          <p:spPr bwMode="auto">
            <a:xfrm>
              <a:off x="2856" y="1050"/>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2</a:t>
              </a:r>
              <a:endParaRPr lang="en-US" sz="1400"/>
            </a:p>
          </p:txBody>
        </p:sp>
      </p:grpSp>
      <p:sp>
        <p:nvSpPr>
          <p:cNvPr id="50202" name="Rectangle 26"/>
          <p:cNvSpPr>
            <a:spLocks noChangeArrowheads="1"/>
          </p:cNvSpPr>
          <p:nvPr/>
        </p:nvSpPr>
        <p:spPr bwMode="auto">
          <a:xfrm>
            <a:off x="2106613" y="1847850"/>
            <a:ext cx="5053012" cy="3205163"/>
          </a:xfrm>
          <a:prstGeom prst="rect">
            <a:avLst/>
          </a:prstGeom>
          <a:noFill/>
          <a:ln w="9525">
            <a:noFill/>
            <a:miter lim="800000"/>
            <a:headEnd/>
            <a:tailEnd/>
          </a:ln>
        </p:spPr>
        <p:txBody>
          <a:bodyPr/>
          <a:lstStyle/>
          <a:p>
            <a:endParaRPr lang="en-US"/>
          </a:p>
        </p:txBody>
      </p:sp>
      <p:sp>
        <p:nvSpPr>
          <p:cNvPr id="50203" name="Rectangle 27"/>
          <p:cNvSpPr>
            <a:spLocks noChangeArrowheads="1"/>
          </p:cNvSpPr>
          <p:nvPr/>
        </p:nvSpPr>
        <p:spPr bwMode="auto">
          <a:xfrm>
            <a:off x="2268538" y="2873375"/>
            <a:ext cx="454025" cy="346075"/>
          </a:xfrm>
          <a:prstGeom prst="rect">
            <a:avLst/>
          </a:prstGeom>
          <a:solidFill>
            <a:srgbClr val="008000"/>
          </a:solidFill>
          <a:ln w="11113">
            <a:solidFill>
              <a:srgbClr val="000000"/>
            </a:solidFill>
            <a:miter lim="800000"/>
            <a:headEnd/>
            <a:tailEnd/>
          </a:ln>
        </p:spPr>
        <p:txBody>
          <a:bodyPr/>
          <a:lstStyle/>
          <a:p>
            <a:endParaRPr lang="en-US"/>
          </a:p>
        </p:txBody>
      </p:sp>
      <p:sp>
        <p:nvSpPr>
          <p:cNvPr id="50204" name="Rectangle 28"/>
          <p:cNvSpPr>
            <a:spLocks noChangeArrowheads="1"/>
          </p:cNvSpPr>
          <p:nvPr/>
        </p:nvSpPr>
        <p:spPr bwMode="auto">
          <a:xfrm>
            <a:off x="3952875" y="2646363"/>
            <a:ext cx="454025" cy="573087"/>
          </a:xfrm>
          <a:prstGeom prst="rect">
            <a:avLst/>
          </a:prstGeom>
          <a:solidFill>
            <a:srgbClr val="008000"/>
          </a:solidFill>
          <a:ln w="11113">
            <a:solidFill>
              <a:srgbClr val="000000"/>
            </a:solidFill>
            <a:miter lim="800000"/>
            <a:headEnd/>
            <a:tailEnd/>
          </a:ln>
        </p:spPr>
        <p:txBody>
          <a:bodyPr/>
          <a:lstStyle/>
          <a:p>
            <a:endParaRPr lang="en-US"/>
          </a:p>
        </p:txBody>
      </p:sp>
      <p:sp>
        <p:nvSpPr>
          <p:cNvPr id="50205" name="Rectangle 29"/>
          <p:cNvSpPr>
            <a:spLocks noChangeArrowheads="1"/>
          </p:cNvSpPr>
          <p:nvPr/>
        </p:nvSpPr>
        <p:spPr bwMode="auto">
          <a:xfrm>
            <a:off x="5637213" y="3219450"/>
            <a:ext cx="452437" cy="549275"/>
          </a:xfrm>
          <a:prstGeom prst="rect">
            <a:avLst/>
          </a:prstGeom>
          <a:solidFill>
            <a:srgbClr val="008000"/>
          </a:solidFill>
          <a:ln w="11113">
            <a:solidFill>
              <a:srgbClr val="000000"/>
            </a:solidFill>
            <a:miter lim="800000"/>
            <a:headEnd/>
            <a:tailEnd/>
          </a:ln>
        </p:spPr>
        <p:txBody>
          <a:bodyPr/>
          <a:lstStyle/>
          <a:p>
            <a:endParaRPr lang="en-US"/>
          </a:p>
        </p:txBody>
      </p:sp>
      <p:sp>
        <p:nvSpPr>
          <p:cNvPr id="50206" name="Rectangle 30"/>
          <p:cNvSpPr>
            <a:spLocks noChangeArrowheads="1"/>
          </p:cNvSpPr>
          <p:nvPr/>
        </p:nvSpPr>
        <p:spPr bwMode="auto">
          <a:xfrm>
            <a:off x="2722563" y="2625725"/>
            <a:ext cx="442912" cy="593725"/>
          </a:xfrm>
          <a:prstGeom prst="rect">
            <a:avLst/>
          </a:prstGeom>
          <a:solidFill>
            <a:srgbClr val="FFFF00"/>
          </a:solidFill>
          <a:ln w="11113">
            <a:solidFill>
              <a:srgbClr val="000000"/>
            </a:solidFill>
            <a:miter lim="800000"/>
            <a:headEnd/>
            <a:tailEnd/>
          </a:ln>
        </p:spPr>
        <p:txBody>
          <a:bodyPr/>
          <a:lstStyle/>
          <a:p>
            <a:endParaRPr lang="en-US"/>
          </a:p>
        </p:txBody>
      </p:sp>
      <p:sp>
        <p:nvSpPr>
          <p:cNvPr id="50207" name="Rectangle 31"/>
          <p:cNvSpPr>
            <a:spLocks noChangeArrowheads="1"/>
          </p:cNvSpPr>
          <p:nvPr/>
        </p:nvSpPr>
        <p:spPr bwMode="auto">
          <a:xfrm>
            <a:off x="4406900" y="2592388"/>
            <a:ext cx="441325" cy="627062"/>
          </a:xfrm>
          <a:prstGeom prst="rect">
            <a:avLst/>
          </a:prstGeom>
          <a:solidFill>
            <a:srgbClr val="FFFF00"/>
          </a:solidFill>
          <a:ln w="11113">
            <a:solidFill>
              <a:srgbClr val="000000"/>
            </a:solidFill>
            <a:miter lim="800000"/>
            <a:headEnd/>
            <a:tailEnd/>
          </a:ln>
        </p:spPr>
        <p:txBody>
          <a:bodyPr/>
          <a:lstStyle/>
          <a:p>
            <a:endParaRPr lang="en-US"/>
          </a:p>
        </p:txBody>
      </p:sp>
      <p:sp>
        <p:nvSpPr>
          <p:cNvPr id="50208" name="Rectangle 32"/>
          <p:cNvSpPr>
            <a:spLocks noChangeArrowheads="1"/>
          </p:cNvSpPr>
          <p:nvPr/>
        </p:nvSpPr>
        <p:spPr bwMode="auto">
          <a:xfrm>
            <a:off x="6089650" y="3219450"/>
            <a:ext cx="442913" cy="150813"/>
          </a:xfrm>
          <a:prstGeom prst="rect">
            <a:avLst/>
          </a:prstGeom>
          <a:solidFill>
            <a:srgbClr val="FFFF00"/>
          </a:solidFill>
          <a:ln w="11113">
            <a:solidFill>
              <a:srgbClr val="000000"/>
            </a:solidFill>
            <a:miter lim="800000"/>
            <a:headEnd/>
            <a:tailEnd/>
          </a:ln>
        </p:spPr>
        <p:txBody>
          <a:bodyPr/>
          <a:lstStyle/>
          <a:p>
            <a:endParaRPr lang="en-US"/>
          </a:p>
        </p:txBody>
      </p:sp>
      <p:sp>
        <p:nvSpPr>
          <p:cNvPr id="50209" name="Rectangle 33"/>
          <p:cNvSpPr>
            <a:spLocks noChangeArrowheads="1"/>
          </p:cNvSpPr>
          <p:nvPr/>
        </p:nvSpPr>
        <p:spPr bwMode="auto">
          <a:xfrm>
            <a:off x="3165475" y="3219450"/>
            <a:ext cx="452438" cy="85725"/>
          </a:xfrm>
          <a:prstGeom prst="rect">
            <a:avLst/>
          </a:prstGeom>
          <a:solidFill>
            <a:srgbClr val="FF9900"/>
          </a:solidFill>
          <a:ln w="11113">
            <a:solidFill>
              <a:srgbClr val="000000"/>
            </a:solidFill>
            <a:miter lim="800000"/>
            <a:headEnd/>
            <a:tailEnd/>
          </a:ln>
        </p:spPr>
        <p:txBody>
          <a:bodyPr/>
          <a:lstStyle/>
          <a:p>
            <a:endParaRPr lang="en-US"/>
          </a:p>
        </p:txBody>
      </p:sp>
      <p:sp>
        <p:nvSpPr>
          <p:cNvPr id="50210" name="Rectangle 34"/>
          <p:cNvSpPr>
            <a:spLocks noChangeArrowheads="1"/>
          </p:cNvSpPr>
          <p:nvPr/>
        </p:nvSpPr>
        <p:spPr bwMode="auto">
          <a:xfrm>
            <a:off x="4848225" y="3186113"/>
            <a:ext cx="454025" cy="33337"/>
          </a:xfrm>
          <a:prstGeom prst="rect">
            <a:avLst/>
          </a:prstGeom>
          <a:solidFill>
            <a:srgbClr val="FF9900"/>
          </a:solidFill>
          <a:ln w="11113">
            <a:solidFill>
              <a:srgbClr val="000000"/>
            </a:solidFill>
            <a:miter lim="800000"/>
            <a:headEnd/>
            <a:tailEnd/>
          </a:ln>
        </p:spPr>
        <p:txBody>
          <a:bodyPr/>
          <a:lstStyle/>
          <a:p>
            <a:endParaRPr lang="en-US"/>
          </a:p>
        </p:txBody>
      </p:sp>
      <p:sp>
        <p:nvSpPr>
          <p:cNvPr id="50211" name="Rectangle 35"/>
          <p:cNvSpPr>
            <a:spLocks noChangeArrowheads="1"/>
          </p:cNvSpPr>
          <p:nvPr/>
        </p:nvSpPr>
        <p:spPr bwMode="auto">
          <a:xfrm>
            <a:off x="6532563" y="3219450"/>
            <a:ext cx="454025" cy="1100138"/>
          </a:xfrm>
          <a:prstGeom prst="rect">
            <a:avLst/>
          </a:prstGeom>
          <a:solidFill>
            <a:srgbClr val="FF9900"/>
          </a:solidFill>
          <a:ln w="11113">
            <a:solidFill>
              <a:srgbClr val="000000"/>
            </a:solidFill>
            <a:miter lim="800000"/>
            <a:headEnd/>
            <a:tailEnd/>
          </a:ln>
        </p:spPr>
        <p:txBody>
          <a:bodyPr/>
          <a:lstStyle/>
          <a:p>
            <a:endParaRPr lang="en-US"/>
          </a:p>
        </p:txBody>
      </p:sp>
      <p:sp>
        <p:nvSpPr>
          <p:cNvPr id="50212" name="Line 36"/>
          <p:cNvSpPr>
            <a:spLocks noChangeShapeType="1"/>
          </p:cNvSpPr>
          <p:nvPr/>
        </p:nvSpPr>
        <p:spPr bwMode="auto">
          <a:xfrm flipV="1">
            <a:off x="2495550" y="2646363"/>
            <a:ext cx="1588" cy="227012"/>
          </a:xfrm>
          <a:prstGeom prst="line">
            <a:avLst/>
          </a:prstGeom>
          <a:noFill/>
          <a:ln w="11113">
            <a:solidFill>
              <a:srgbClr val="000000"/>
            </a:solidFill>
            <a:round/>
            <a:headEnd/>
            <a:tailEnd/>
          </a:ln>
        </p:spPr>
        <p:txBody>
          <a:bodyPr/>
          <a:lstStyle/>
          <a:p>
            <a:endParaRPr lang="en-US"/>
          </a:p>
        </p:txBody>
      </p:sp>
      <p:sp>
        <p:nvSpPr>
          <p:cNvPr id="50213" name="Line 37"/>
          <p:cNvSpPr>
            <a:spLocks noChangeShapeType="1"/>
          </p:cNvSpPr>
          <p:nvPr/>
        </p:nvSpPr>
        <p:spPr bwMode="auto">
          <a:xfrm flipV="1">
            <a:off x="4179888" y="2376488"/>
            <a:ext cx="1587" cy="269875"/>
          </a:xfrm>
          <a:prstGeom prst="line">
            <a:avLst/>
          </a:prstGeom>
          <a:noFill/>
          <a:ln w="11113">
            <a:solidFill>
              <a:srgbClr val="000000"/>
            </a:solidFill>
            <a:round/>
            <a:headEnd/>
            <a:tailEnd/>
          </a:ln>
        </p:spPr>
        <p:txBody>
          <a:bodyPr/>
          <a:lstStyle/>
          <a:p>
            <a:endParaRPr lang="en-US"/>
          </a:p>
        </p:txBody>
      </p:sp>
      <p:sp>
        <p:nvSpPr>
          <p:cNvPr id="50214" name="Line 38"/>
          <p:cNvSpPr>
            <a:spLocks noChangeShapeType="1"/>
          </p:cNvSpPr>
          <p:nvPr/>
        </p:nvSpPr>
        <p:spPr bwMode="auto">
          <a:xfrm flipV="1">
            <a:off x="5864225" y="3509963"/>
            <a:ext cx="1588" cy="258762"/>
          </a:xfrm>
          <a:prstGeom prst="line">
            <a:avLst/>
          </a:prstGeom>
          <a:noFill/>
          <a:ln w="11113">
            <a:solidFill>
              <a:srgbClr val="000000"/>
            </a:solidFill>
            <a:round/>
            <a:headEnd/>
            <a:tailEnd/>
          </a:ln>
        </p:spPr>
        <p:txBody>
          <a:bodyPr/>
          <a:lstStyle/>
          <a:p>
            <a:endParaRPr lang="en-US"/>
          </a:p>
        </p:txBody>
      </p:sp>
      <p:sp>
        <p:nvSpPr>
          <p:cNvPr id="50215" name="Line 39"/>
          <p:cNvSpPr>
            <a:spLocks noChangeShapeType="1"/>
          </p:cNvSpPr>
          <p:nvPr/>
        </p:nvSpPr>
        <p:spPr bwMode="auto">
          <a:xfrm>
            <a:off x="2495550" y="2873375"/>
            <a:ext cx="1588" cy="227013"/>
          </a:xfrm>
          <a:prstGeom prst="line">
            <a:avLst/>
          </a:prstGeom>
          <a:noFill/>
          <a:ln w="11113">
            <a:solidFill>
              <a:srgbClr val="000000"/>
            </a:solidFill>
            <a:round/>
            <a:headEnd/>
            <a:tailEnd/>
          </a:ln>
        </p:spPr>
        <p:txBody>
          <a:bodyPr/>
          <a:lstStyle/>
          <a:p>
            <a:endParaRPr lang="en-US"/>
          </a:p>
        </p:txBody>
      </p:sp>
      <p:sp>
        <p:nvSpPr>
          <p:cNvPr id="50216" name="Line 40"/>
          <p:cNvSpPr>
            <a:spLocks noChangeShapeType="1"/>
          </p:cNvSpPr>
          <p:nvPr/>
        </p:nvSpPr>
        <p:spPr bwMode="auto">
          <a:xfrm>
            <a:off x="4179888" y="2646363"/>
            <a:ext cx="1587" cy="280987"/>
          </a:xfrm>
          <a:prstGeom prst="line">
            <a:avLst/>
          </a:prstGeom>
          <a:noFill/>
          <a:ln w="11113">
            <a:solidFill>
              <a:srgbClr val="000000"/>
            </a:solidFill>
            <a:round/>
            <a:headEnd/>
            <a:tailEnd/>
          </a:ln>
        </p:spPr>
        <p:txBody>
          <a:bodyPr/>
          <a:lstStyle/>
          <a:p>
            <a:endParaRPr lang="en-US"/>
          </a:p>
        </p:txBody>
      </p:sp>
      <p:sp>
        <p:nvSpPr>
          <p:cNvPr id="50217" name="Line 41"/>
          <p:cNvSpPr>
            <a:spLocks noChangeShapeType="1"/>
          </p:cNvSpPr>
          <p:nvPr/>
        </p:nvSpPr>
        <p:spPr bwMode="auto">
          <a:xfrm>
            <a:off x="5864225" y="3768725"/>
            <a:ext cx="1588" cy="249238"/>
          </a:xfrm>
          <a:prstGeom prst="line">
            <a:avLst/>
          </a:prstGeom>
          <a:noFill/>
          <a:ln w="11113">
            <a:solidFill>
              <a:srgbClr val="000000"/>
            </a:solidFill>
            <a:round/>
            <a:headEnd/>
            <a:tailEnd/>
          </a:ln>
        </p:spPr>
        <p:txBody>
          <a:bodyPr/>
          <a:lstStyle/>
          <a:p>
            <a:endParaRPr lang="en-US"/>
          </a:p>
        </p:txBody>
      </p:sp>
      <p:sp>
        <p:nvSpPr>
          <p:cNvPr id="50218" name="Line 42"/>
          <p:cNvSpPr>
            <a:spLocks noChangeShapeType="1"/>
          </p:cNvSpPr>
          <p:nvPr/>
        </p:nvSpPr>
        <p:spPr bwMode="auto">
          <a:xfrm flipV="1">
            <a:off x="2938463" y="2290763"/>
            <a:ext cx="1587" cy="334962"/>
          </a:xfrm>
          <a:prstGeom prst="line">
            <a:avLst/>
          </a:prstGeom>
          <a:noFill/>
          <a:ln w="11113">
            <a:solidFill>
              <a:srgbClr val="000000"/>
            </a:solidFill>
            <a:round/>
            <a:headEnd/>
            <a:tailEnd/>
          </a:ln>
        </p:spPr>
        <p:txBody>
          <a:bodyPr/>
          <a:lstStyle/>
          <a:p>
            <a:endParaRPr lang="en-US"/>
          </a:p>
        </p:txBody>
      </p:sp>
      <p:sp>
        <p:nvSpPr>
          <p:cNvPr id="50219" name="Line 43"/>
          <p:cNvSpPr>
            <a:spLocks noChangeShapeType="1"/>
          </p:cNvSpPr>
          <p:nvPr/>
        </p:nvSpPr>
        <p:spPr bwMode="auto">
          <a:xfrm flipV="1">
            <a:off x="4622800" y="2193925"/>
            <a:ext cx="1588" cy="398463"/>
          </a:xfrm>
          <a:prstGeom prst="line">
            <a:avLst/>
          </a:prstGeom>
          <a:noFill/>
          <a:ln w="11113">
            <a:solidFill>
              <a:srgbClr val="000000"/>
            </a:solidFill>
            <a:round/>
            <a:headEnd/>
            <a:tailEnd/>
          </a:ln>
        </p:spPr>
        <p:txBody>
          <a:bodyPr/>
          <a:lstStyle/>
          <a:p>
            <a:endParaRPr lang="en-US"/>
          </a:p>
        </p:txBody>
      </p:sp>
      <p:sp>
        <p:nvSpPr>
          <p:cNvPr id="50220" name="Line 44"/>
          <p:cNvSpPr>
            <a:spLocks noChangeShapeType="1"/>
          </p:cNvSpPr>
          <p:nvPr/>
        </p:nvSpPr>
        <p:spPr bwMode="auto">
          <a:xfrm flipV="1">
            <a:off x="6305550" y="3003550"/>
            <a:ext cx="1588" cy="366713"/>
          </a:xfrm>
          <a:prstGeom prst="line">
            <a:avLst/>
          </a:prstGeom>
          <a:noFill/>
          <a:ln w="11113">
            <a:solidFill>
              <a:srgbClr val="000000"/>
            </a:solidFill>
            <a:round/>
            <a:headEnd/>
            <a:tailEnd/>
          </a:ln>
        </p:spPr>
        <p:txBody>
          <a:bodyPr/>
          <a:lstStyle/>
          <a:p>
            <a:endParaRPr lang="en-US"/>
          </a:p>
        </p:txBody>
      </p:sp>
      <p:sp>
        <p:nvSpPr>
          <p:cNvPr id="50221" name="Line 45"/>
          <p:cNvSpPr>
            <a:spLocks noChangeShapeType="1"/>
          </p:cNvSpPr>
          <p:nvPr/>
        </p:nvSpPr>
        <p:spPr bwMode="auto">
          <a:xfrm>
            <a:off x="2938463" y="2625725"/>
            <a:ext cx="1587" cy="333375"/>
          </a:xfrm>
          <a:prstGeom prst="line">
            <a:avLst/>
          </a:prstGeom>
          <a:noFill/>
          <a:ln w="11113">
            <a:solidFill>
              <a:srgbClr val="000000"/>
            </a:solidFill>
            <a:round/>
            <a:headEnd/>
            <a:tailEnd/>
          </a:ln>
        </p:spPr>
        <p:txBody>
          <a:bodyPr/>
          <a:lstStyle/>
          <a:p>
            <a:endParaRPr lang="en-US"/>
          </a:p>
        </p:txBody>
      </p:sp>
      <p:sp>
        <p:nvSpPr>
          <p:cNvPr id="50222" name="Line 46"/>
          <p:cNvSpPr>
            <a:spLocks noChangeShapeType="1"/>
          </p:cNvSpPr>
          <p:nvPr/>
        </p:nvSpPr>
        <p:spPr bwMode="auto">
          <a:xfrm>
            <a:off x="4622800" y="2592388"/>
            <a:ext cx="1588" cy="400050"/>
          </a:xfrm>
          <a:prstGeom prst="line">
            <a:avLst/>
          </a:prstGeom>
          <a:noFill/>
          <a:ln w="11113">
            <a:solidFill>
              <a:srgbClr val="000000"/>
            </a:solidFill>
            <a:round/>
            <a:headEnd/>
            <a:tailEnd/>
          </a:ln>
        </p:spPr>
        <p:txBody>
          <a:bodyPr/>
          <a:lstStyle/>
          <a:p>
            <a:endParaRPr lang="en-US"/>
          </a:p>
        </p:txBody>
      </p:sp>
      <p:sp>
        <p:nvSpPr>
          <p:cNvPr id="50223" name="Line 47"/>
          <p:cNvSpPr>
            <a:spLocks noChangeShapeType="1"/>
          </p:cNvSpPr>
          <p:nvPr/>
        </p:nvSpPr>
        <p:spPr bwMode="auto">
          <a:xfrm>
            <a:off x="6305550" y="3370263"/>
            <a:ext cx="1588" cy="366712"/>
          </a:xfrm>
          <a:prstGeom prst="line">
            <a:avLst/>
          </a:prstGeom>
          <a:noFill/>
          <a:ln w="11113">
            <a:solidFill>
              <a:srgbClr val="000000"/>
            </a:solidFill>
            <a:round/>
            <a:headEnd/>
            <a:tailEnd/>
          </a:ln>
        </p:spPr>
        <p:txBody>
          <a:bodyPr/>
          <a:lstStyle/>
          <a:p>
            <a:endParaRPr lang="en-US"/>
          </a:p>
        </p:txBody>
      </p:sp>
      <p:sp>
        <p:nvSpPr>
          <p:cNvPr id="50224" name="Line 48"/>
          <p:cNvSpPr>
            <a:spLocks noChangeShapeType="1"/>
          </p:cNvSpPr>
          <p:nvPr/>
        </p:nvSpPr>
        <p:spPr bwMode="auto">
          <a:xfrm flipV="1">
            <a:off x="3392488" y="2959100"/>
            <a:ext cx="1587" cy="346075"/>
          </a:xfrm>
          <a:prstGeom prst="line">
            <a:avLst/>
          </a:prstGeom>
          <a:noFill/>
          <a:ln w="11113">
            <a:solidFill>
              <a:srgbClr val="000000"/>
            </a:solidFill>
            <a:round/>
            <a:headEnd/>
            <a:tailEnd/>
          </a:ln>
        </p:spPr>
        <p:txBody>
          <a:bodyPr/>
          <a:lstStyle/>
          <a:p>
            <a:endParaRPr lang="en-US"/>
          </a:p>
        </p:txBody>
      </p:sp>
      <p:sp>
        <p:nvSpPr>
          <p:cNvPr id="50225" name="Line 49"/>
          <p:cNvSpPr>
            <a:spLocks noChangeShapeType="1"/>
          </p:cNvSpPr>
          <p:nvPr/>
        </p:nvSpPr>
        <p:spPr bwMode="auto">
          <a:xfrm flipV="1">
            <a:off x="5075238" y="2797175"/>
            <a:ext cx="1587" cy="388938"/>
          </a:xfrm>
          <a:prstGeom prst="line">
            <a:avLst/>
          </a:prstGeom>
          <a:noFill/>
          <a:ln w="11113">
            <a:solidFill>
              <a:srgbClr val="000000"/>
            </a:solidFill>
            <a:round/>
            <a:headEnd/>
            <a:tailEnd/>
          </a:ln>
        </p:spPr>
        <p:txBody>
          <a:bodyPr/>
          <a:lstStyle/>
          <a:p>
            <a:endParaRPr lang="en-US"/>
          </a:p>
        </p:txBody>
      </p:sp>
      <p:sp>
        <p:nvSpPr>
          <p:cNvPr id="50226" name="Line 50"/>
          <p:cNvSpPr>
            <a:spLocks noChangeShapeType="1"/>
          </p:cNvSpPr>
          <p:nvPr/>
        </p:nvSpPr>
        <p:spPr bwMode="auto">
          <a:xfrm flipV="1">
            <a:off x="6759575" y="3963988"/>
            <a:ext cx="1588" cy="355600"/>
          </a:xfrm>
          <a:prstGeom prst="line">
            <a:avLst/>
          </a:prstGeom>
          <a:noFill/>
          <a:ln w="11113">
            <a:solidFill>
              <a:srgbClr val="000000"/>
            </a:solidFill>
            <a:round/>
            <a:headEnd/>
            <a:tailEnd/>
          </a:ln>
        </p:spPr>
        <p:txBody>
          <a:bodyPr/>
          <a:lstStyle/>
          <a:p>
            <a:endParaRPr lang="en-US"/>
          </a:p>
        </p:txBody>
      </p:sp>
      <p:sp>
        <p:nvSpPr>
          <p:cNvPr id="50227" name="Line 51"/>
          <p:cNvSpPr>
            <a:spLocks noChangeShapeType="1"/>
          </p:cNvSpPr>
          <p:nvPr/>
        </p:nvSpPr>
        <p:spPr bwMode="auto">
          <a:xfrm>
            <a:off x="3392488" y="3305175"/>
            <a:ext cx="1587" cy="344488"/>
          </a:xfrm>
          <a:prstGeom prst="line">
            <a:avLst/>
          </a:prstGeom>
          <a:noFill/>
          <a:ln w="11113">
            <a:solidFill>
              <a:srgbClr val="000000"/>
            </a:solidFill>
            <a:round/>
            <a:headEnd/>
            <a:tailEnd/>
          </a:ln>
        </p:spPr>
        <p:txBody>
          <a:bodyPr/>
          <a:lstStyle/>
          <a:p>
            <a:endParaRPr lang="en-US"/>
          </a:p>
        </p:txBody>
      </p:sp>
      <p:sp>
        <p:nvSpPr>
          <p:cNvPr id="50228" name="Line 52"/>
          <p:cNvSpPr>
            <a:spLocks noChangeShapeType="1"/>
          </p:cNvSpPr>
          <p:nvPr/>
        </p:nvSpPr>
        <p:spPr bwMode="auto">
          <a:xfrm>
            <a:off x="5075238" y="3186113"/>
            <a:ext cx="1587" cy="388937"/>
          </a:xfrm>
          <a:prstGeom prst="line">
            <a:avLst/>
          </a:prstGeom>
          <a:noFill/>
          <a:ln w="11113">
            <a:solidFill>
              <a:srgbClr val="000000"/>
            </a:solidFill>
            <a:round/>
            <a:headEnd/>
            <a:tailEnd/>
          </a:ln>
        </p:spPr>
        <p:txBody>
          <a:bodyPr/>
          <a:lstStyle/>
          <a:p>
            <a:endParaRPr lang="en-US"/>
          </a:p>
        </p:txBody>
      </p:sp>
      <p:sp>
        <p:nvSpPr>
          <p:cNvPr id="50229" name="Line 53"/>
          <p:cNvSpPr>
            <a:spLocks noChangeShapeType="1"/>
          </p:cNvSpPr>
          <p:nvPr/>
        </p:nvSpPr>
        <p:spPr bwMode="auto">
          <a:xfrm>
            <a:off x="6759575" y="4319588"/>
            <a:ext cx="1588" cy="366712"/>
          </a:xfrm>
          <a:prstGeom prst="line">
            <a:avLst/>
          </a:prstGeom>
          <a:noFill/>
          <a:ln w="11113">
            <a:solidFill>
              <a:srgbClr val="000000"/>
            </a:solidFill>
            <a:round/>
            <a:headEnd/>
            <a:tailEnd/>
          </a:ln>
        </p:spPr>
        <p:txBody>
          <a:bodyPr/>
          <a:lstStyle/>
          <a:p>
            <a:endParaRPr lang="en-US"/>
          </a:p>
        </p:txBody>
      </p:sp>
      <p:sp>
        <p:nvSpPr>
          <p:cNvPr id="50230" name="Line 54"/>
          <p:cNvSpPr>
            <a:spLocks noChangeShapeType="1"/>
          </p:cNvSpPr>
          <p:nvPr/>
        </p:nvSpPr>
        <p:spPr bwMode="auto">
          <a:xfrm>
            <a:off x="2063750" y="5053013"/>
            <a:ext cx="42863" cy="1587"/>
          </a:xfrm>
          <a:prstGeom prst="line">
            <a:avLst/>
          </a:prstGeom>
          <a:noFill/>
          <a:ln w="0">
            <a:solidFill>
              <a:srgbClr val="000000"/>
            </a:solidFill>
            <a:round/>
            <a:headEnd/>
            <a:tailEnd/>
          </a:ln>
        </p:spPr>
        <p:txBody>
          <a:bodyPr/>
          <a:lstStyle/>
          <a:p>
            <a:endParaRPr lang="en-US"/>
          </a:p>
        </p:txBody>
      </p:sp>
      <p:sp>
        <p:nvSpPr>
          <p:cNvPr id="50231" name="Line 55"/>
          <p:cNvSpPr>
            <a:spLocks noChangeShapeType="1"/>
          </p:cNvSpPr>
          <p:nvPr/>
        </p:nvSpPr>
        <p:spPr bwMode="auto">
          <a:xfrm>
            <a:off x="2063750" y="4600575"/>
            <a:ext cx="42863" cy="1588"/>
          </a:xfrm>
          <a:prstGeom prst="line">
            <a:avLst/>
          </a:prstGeom>
          <a:noFill/>
          <a:ln w="0">
            <a:solidFill>
              <a:srgbClr val="000000"/>
            </a:solidFill>
            <a:round/>
            <a:headEnd/>
            <a:tailEnd/>
          </a:ln>
        </p:spPr>
        <p:txBody>
          <a:bodyPr/>
          <a:lstStyle/>
          <a:p>
            <a:endParaRPr lang="en-US"/>
          </a:p>
        </p:txBody>
      </p:sp>
      <p:sp>
        <p:nvSpPr>
          <p:cNvPr id="50232" name="Line 56"/>
          <p:cNvSpPr>
            <a:spLocks noChangeShapeType="1"/>
          </p:cNvSpPr>
          <p:nvPr/>
        </p:nvSpPr>
        <p:spPr bwMode="auto">
          <a:xfrm>
            <a:off x="2063750" y="4135438"/>
            <a:ext cx="42863" cy="1587"/>
          </a:xfrm>
          <a:prstGeom prst="line">
            <a:avLst/>
          </a:prstGeom>
          <a:noFill/>
          <a:ln w="0">
            <a:solidFill>
              <a:srgbClr val="000000"/>
            </a:solidFill>
            <a:round/>
            <a:headEnd/>
            <a:tailEnd/>
          </a:ln>
        </p:spPr>
        <p:txBody>
          <a:bodyPr/>
          <a:lstStyle/>
          <a:p>
            <a:endParaRPr lang="en-US"/>
          </a:p>
        </p:txBody>
      </p:sp>
      <p:sp>
        <p:nvSpPr>
          <p:cNvPr id="50233" name="Line 57"/>
          <p:cNvSpPr>
            <a:spLocks noChangeShapeType="1"/>
          </p:cNvSpPr>
          <p:nvPr/>
        </p:nvSpPr>
        <p:spPr bwMode="auto">
          <a:xfrm>
            <a:off x="2063750" y="3683000"/>
            <a:ext cx="42863" cy="1588"/>
          </a:xfrm>
          <a:prstGeom prst="line">
            <a:avLst/>
          </a:prstGeom>
          <a:noFill/>
          <a:ln w="0">
            <a:solidFill>
              <a:srgbClr val="000000"/>
            </a:solidFill>
            <a:round/>
            <a:headEnd/>
            <a:tailEnd/>
          </a:ln>
        </p:spPr>
        <p:txBody>
          <a:bodyPr/>
          <a:lstStyle/>
          <a:p>
            <a:endParaRPr lang="en-US"/>
          </a:p>
        </p:txBody>
      </p:sp>
      <p:sp>
        <p:nvSpPr>
          <p:cNvPr id="50234" name="Line 58"/>
          <p:cNvSpPr>
            <a:spLocks noChangeShapeType="1"/>
          </p:cNvSpPr>
          <p:nvPr/>
        </p:nvSpPr>
        <p:spPr bwMode="auto">
          <a:xfrm>
            <a:off x="2063750" y="3219450"/>
            <a:ext cx="42863" cy="1588"/>
          </a:xfrm>
          <a:prstGeom prst="line">
            <a:avLst/>
          </a:prstGeom>
          <a:noFill/>
          <a:ln w="0">
            <a:solidFill>
              <a:srgbClr val="000000"/>
            </a:solidFill>
            <a:round/>
            <a:headEnd/>
            <a:tailEnd/>
          </a:ln>
        </p:spPr>
        <p:txBody>
          <a:bodyPr/>
          <a:lstStyle/>
          <a:p>
            <a:endParaRPr lang="en-US"/>
          </a:p>
        </p:txBody>
      </p:sp>
      <p:sp>
        <p:nvSpPr>
          <p:cNvPr id="50235" name="Line 59"/>
          <p:cNvSpPr>
            <a:spLocks noChangeShapeType="1"/>
          </p:cNvSpPr>
          <p:nvPr/>
        </p:nvSpPr>
        <p:spPr bwMode="auto">
          <a:xfrm>
            <a:off x="2063750" y="2765425"/>
            <a:ext cx="42863" cy="1588"/>
          </a:xfrm>
          <a:prstGeom prst="line">
            <a:avLst/>
          </a:prstGeom>
          <a:noFill/>
          <a:ln w="0">
            <a:solidFill>
              <a:srgbClr val="000000"/>
            </a:solidFill>
            <a:round/>
            <a:headEnd/>
            <a:tailEnd/>
          </a:ln>
        </p:spPr>
        <p:txBody>
          <a:bodyPr/>
          <a:lstStyle/>
          <a:p>
            <a:endParaRPr lang="en-US"/>
          </a:p>
        </p:txBody>
      </p:sp>
      <p:sp>
        <p:nvSpPr>
          <p:cNvPr id="50236" name="Line 60"/>
          <p:cNvSpPr>
            <a:spLocks noChangeShapeType="1"/>
          </p:cNvSpPr>
          <p:nvPr/>
        </p:nvSpPr>
        <p:spPr bwMode="auto">
          <a:xfrm>
            <a:off x="2063750" y="2301875"/>
            <a:ext cx="42863" cy="1588"/>
          </a:xfrm>
          <a:prstGeom prst="line">
            <a:avLst/>
          </a:prstGeom>
          <a:noFill/>
          <a:ln w="0">
            <a:solidFill>
              <a:srgbClr val="000000"/>
            </a:solidFill>
            <a:round/>
            <a:headEnd/>
            <a:tailEnd/>
          </a:ln>
        </p:spPr>
        <p:txBody>
          <a:bodyPr/>
          <a:lstStyle/>
          <a:p>
            <a:endParaRPr lang="en-US"/>
          </a:p>
        </p:txBody>
      </p:sp>
      <p:sp>
        <p:nvSpPr>
          <p:cNvPr id="50237" name="Line 61"/>
          <p:cNvSpPr>
            <a:spLocks noChangeShapeType="1"/>
          </p:cNvSpPr>
          <p:nvPr/>
        </p:nvSpPr>
        <p:spPr bwMode="auto">
          <a:xfrm>
            <a:off x="2063750" y="1847850"/>
            <a:ext cx="42863" cy="1588"/>
          </a:xfrm>
          <a:prstGeom prst="line">
            <a:avLst/>
          </a:prstGeom>
          <a:noFill/>
          <a:ln w="0">
            <a:solidFill>
              <a:srgbClr val="000000"/>
            </a:solidFill>
            <a:round/>
            <a:headEnd/>
            <a:tailEnd/>
          </a:ln>
        </p:spPr>
        <p:txBody>
          <a:bodyPr/>
          <a:lstStyle/>
          <a:p>
            <a:endParaRPr lang="en-US"/>
          </a:p>
        </p:txBody>
      </p:sp>
      <p:sp>
        <p:nvSpPr>
          <p:cNvPr id="50238" name="Line 62"/>
          <p:cNvSpPr>
            <a:spLocks noChangeShapeType="1"/>
          </p:cNvSpPr>
          <p:nvPr/>
        </p:nvSpPr>
        <p:spPr bwMode="auto">
          <a:xfrm>
            <a:off x="2106613" y="3219450"/>
            <a:ext cx="5053012" cy="1588"/>
          </a:xfrm>
          <a:prstGeom prst="line">
            <a:avLst/>
          </a:prstGeom>
          <a:noFill/>
          <a:ln w="0">
            <a:solidFill>
              <a:srgbClr val="000000"/>
            </a:solidFill>
            <a:round/>
            <a:headEnd/>
            <a:tailEnd/>
          </a:ln>
        </p:spPr>
        <p:txBody>
          <a:bodyPr/>
          <a:lstStyle/>
          <a:p>
            <a:endParaRPr lang="en-US"/>
          </a:p>
        </p:txBody>
      </p:sp>
      <p:sp>
        <p:nvSpPr>
          <p:cNvPr id="50239" name="Line 63"/>
          <p:cNvSpPr>
            <a:spLocks noChangeShapeType="1"/>
          </p:cNvSpPr>
          <p:nvPr/>
        </p:nvSpPr>
        <p:spPr bwMode="auto">
          <a:xfrm flipV="1">
            <a:off x="2106613" y="3219450"/>
            <a:ext cx="1587" cy="42863"/>
          </a:xfrm>
          <a:prstGeom prst="line">
            <a:avLst/>
          </a:prstGeom>
          <a:noFill/>
          <a:ln w="0">
            <a:solidFill>
              <a:srgbClr val="000000"/>
            </a:solidFill>
            <a:round/>
            <a:headEnd/>
            <a:tailEnd/>
          </a:ln>
        </p:spPr>
        <p:txBody>
          <a:bodyPr/>
          <a:lstStyle/>
          <a:p>
            <a:endParaRPr lang="en-US"/>
          </a:p>
        </p:txBody>
      </p:sp>
      <p:sp>
        <p:nvSpPr>
          <p:cNvPr id="50240" name="Line 64"/>
          <p:cNvSpPr>
            <a:spLocks noChangeShapeType="1"/>
          </p:cNvSpPr>
          <p:nvPr/>
        </p:nvSpPr>
        <p:spPr bwMode="auto">
          <a:xfrm flipV="1">
            <a:off x="3790950" y="3219450"/>
            <a:ext cx="1588" cy="42863"/>
          </a:xfrm>
          <a:prstGeom prst="line">
            <a:avLst/>
          </a:prstGeom>
          <a:noFill/>
          <a:ln w="0">
            <a:solidFill>
              <a:srgbClr val="000000"/>
            </a:solidFill>
            <a:round/>
            <a:headEnd/>
            <a:tailEnd/>
          </a:ln>
        </p:spPr>
        <p:txBody>
          <a:bodyPr/>
          <a:lstStyle/>
          <a:p>
            <a:endParaRPr lang="en-US"/>
          </a:p>
        </p:txBody>
      </p:sp>
      <p:sp>
        <p:nvSpPr>
          <p:cNvPr id="50241" name="Line 65"/>
          <p:cNvSpPr>
            <a:spLocks noChangeShapeType="1"/>
          </p:cNvSpPr>
          <p:nvPr/>
        </p:nvSpPr>
        <p:spPr bwMode="auto">
          <a:xfrm flipV="1">
            <a:off x="5475288" y="3219450"/>
            <a:ext cx="1587" cy="42863"/>
          </a:xfrm>
          <a:prstGeom prst="line">
            <a:avLst/>
          </a:prstGeom>
          <a:noFill/>
          <a:ln w="0">
            <a:solidFill>
              <a:srgbClr val="000000"/>
            </a:solidFill>
            <a:round/>
            <a:headEnd/>
            <a:tailEnd/>
          </a:ln>
        </p:spPr>
        <p:txBody>
          <a:bodyPr/>
          <a:lstStyle/>
          <a:p>
            <a:endParaRPr lang="en-US"/>
          </a:p>
        </p:txBody>
      </p:sp>
      <p:sp>
        <p:nvSpPr>
          <p:cNvPr id="50242" name="Line 66"/>
          <p:cNvSpPr>
            <a:spLocks noChangeShapeType="1"/>
          </p:cNvSpPr>
          <p:nvPr/>
        </p:nvSpPr>
        <p:spPr bwMode="auto">
          <a:xfrm flipV="1">
            <a:off x="7159625" y="3219450"/>
            <a:ext cx="1588" cy="42863"/>
          </a:xfrm>
          <a:prstGeom prst="line">
            <a:avLst/>
          </a:prstGeom>
          <a:noFill/>
          <a:ln w="0">
            <a:solidFill>
              <a:srgbClr val="000000"/>
            </a:solidFill>
            <a:round/>
            <a:headEnd/>
            <a:tailEnd/>
          </a:ln>
        </p:spPr>
        <p:txBody>
          <a:bodyPr/>
          <a:lstStyle/>
          <a:p>
            <a:endParaRPr lang="en-US"/>
          </a:p>
        </p:txBody>
      </p:sp>
      <p:sp>
        <p:nvSpPr>
          <p:cNvPr id="50243" name="Rectangle 67"/>
          <p:cNvSpPr>
            <a:spLocks noChangeArrowheads="1"/>
          </p:cNvSpPr>
          <p:nvPr/>
        </p:nvSpPr>
        <p:spPr bwMode="auto">
          <a:xfrm>
            <a:off x="1762125" y="4948238"/>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-0.8</a:t>
            </a:r>
            <a:endParaRPr lang="en-US" sz="1200"/>
          </a:p>
        </p:txBody>
      </p:sp>
      <p:sp>
        <p:nvSpPr>
          <p:cNvPr id="50244" name="Rectangle 68"/>
          <p:cNvSpPr>
            <a:spLocks noChangeArrowheads="1"/>
          </p:cNvSpPr>
          <p:nvPr/>
        </p:nvSpPr>
        <p:spPr bwMode="auto">
          <a:xfrm>
            <a:off x="1762125" y="4494213"/>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200"/>
          </a:p>
        </p:txBody>
      </p:sp>
      <p:sp>
        <p:nvSpPr>
          <p:cNvPr id="50245" name="Rectangle 69"/>
          <p:cNvSpPr>
            <a:spLocks noChangeArrowheads="1"/>
          </p:cNvSpPr>
          <p:nvPr/>
        </p:nvSpPr>
        <p:spPr bwMode="auto">
          <a:xfrm>
            <a:off x="1762125" y="4030663"/>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0246" name="Rectangle 70"/>
          <p:cNvSpPr>
            <a:spLocks noChangeArrowheads="1"/>
          </p:cNvSpPr>
          <p:nvPr/>
        </p:nvSpPr>
        <p:spPr bwMode="auto">
          <a:xfrm>
            <a:off x="1762125" y="3576638"/>
            <a:ext cx="261938" cy="182562"/>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0247" name="Rectangle 71"/>
          <p:cNvSpPr>
            <a:spLocks noChangeArrowheads="1"/>
          </p:cNvSpPr>
          <p:nvPr/>
        </p:nvSpPr>
        <p:spPr bwMode="auto">
          <a:xfrm>
            <a:off x="1924050" y="3113088"/>
            <a:ext cx="84138" cy="182562"/>
          </a:xfrm>
          <a:prstGeom prst="rect">
            <a:avLst/>
          </a:prstGeom>
          <a:noFill/>
          <a:ln w="9525">
            <a:noFill/>
            <a:miter lim="800000"/>
            <a:headEnd/>
            <a:tailEnd/>
          </a:ln>
        </p:spPr>
        <p:txBody>
          <a:bodyPr wrap="none" lIns="0" tIns="0" rIns="0" bIns="0">
            <a:spAutoFit/>
          </a:bodyPr>
          <a:lstStyle/>
          <a:p>
            <a:r>
              <a:rPr lang="en-US" sz="1200" b="1">
                <a:solidFill>
                  <a:srgbClr val="000000"/>
                </a:solidFill>
              </a:rPr>
              <a:t>0</a:t>
            </a:r>
            <a:endParaRPr lang="en-US" sz="1200" b="1"/>
          </a:p>
        </p:txBody>
      </p:sp>
      <p:sp>
        <p:nvSpPr>
          <p:cNvPr id="50248" name="Rectangle 72"/>
          <p:cNvSpPr>
            <a:spLocks noChangeArrowheads="1"/>
          </p:cNvSpPr>
          <p:nvPr/>
        </p:nvSpPr>
        <p:spPr bwMode="auto">
          <a:xfrm>
            <a:off x="1804988" y="2660650"/>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0249" name="Rectangle 73"/>
          <p:cNvSpPr>
            <a:spLocks noChangeArrowheads="1"/>
          </p:cNvSpPr>
          <p:nvPr/>
        </p:nvSpPr>
        <p:spPr bwMode="auto">
          <a:xfrm>
            <a:off x="1804988" y="2195513"/>
            <a:ext cx="211137"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0250" name="Rectangle 74"/>
          <p:cNvSpPr>
            <a:spLocks noChangeArrowheads="1"/>
          </p:cNvSpPr>
          <p:nvPr/>
        </p:nvSpPr>
        <p:spPr bwMode="auto">
          <a:xfrm>
            <a:off x="1804988" y="17430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200"/>
          </a:p>
        </p:txBody>
      </p:sp>
      <p:sp>
        <p:nvSpPr>
          <p:cNvPr id="50251" name="Text Box 75"/>
          <p:cNvSpPr txBox="1">
            <a:spLocks noChangeArrowheads="1"/>
          </p:cNvSpPr>
          <p:nvPr/>
        </p:nvSpPr>
        <p:spPr bwMode="auto">
          <a:xfrm>
            <a:off x="1905000" y="990600"/>
            <a:ext cx="4114800" cy="646331"/>
          </a:xfrm>
          <a:prstGeom prst="rect">
            <a:avLst/>
          </a:prstGeom>
          <a:noFill/>
          <a:ln w="9525">
            <a:noFill/>
            <a:miter lim="800000"/>
            <a:headEnd/>
            <a:tailEnd/>
          </a:ln>
          <a:effectLst/>
        </p:spPr>
        <p:txBody>
          <a:bodyPr>
            <a:spAutoFit/>
          </a:bodyPr>
          <a:lstStyle/>
          <a:p>
            <a:pPr>
              <a:spcBef>
                <a:spcPct val="50000"/>
              </a:spcBef>
            </a:pPr>
            <a:r>
              <a:rPr lang="en-US" sz="1200" b="1" dirty="0">
                <a:latin typeface="Verdana" pitchFamily="34" charset="0"/>
              </a:rPr>
              <a:t>Abundance tended to </a:t>
            </a:r>
            <a:r>
              <a:rPr lang="en-US" sz="1200" b="1" dirty="0">
                <a:solidFill>
                  <a:srgbClr val="0000FF"/>
                </a:solidFill>
                <a:latin typeface="Verdana" pitchFamily="34" charset="0"/>
              </a:rPr>
              <a:t>decrease</a:t>
            </a:r>
            <a:r>
              <a:rPr lang="en-US" sz="1200" b="1" dirty="0">
                <a:latin typeface="Verdana" pitchFamily="34" charset="0"/>
              </a:rPr>
              <a:t> in all logged sites (esp. </a:t>
            </a:r>
            <a:r>
              <a:rPr lang="en-US" sz="1200" b="1" dirty="0" err="1" smtClean="0">
                <a:latin typeface="Verdana" pitchFamily="34" charset="0"/>
              </a:rPr>
              <a:t>clearcut</a:t>
            </a:r>
            <a:r>
              <a:rPr lang="en-US" sz="1200" b="1" dirty="0">
                <a:latin typeface="Verdana" pitchFamily="34" charset="0"/>
              </a:rPr>
              <a:t>) 2</a:t>
            </a:r>
            <a:r>
              <a:rPr lang="en-US" sz="1200" b="1" baseline="30000" dirty="0">
                <a:latin typeface="Verdana" pitchFamily="34" charset="0"/>
              </a:rPr>
              <a:t>nd</a:t>
            </a:r>
            <a:r>
              <a:rPr lang="en-US" sz="1200" b="1" dirty="0">
                <a:latin typeface="Verdana" pitchFamily="34" charset="0"/>
              </a:rPr>
              <a:t> year post-harvest, relative to the Control.</a:t>
            </a:r>
          </a:p>
        </p:txBody>
      </p:sp>
      <p:sp>
        <p:nvSpPr>
          <p:cNvPr id="50252" name="Line 76"/>
          <p:cNvSpPr>
            <a:spLocks noChangeShapeType="1"/>
          </p:cNvSpPr>
          <p:nvPr/>
        </p:nvSpPr>
        <p:spPr bwMode="auto">
          <a:xfrm>
            <a:off x="3790950" y="1847850"/>
            <a:ext cx="0" cy="3200400"/>
          </a:xfrm>
          <a:prstGeom prst="line">
            <a:avLst/>
          </a:prstGeom>
          <a:noFill/>
          <a:ln w="9525">
            <a:solidFill>
              <a:schemeClr val="tx1"/>
            </a:solidFill>
            <a:round/>
            <a:headEnd/>
            <a:tailEnd/>
          </a:ln>
          <a:effectLst/>
        </p:spPr>
        <p:txBody>
          <a:bodyPr/>
          <a:lstStyle/>
          <a:p>
            <a:endParaRPr lang="en-US"/>
          </a:p>
        </p:txBody>
      </p:sp>
      <p:sp>
        <p:nvSpPr>
          <p:cNvPr id="50253" name="Line 77"/>
          <p:cNvSpPr>
            <a:spLocks noChangeShapeType="1"/>
          </p:cNvSpPr>
          <p:nvPr/>
        </p:nvSpPr>
        <p:spPr bwMode="auto">
          <a:xfrm>
            <a:off x="5476875" y="1847850"/>
            <a:ext cx="0" cy="3200400"/>
          </a:xfrm>
          <a:prstGeom prst="line">
            <a:avLst/>
          </a:prstGeom>
          <a:noFill/>
          <a:ln w="9525">
            <a:solidFill>
              <a:schemeClr val="tx1"/>
            </a:solidFill>
            <a:round/>
            <a:headEnd/>
            <a:tailEnd/>
          </a:ln>
          <a:effectLst/>
        </p:spPr>
        <p:txBody>
          <a:bodyPr/>
          <a:lstStyle/>
          <a:p>
            <a:endParaRPr lang="en-US"/>
          </a:p>
        </p:txBody>
      </p:sp>
      <p:pic>
        <p:nvPicPr>
          <p:cNvPr id="50254" name="Picture 78" descr="Heptageniidae"/>
          <p:cNvPicPr>
            <a:picLocks noChangeAspect="1" noChangeArrowheads="1"/>
          </p:cNvPicPr>
          <p:nvPr/>
        </p:nvPicPr>
        <p:blipFill>
          <a:blip r:embed="rId2" cstate="print"/>
          <a:srcRect/>
          <a:stretch>
            <a:fillRect/>
          </a:stretch>
        </p:blipFill>
        <p:spPr bwMode="auto">
          <a:xfrm>
            <a:off x="6248400" y="5638800"/>
            <a:ext cx="1066800" cy="723900"/>
          </a:xfrm>
          <a:prstGeom prst="rect">
            <a:avLst/>
          </a:prstGeom>
          <a:noFill/>
        </p:spPr>
      </p:pic>
      <p:pic>
        <p:nvPicPr>
          <p:cNvPr id="50255" name="Picture 79" descr="Baetis_2"/>
          <p:cNvPicPr>
            <a:picLocks noChangeAspect="1" noChangeArrowheads="1"/>
          </p:cNvPicPr>
          <p:nvPr/>
        </p:nvPicPr>
        <p:blipFill>
          <a:blip r:embed="rId3" cstate="print">
            <a:lum contrast="12000"/>
          </a:blip>
          <a:srcRect/>
          <a:stretch>
            <a:fillRect/>
          </a:stretch>
        </p:blipFill>
        <p:spPr bwMode="auto">
          <a:xfrm>
            <a:off x="4572000" y="5638800"/>
            <a:ext cx="1295400" cy="762000"/>
          </a:xfrm>
          <a:prstGeom prst="rect">
            <a:avLst/>
          </a:prstGeom>
          <a:noFill/>
        </p:spPr>
      </p:pic>
      <p:pic>
        <p:nvPicPr>
          <p:cNvPr id="50256" name="Picture 80" descr="paraleptophlebia_2"/>
          <p:cNvPicPr>
            <a:picLocks noChangeAspect="1" noChangeArrowheads="1"/>
          </p:cNvPicPr>
          <p:nvPr/>
        </p:nvPicPr>
        <p:blipFill>
          <a:blip r:embed="rId4" cstate="print">
            <a:lum contrast="18000"/>
          </a:blip>
          <a:srcRect/>
          <a:stretch>
            <a:fillRect/>
          </a:stretch>
        </p:blipFill>
        <p:spPr bwMode="auto">
          <a:xfrm>
            <a:off x="2819400" y="5638800"/>
            <a:ext cx="1554163" cy="9017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2219325" y="1722438"/>
            <a:ext cx="4956175" cy="3144837"/>
          </a:xfrm>
          <a:prstGeom prst="rect">
            <a:avLst/>
          </a:prstGeom>
          <a:solidFill>
            <a:schemeClr val="bg1"/>
          </a:solidFill>
          <a:ln w="0">
            <a:solidFill>
              <a:srgbClr val="000000"/>
            </a:solidFill>
            <a:miter lim="800000"/>
            <a:headEnd/>
            <a:tailEnd/>
          </a:ln>
        </p:spPr>
        <p:txBody>
          <a:bodyPr/>
          <a:lstStyle/>
          <a:p>
            <a:endParaRPr lang="en-US"/>
          </a:p>
        </p:txBody>
      </p:sp>
      <p:sp>
        <p:nvSpPr>
          <p:cNvPr id="51205" name="Rectangle 5"/>
          <p:cNvSpPr>
            <a:spLocks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ctr"/>
            <a:r>
              <a:rPr lang="en-US" sz="3200">
                <a:solidFill>
                  <a:schemeClr val="tx2"/>
                </a:solidFill>
                <a:latin typeface="Verdana" pitchFamily="34" charset="0"/>
              </a:rPr>
              <a:t>Stonefly abundance</a:t>
            </a:r>
          </a:p>
        </p:txBody>
      </p:sp>
      <p:sp>
        <p:nvSpPr>
          <p:cNvPr id="51206" name="Text Box 6"/>
          <p:cNvSpPr txBox="1">
            <a:spLocks noChangeArrowheads="1"/>
          </p:cNvSpPr>
          <p:nvPr/>
        </p:nvSpPr>
        <p:spPr bwMode="auto">
          <a:xfrm>
            <a:off x="1524000" y="5334000"/>
            <a:ext cx="6019800" cy="336550"/>
          </a:xfrm>
          <a:prstGeom prst="rect">
            <a:avLst/>
          </a:prstGeom>
          <a:noFill/>
          <a:ln w="9525">
            <a:noFill/>
            <a:miter lim="800000"/>
            <a:headEnd/>
            <a:tailEnd/>
          </a:ln>
          <a:effectLst/>
        </p:spPr>
        <p:txBody>
          <a:bodyPr>
            <a:spAutoFit/>
          </a:bodyPr>
          <a:lstStyle/>
          <a:p>
            <a:pPr>
              <a:spcBef>
                <a:spcPct val="50000"/>
              </a:spcBef>
            </a:pPr>
            <a:r>
              <a:rPr lang="en-US" sz="1600"/>
              <a:t>Plecoptera = </a:t>
            </a:r>
            <a:r>
              <a:rPr lang="en-US" sz="1600" i="1"/>
              <a:t>Zapada, Soyedina, Sweltsa, Isoperla</a:t>
            </a:r>
          </a:p>
        </p:txBody>
      </p:sp>
      <p:sp>
        <p:nvSpPr>
          <p:cNvPr id="51207" name="Rectangle 7"/>
          <p:cNvSpPr>
            <a:spLocks noChangeArrowheads="1"/>
          </p:cNvSpPr>
          <p:nvPr/>
        </p:nvSpPr>
        <p:spPr bwMode="auto">
          <a:xfrm rot="16200000">
            <a:off x="842963" y="2849562"/>
            <a:ext cx="1606550" cy="244475"/>
          </a:xfrm>
          <a:prstGeom prst="rect">
            <a:avLst/>
          </a:prstGeom>
          <a:noFill/>
          <a:ln w="9525">
            <a:noFill/>
            <a:miter lim="800000"/>
            <a:headEnd/>
            <a:tailEnd/>
          </a:ln>
        </p:spPr>
        <p:txBody>
          <a:bodyPr wrap="none" lIns="0" tIns="0" rIns="0" bIns="0">
            <a:spAutoFit/>
          </a:bodyPr>
          <a:lstStyle/>
          <a:p>
            <a:r>
              <a:rPr lang="en-US" sz="1600">
                <a:solidFill>
                  <a:srgbClr val="000000"/>
                </a:solidFill>
              </a:rPr>
              <a:t>Log (Trt / Control</a:t>
            </a:r>
            <a:r>
              <a:rPr lang="en-US" sz="1600" b="1">
                <a:solidFill>
                  <a:srgbClr val="000000"/>
                </a:solidFill>
              </a:rPr>
              <a:t>)</a:t>
            </a:r>
            <a:endParaRPr lang="en-US" sz="1600"/>
          </a:p>
        </p:txBody>
      </p:sp>
      <p:sp>
        <p:nvSpPr>
          <p:cNvPr id="51208" name="Rectangle 8"/>
          <p:cNvSpPr>
            <a:spLocks noChangeArrowheads="1"/>
          </p:cNvSpPr>
          <p:nvPr/>
        </p:nvSpPr>
        <p:spPr bwMode="auto">
          <a:xfrm>
            <a:off x="6477000" y="1752600"/>
            <a:ext cx="660400" cy="122238"/>
          </a:xfrm>
          <a:prstGeom prst="rect">
            <a:avLst/>
          </a:prstGeom>
          <a:noFill/>
          <a:ln w="9525">
            <a:noFill/>
            <a:miter lim="800000"/>
            <a:headEnd/>
            <a:tailEnd/>
          </a:ln>
        </p:spPr>
        <p:txBody>
          <a:bodyPr wrap="none" lIns="0" tIns="0" rIns="0" bIns="0">
            <a:spAutoFit/>
          </a:bodyPr>
          <a:lstStyle/>
          <a:p>
            <a:r>
              <a:rPr lang="en-US" sz="800"/>
              <a:t>(mean + 1 SE)</a:t>
            </a:r>
          </a:p>
        </p:txBody>
      </p:sp>
      <p:grpSp>
        <p:nvGrpSpPr>
          <p:cNvPr id="51209" name="Group 9"/>
          <p:cNvGrpSpPr>
            <a:grpSpLocks/>
          </p:cNvGrpSpPr>
          <p:nvPr/>
        </p:nvGrpSpPr>
        <p:grpSpPr bwMode="auto">
          <a:xfrm>
            <a:off x="2590800" y="3505200"/>
            <a:ext cx="981075" cy="425450"/>
            <a:chOff x="534" y="2279"/>
            <a:chExt cx="618" cy="268"/>
          </a:xfrm>
        </p:grpSpPr>
        <p:sp>
          <p:nvSpPr>
            <p:cNvPr id="51210" name="Rectangle 10"/>
            <p:cNvSpPr>
              <a:spLocks noChangeArrowheads="1"/>
            </p:cNvSpPr>
            <p:nvPr/>
          </p:nvSpPr>
          <p:spPr bwMode="auto">
            <a:xfrm>
              <a:off x="534" y="2279"/>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Continuous Control</a:t>
              </a:r>
              <a:endParaRPr lang="en-US" sz="1400"/>
            </a:p>
          </p:txBody>
        </p:sp>
        <p:sp>
          <p:nvSpPr>
            <p:cNvPr id="51211" name="Line 11"/>
            <p:cNvSpPr>
              <a:spLocks noChangeShapeType="1"/>
            </p:cNvSpPr>
            <p:nvPr/>
          </p:nvSpPr>
          <p:spPr bwMode="auto">
            <a:xfrm>
              <a:off x="576" y="2416"/>
              <a:ext cx="528" cy="0"/>
            </a:xfrm>
            <a:prstGeom prst="line">
              <a:avLst/>
            </a:prstGeom>
            <a:noFill/>
            <a:ln w="12700">
              <a:solidFill>
                <a:schemeClr val="tx1"/>
              </a:solidFill>
              <a:round/>
              <a:headEnd/>
              <a:tailEnd/>
            </a:ln>
            <a:effectLst/>
          </p:spPr>
          <p:txBody>
            <a:bodyPr/>
            <a:lstStyle/>
            <a:p>
              <a:endParaRPr lang="en-US"/>
            </a:p>
          </p:txBody>
        </p:sp>
      </p:grpSp>
      <p:grpSp>
        <p:nvGrpSpPr>
          <p:cNvPr id="51212" name="Group 12"/>
          <p:cNvGrpSpPr>
            <a:grpSpLocks/>
          </p:cNvGrpSpPr>
          <p:nvPr/>
        </p:nvGrpSpPr>
        <p:grpSpPr bwMode="auto">
          <a:xfrm>
            <a:off x="4381500" y="3733800"/>
            <a:ext cx="609600" cy="425450"/>
            <a:chOff x="1584" y="2279"/>
            <a:chExt cx="384" cy="268"/>
          </a:xfrm>
        </p:grpSpPr>
        <p:sp>
          <p:nvSpPr>
            <p:cNvPr id="51213" name="Rectangle 13"/>
            <p:cNvSpPr>
              <a:spLocks noChangeArrowheads="1"/>
            </p:cNvSpPr>
            <p:nvPr/>
          </p:nvSpPr>
          <p:spPr bwMode="auto">
            <a:xfrm>
              <a:off x="1584" y="2279"/>
              <a:ext cx="384" cy="268"/>
            </a:xfrm>
            <a:prstGeom prst="rect">
              <a:avLst/>
            </a:prstGeom>
            <a:noFill/>
            <a:ln w="9525">
              <a:noFill/>
              <a:miter lim="800000"/>
              <a:headEnd/>
              <a:tailEnd/>
            </a:ln>
          </p:spPr>
          <p:txBody>
            <a:bodyPr lIns="0" tIns="0" rIns="0" bIns="0">
              <a:spAutoFit/>
            </a:bodyPr>
            <a:lstStyle/>
            <a:p>
              <a:pPr algn="ctr"/>
              <a:r>
                <a:rPr lang="en-US" sz="1400">
                  <a:solidFill>
                    <a:srgbClr val="000000"/>
                  </a:solidFill>
                </a:rPr>
                <a:t>Patch Control</a:t>
              </a:r>
              <a:endParaRPr lang="en-US" sz="1400"/>
            </a:p>
          </p:txBody>
        </p:sp>
        <p:sp>
          <p:nvSpPr>
            <p:cNvPr id="51214" name="Line 14"/>
            <p:cNvSpPr>
              <a:spLocks noChangeShapeType="1"/>
            </p:cNvSpPr>
            <p:nvPr/>
          </p:nvSpPr>
          <p:spPr bwMode="auto">
            <a:xfrm flipV="1">
              <a:off x="1608" y="2412"/>
              <a:ext cx="336" cy="0"/>
            </a:xfrm>
            <a:prstGeom prst="line">
              <a:avLst/>
            </a:prstGeom>
            <a:noFill/>
            <a:ln w="12700">
              <a:solidFill>
                <a:schemeClr val="tx1"/>
              </a:solidFill>
              <a:round/>
              <a:headEnd/>
              <a:tailEnd/>
            </a:ln>
            <a:effectLst/>
          </p:spPr>
          <p:txBody>
            <a:bodyPr/>
            <a:lstStyle/>
            <a:p>
              <a:endParaRPr lang="en-US"/>
            </a:p>
          </p:txBody>
        </p:sp>
      </p:grpSp>
      <p:grpSp>
        <p:nvGrpSpPr>
          <p:cNvPr id="51215" name="Group 15"/>
          <p:cNvGrpSpPr>
            <a:grpSpLocks/>
          </p:cNvGrpSpPr>
          <p:nvPr/>
        </p:nvGrpSpPr>
        <p:grpSpPr bwMode="auto">
          <a:xfrm>
            <a:off x="6134100" y="914400"/>
            <a:ext cx="1028700" cy="676275"/>
            <a:chOff x="2636" y="768"/>
            <a:chExt cx="648" cy="426"/>
          </a:xfrm>
        </p:grpSpPr>
        <p:sp>
          <p:nvSpPr>
            <p:cNvPr id="51216" name="Rectangle 16"/>
            <p:cNvSpPr>
              <a:spLocks noChangeArrowheads="1"/>
            </p:cNvSpPr>
            <p:nvPr/>
          </p:nvSpPr>
          <p:spPr bwMode="auto">
            <a:xfrm>
              <a:off x="2636" y="768"/>
              <a:ext cx="648" cy="42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1217" name="Rectangle 17"/>
            <p:cNvSpPr>
              <a:spLocks noChangeArrowheads="1"/>
            </p:cNvSpPr>
            <p:nvPr/>
          </p:nvSpPr>
          <p:spPr bwMode="auto">
            <a:xfrm>
              <a:off x="2688" y="800"/>
              <a:ext cx="142" cy="100"/>
            </a:xfrm>
            <a:prstGeom prst="rect">
              <a:avLst/>
            </a:prstGeom>
            <a:solidFill>
              <a:srgbClr val="008000"/>
            </a:solidFill>
            <a:ln w="9525">
              <a:solidFill>
                <a:srgbClr val="000000"/>
              </a:solidFill>
              <a:miter lim="800000"/>
              <a:headEnd/>
              <a:tailEnd/>
            </a:ln>
          </p:spPr>
          <p:txBody>
            <a:bodyPr/>
            <a:lstStyle/>
            <a:p>
              <a:endParaRPr lang="en-US"/>
            </a:p>
          </p:txBody>
        </p:sp>
        <p:sp>
          <p:nvSpPr>
            <p:cNvPr id="51218" name="Rectangle 18"/>
            <p:cNvSpPr>
              <a:spLocks noChangeArrowheads="1"/>
            </p:cNvSpPr>
            <p:nvPr/>
          </p:nvSpPr>
          <p:spPr bwMode="auto">
            <a:xfrm>
              <a:off x="2856" y="779"/>
              <a:ext cx="231" cy="134"/>
            </a:xfrm>
            <a:prstGeom prst="rect">
              <a:avLst/>
            </a:prstGeom>
            <a:noFill/>
            <a:ln w="9525">
              <a:noFill/>
              <a:miter lim="800000"/>
              <a:headEnd/>
              <a:tailEnd/>
            </a:ln>
          </p:spPr>
          <p:txBody>
            <a:bodyPr wrap="none" lIns="0" tIns="0" rIns="0" bIns="0">
              <a:spAutoFit/>
            </a:bodyPr>
            <a:lstStyle/>
            <a:p>
              <a:r>
                <a:rPr lang="en-US" sz="1400">
                  <a:solidFill>
                    <a:srgbClr val="000000"/>
                  </a:solidFill>
                </a:rPr>
                <a:t>PRE</a:t>
              </a:r>
              <a:endParaRPr lang="en-US" sz="1400"/>
            </a:p>
          </p:txBody>
        </p:sp>
        <p:sp>
          <p:nvSpPr>
            <p:cNvPr id="51219" name="Rectangle 19"/>
            <p:cNvSpPr>
              <a:spLocks noChangeArrowheads="1"/>
            </p:cNvSpPr>
            <p:nvPr/>
          </p:nvSpPr>
          <p:spPr bwMode="auto">
            <a:xfrm>
              <a:off x="2688" y="925"/>
              <a:ext cx="142" cy="110"/>
            </a:xfrm>
            <a:prstGeom prst="rect">
              <a:avLst/>
            </a:prstGeom>
            <a:solidFill>
              <a:srgbClr val="FFFF00"/>
            </a:solidFill>
            <a:ln w="9525">
              <a:solidFill>
                <a:srgbClr val="000000"/>
              </a:solidFill>
              <a:miter lim="800000"/>
              <a:headEnd/>
              <a:tailEnd/>
            </a:ln>
          </p:spPr>
          <p:txBody>
            <a:bodyPr/>
            <a:lstStyle/>
            <a:p>
              <a:endParaRPr lang="en-US"/>
            </a:p>
          </p:txBody>
        </p:sp>
        <p:sp>
          <p:nvSpPr>
            <p:cNvPr id="51220" name="Rectangle 20"/>
            <p:cNvSpPr>
              <a:spLocks noChangeArrowheads="1"/>
            </p:cNvSpPr>
            <p:nvPr/>
          </p:nvSpPr>
          <p:spPr bwMode="auto">
            <a:xfrm>
              <a:off x="2856" y="914"/>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1</a:t>
              </a:r>
              <a:endParaRPr lang="en-US" sz="1400"/>
            </a:p>
          </p:txBody>
        </p:sp>
        <p:sp>
          <p:nvSpPr>
            <p:cNvPr id="51221" name="Rectangle 21"/>
            <p:cNvSpPr>
              <a:spLocks noChangeArrowheads="1"/>
            </p:cNvSpPr>
            <p:nvPr/>
          </p:nvSpPr>
          <p:spPr bwMode="auto">
            <a:xfrm>
              <a:off x="2688" y="1061"/>
              <a:ext cx="142" cy="110"/>
            </a:xfrm>
            <a:prstGeom prst="rect">
              <a:avLst/>
            </a:prstGeom>
            <a:solidFill>
              <a:srgbClr val="FF9900"/>
            </a:solidFill>
            <a:ln w="9525">
              <a:solidFill>
                <a:srgbClr val="000000"/>
              </a:solidFill>
              <a:miter lim="800000"/>
              <a:headEnd/>
              <a:tailEnd/>
            </a:ln>
          </p:spPr>
          <p:txBody>
            <a:bodyPr/>
            <a:lstStyle/>
            <a:p>
              <a:endParaRPr lang="en-US"/>
            </a:p>
          </p:txBody>
        </p:sp>
        <p:sp>
          <p:nvSpPr>
            <p:cNvPr id="51222" name="Rectangle 22"/>
            <p:cNvSpPr>
              <a:spLocks noChangeArrowheads="1"/>
            </p:cNvSpPr>
            <p:nvPr/>
          </p:nvSpPr>
          <p:spPr bwMode="auto">
            <a:xfrm>
              <a:off x="2856" y="1050"/>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2</a:t>
              </a:r>
              <a:endParaRPr lang="en-US" sz="1400"/>
            </a:p>
          </p:txBody>
        </p:sp>
      </p:grpSp>
      <p:sp>
        <p:nvSpPr>
          <p:cNvPr id="51223" name="Rectangle 23"/>
          <p:cNvSpPr>
            <a:spLocks noChangeArrowheads="1"/>
          </p:cNvSpPr>
          <p:nvPr/>
        </p:nvSpPr>
        <p:spPr bwMode="auto">
          <a:xfrm>
            <a:off x="2219325" y="1722438"/>
            <a:ext cx="4956175" cy="3144837"/>
          </a:xfrm>
          <a:prstGeom prst="rect">
            <a:avLst/>
          </a:prstGeom>
          <a:noFill/>
          <a:ln w="9525">
            <a:noFill/>
            <a:miter lim="800000"/>
            <a:headEnd/>
            <a:tailEnd/>
          </a:ln>
        </p:spPr>
        <p:txBody>
          <a:bodyPr/>
          <a:lstStyle/>
          <a:p>
            <a:endParaRPr lang="en-US"/>
          </a:p>
        </p:txBody>
      </p:sp>
      <p:sp>
        <p:nvSpPr>
          <p:cNvPr id="51224" name="Rectangle 24"/>
          <p:cNvSpPr>
            <a:spLocks noChangeArrowheads="1"/>
          </p:cNvSpPr>
          <p:nvPr/>
        </p:nvSpPr>
        <p:spPr bwMode="auto">
          <a:xfrm>
            <a:off x="2379663" y="2409825"/>
            <a:ext cx="444500" cy="571500"/>
          </a:xfrm>
          <a:prstGeom prst="rect">
            <a:avLst/>
          </a:prstGeom>
          <a:solidFill>
            <a:srgbClr val="008000"/>
          </a:solidFill>
          <a:ln w="11113">
            <a:solidFill>
              <a:srgbClr val="000000"/>
            </a:solidFill>
            <a:miter lim="800000"/>
            <a:headEnd/>
            <a:tailEnd/>
          </a:ln>
        </p:spPr>
        <p:txBody>
          <a:bodyPr/>
          <a:lstStyle/>
          <a:p>
            <a:endParaRPr lang="en-US"/>
          </a:p>
        </p:txBody>
      </p:sp>
      <p:sp>
        <p:nvSpPr>
          <p:cNvPr id="51225" name="Rectangle 25"/>
          <p:cNvSpPr>
            <a:spLocks noChangeArrowheads="1"/>
          </p:cNvSpPr>
          <p:nvPr/>
        </p:nvSpPr>
        <p:spPr bwMode="auto">
          <a:xfrm>
            <a:off x="4030663" y="2665413"/>
            <a:ext cx="444500" cy="315912"/>
          </a:xfrm>
          <a:prstGeom prst="rect">
            <a:avLst/>
          </a:prstGeom>
          <a:solidFill>
            <a:srgbClr val="008000"/>
          </a:solidFill>
          <a:ln w="11113">
            <a:solidFill>
              <a:srgbClr val="000000"/>
            </a:solidFill>
            <a:miter lim="800000"/>
            <a:headEnd/>
            <a:tailEnd/>
          </a:ln>
        </p:spPr>
        <p:txBody>
          <a:bodyPr/>
          <a:lstStyle/>
          <a:p>
            <a:endParaRPr lang="en-US"/>
          </a:p>
        </p:txBody>
      </p:sp>
      <p:sp>
        <p:nvSpPr>
          <p:cNvPr id="51226" name="Rectangle 26"/>
          <p:cNvSpPr>
            <a:spLocks noChangeArrowheads="1"/>
          </p:cNvSpPr>
          <p:nvPr/>
        </p:nvSpPr>
        <p:spPr bwMode="auto">
          <a:xfrm>
            <a:off x="5683250" y="2981325"/>
            <a:ext cx="444500" cy="466725"/>
          </a:xfrm>
          <a:prstGeom prst="rect">
            <a:avLst/>
          </a:prstGeom>
          <a:solidFill>
            <a:srgbClr val="008000"/>
          </a:solidFill>
          <a:ln w="11113">
            <a:solidFill>
              <a:srgbClr val="000000"/>
            </a:solidFill>
            <a:miter lim="800000"/>
            <a:headEnd/>
            <a:tailEnd/>
          </a:ln>
        </p:spPr>
        <p:txBody>
          <a:bodyPr/>
          <a:lstStyle/>
          <a:p>
            <a:endParaRPr lang="en-US"/>
          </a:p>
        </p:txBody>
      </p:sp>
      <p:sp>
        <p:nvSpPr>
          <p:cNvPr id="51227" name="Rectangle 27"/>
          <p:cNvSpPr>
            <a:spLocks noChangeArrowheads="1"/>
          </p:cNvSpPr>
          <p:nvPr/>
        </p:nvSpPr>
        <p:spPr bwMode="auto">
          <a:xfrm>
            <a:off x="2824163" y="2316163"/>
            <a:ext cx="433387" cy="665162"/>
          </a:xfrm>
          <a:prstGeom prst="rect">
            <a:avLst/>
          </a:prstGeom>
          <a:solidFill>
            <a:srgbClr val="FFFF00"/>
          </a:solidFill>
          <a:ln w="11113">
            <a:solidFill>
              <a:srgbClr val="000000"/>
            </a:solidFill>
            <a:miter lim="800000"/>
            <a:headEnd/>
            <a:tailEnd/>
          </a:ln>
        </p:spPr>
        <p:txBody>
          <a:bodyPr/>
          <a:lstStyle/>
          <a:p>
            <a:endParaRPr lang="en-US"/>
          </a:p>
        </p:txBody>
      </p:sp>
      <p:sp>
        <p:nvSpPr>
          <p:cNvPr id="51228" name="Rectangle 28"/>
          <p:cNvSpPr>
            <a:spLocks noChangeArrowheads="1"/>
          </p:cNvSpPr>
          <p:nvPr/>
        </p:nvSpPr>
        <p:spPr bwMode="auto">
          <a:xfrm>
            <a:off x="4475163" y="2981325"/>
            <a:ext cx="434975" cy="31750"/>
          </a:xfrm>
          <a:prstGeom prst="rect">
            <a:avLst/>
          </a:prstGeom>
          <a:solidFill>
            <a:srgbClr val="FFFF00"/>
          </a:solidFill>
          <a:ln w="11113">
            <a:solidFill>
              <a:srgbClr val="000000"/>
            </a:solidFill>
            <a:miter lim="800000"/>
            <a:headEnd/>
            <a:tailEnd/>
          </a:ln>
        </p:spPr>
        <p:txBody>
          <a:bodyPr/>
          <a:lstStyle/>
          <a:p>
            <a:endParaRPr lang="en-US"/>
          </a:p>
        </p:txBody>
      </p:sp>
      <p:sp>
        <p:nvSpPr>
          <p:cNvPr id="51229" name="Rectangle 29"/>
          <p:cNvSpPr>
            <a:spLocks noChangeArrowheads="1"/>
          </p:cNvSpPr>
          <p:nvPr/>
        </p:nvSpPr>
        <p:spPr bwMode="auto">
          <a:xfrm>
            <a:off x="6127750" y="2981325"/>
            <a:ext cx="433388" cy="1419225"/>
          </a:xfrm>
          <a:prstGeom prst="rect">
            <a:avLst/>
          </a:prstGeom>
          <a:solidFill>
            <a:srgbClr val="FFFF00"/>
          </a:solidFill>
          <a:ln w="11113">
            <a:solidFill>
              <a:srgbClr val="000000"/>
            </a:solidFill>
            <a:miter lim="800000"/>
            <a:headEnd/>
            <a:tailEnd/>
          </a:ln>
        </p:spPr>
        <p:txBody>
          <a:bodyPr/>
          <a:lstStyle/>
          <a:p>
            <a:endParaRPr lang="en-US"/>
          </a:p>
        </p:txBody>
      </p:sp>
      <p:sp>
        <p:nvSpPr>
          <p:cNvPr id="51230" name="Rectangle 30"/>
          <p:cNvSpPr>
            <a:spLocks noChangeArrowheads="1"/>
          </p:cNvSpPr>
          <p:nvPr/>
        </p:nvSpPr>
        <p:spPr bwMode="auto">
          <a:xfrm>
            <a:off x="3257550" y="2981325"/>
            <a:ext cx="446088" cy="192088"/>
          </a:xfrm>
          <a:prstGeom prst="rect">
            <a:avLst/>
          </a:prstGeom>
          <a:solidFill>
            <a:srgbClr val="FF9900"/>
          </a:solidFill>
          <a:ln w="11113">
            <a:solidFill>
              <a:srgbClr val="000000"/>
            </a:solidFill>
            <a:miter lim="800000"/>
            <a:headEnd/>
            <a:tailEnd/>
          </a:ln>
        </p:spPr>
        <p:txBody>
          <a:bodyPr/>
          <a:lstStyle/>
          <a:p>
            <a:endParaRPr lang="en-US"/>
          </a:p>
        </p:txBody>
      </p:sp>
      <p:sp>
        <p:nvSpPr>
          <p:cNvPr id="51231" name="Rectangle 31"/>
          <p:cNvSpPr>
            <a:spLocks noChangeArrowheads="1"/>
          </p:cNvSpPr>
          <p:nvPr/>
        </p:nvSpPr>
        <p:spPr bwMode="auto">
          <a:xfrm>
            <a:off x="4910138" y="2949575"/>
            <a:ext cx="444500" cy="31750"/>
          </a:xfrm>
          <a:prstGeom prst="rect">
            <a:avLst/>
          </a:prstGeom>
          <a:solidFill>
            <a:srgbClr val="FF9900"/>
          </a:solidFill>
          <a:ln w="11113">
            <a:solidFill>
              <a:srgbClr val="000000"/>
            </a:solidFill>
            <a:miter lim="800000"/>
            <a:headEnd/>
            <a:tailEnd/>
          </a:ln>
        </p:spPr>
        <p:txBody>
          <a:bodyPr/>
          <a:lstStyle/>
          <a:p>
            <a:endParaRPr lang="en-US"/>
          </a:p>
        </p:txBody>
      </p:sp>
      <p:sp>
        <p:nvSpPr>
          <p:cNvPr id="51232" name="Rectangle 32"/>
          <p:cNvSpPr>
            <a:spLocks noChangeArrowheads="1"/>
          </p:cNvSpPr>
          <p:nvPr/>
        </p:nvSpPr>
        <p:spPr bwMode="auto">
          <a:xfrm>
            <a:off x="6561138" y="2981325"/>
            <a:ext cx="444500" cy="582613"/>
          </a:xfrm>
          <a:prstGeom prst="rect">
            <a:avLst/>
          </a:prstGeom>
          <a:solidFill>
            <a:srgbClr val="FF9900"/>
          </a:solidFill>
          <a:ln w="11113">
            <a:solidFill>
              <a:srgbClr val="000000"/>
            </a:solidFill>
            <a:miter lim="800000"/>
            <a:headEnd/>
            <a:tailEnd/>
          </a:ln>
        </p:spPr>
        <p:txBody>
          <a:bodyPr/>
          <a:lstStyle/>
          <a:p>
            <a:endParaRPr lang="en-US"/>
          </a:p>
        </p:txBody>
      </p:sp>
      <p:sp>
        <p:nvSpPr>
          <p:cNvPr id="51233" name="Line 33"/>
          <p:cNvSpPr>
            <a:spLocks noChangeShapeType="1"/>
          </p:cNvSpPr>
          <p:nvPr/>
        </p:nvSpPr>
        <p:spPr bwMode="auto">
          <a:xfrm flipV="1">
            <a:off x="2601913" y="2135188"/>
            <a:ext cx="1587" cy="274637"/>
          </a:xfrm>
          <a:prstGeom prst="line">
            <a:avLst/>
          </a:prstGeom>
          <a:noFill/>
          <a:ln w="11113">
            <a:solidFill>
              <a:srgbClr val="000000"/>
            </a:solidFill>
            <a:round/>
            <a:headEnd/>
            <a:tailEnd/>
          </a:ln>
        </p:spPr>
        <p:txBody>
          <a:bodyPr/>
          <a:lstStyle/>
          <a:p>
            <a:endParaRPr lang="en-US"/>
          </a:p>
        </p:txBody>
      </p:sp>
      <p:sp>
        <p:nvSpPr>
          <p:cNvPr id="51234" name="Line 34"/>
          <p:cNvSpPr>
            <a:spLocks noChangeShapeType="1"/>
          </p:cNvSpPr>
          <p:nvPr/>
        </p:nvSpPr>
        <p:spPr bwMode="auto">
          <a:xfrm flipV="1">
            <a:off x="4252913" y="2305050"/>
            <a:ext cx="1587" cy="360363"/>
          </a:xfrm>
          <a:prstGeom prst="line">
            <a:avLst/>
          </a:prstGeom>
          <a:noFill/>
          <a:ln w="11113">
            <a:solidFill>
              <a:srgbClr val="000000"/>
            </a:solidFill>
            <a:round/>
            <a:headEnd/>
            <a:tailEnd/>
          </a:ln>
        </p:spPr>
        <p:txBody>
          <a:bodyPr/>
          <a:lstStyle/>
          <a:p>
            <a:endParaRPr lang="en-US"/>
          </a:p>
        </p:txBody>
      </p:sp>
      <p:sp>
        <p:nvSpPr>
          <p:cNvPr id="51235" name="Line 35"/>
          <p:cNvSpPr>
            <a:spLocks noChangeShapeType="1"/>
          </p:cNvSpPr>
          <p:nvPr/>
        </p:nvSpPr>
        <p:spPr bwMode="auto">
          <a:xfrm flipV="1">
            <a:off x="5903913" y="3162300"/>
            <a:ext cx="1587" cy="285750"/>
          </a:xfrm>
          <a:prstGeom prst="line">
            <a:avLst/>
          </a:prstGeom>
          <a:noFill/>
          <a:ln w="11113">
            <a:solidFill>
              <a:srgbClr val="000000"/>
            </a:solidFill>
            <a:round/>
            <a:headEnd/>
            <a:tailEnd/>
          </a:ln>
        </p:spPr>
        <p:txBody>
          <a:bodyPr/>
          <a:lstStyle/>
          <a:p>
            <a:endParaRPr lang="en-US"/>
          </a:p>
        </p:txBody>
      </p:sp>
      <p:sp>
        <p:nvSpPr>
          <p:cNvPr id="51236" name="Line 36"/>
          <p:cNvSpPr>
            <a:spLocks noChangeShapeType="1"/>
          </p:cNvSpPr>
          <p:nvPr/>
        </p:nvSpPr>
        <p:spPr bwMode="auto">
          <a:xfrm>
            <a:off x="2601913" y="2409825"/>
            <a:ext cx="1587" cy="276225"/>
          </a:xfrm>
          <a:prstGeom prst="line">
            <a:avLst/>
          </a:prstGeom>
          <a:noFill/>
          <a:ln w="11113">
            <a:solidFill>
              <a:srgbClr val="000000"/>
            </a:solidFill>
            <a:round/>
            <a:headEnd/>
            <a:tailEnd/>
          </a:ln>
        </p:spPr>
        <p:txBody>
          <a:bodyPr/>
          <a:lstStyle/>
          <a:p>
            <a:endParaRPr lang="en-US"/>
          </a:p>
        </p:txBody>
      </p:sp>
      <p:sp>
        <p:nvSpPr>
          <p:cNvPr id="51237" name="Line 37"/>
          <p:cNvSpPr>
            <a:spLocks noChangeShapeType="1"/>
          </p:cNvSpPr>
          <p:nvPr/>
        </p:nvSpPr>
        <p:spPr bwMode="auto">
          <a:xfrm>
            <a:off x="4252913" y="2665413"/>
            <a:ext cx="1587" cy="358775"/>
          </a:xfrm>
          <a:prstGeom prst="line">
            <a:avLst/>
          </a:prstGeom>
          <a:noFill/>
          <a:ln w="11113">
            <a:solidFill>
              <a:srgbClr val="000000"/>
            </a:solidFill>
            <a:round/>
            <a:headEnd/>
            <a:tailEnd/>
          </a:ln>
        </p:spPr>
        <p:txBody>
          <a:bodyPr/>
          <a:lstStyle/>
          <a:p>
            <a:endParaRPr lang="en-US"/>
          </a:p>
        </p:txBody>
      </p:sp>
      <p:sp>
        <p:nvSpPr>
          <p:cNvPr id="51238" name="Line 38"/>
          <p:cNvSpPr>
            <a:spLocks noChangeShapeType="1"/>
          </p:cNvSpPr>
          <p:nvPr/>
        </p:nvSpPr>
        <p:spPr bwMode="auto">
          <a:xfrm>
            <a:off x="5903913" y="3448050"/>
            <a:ext cx="1587" cy="285750"/>
          </a:xfrm>
          <a:prstGeom prst="line">
            <a:avLst/>
          </a:prstGeom>
          <a:noFill/>
          <a:ln w="11113">
            <a:solidFill>
              <a:srgbClr val="000000"/>
            </a:solidFill>
            <a:round/>
            <a:headEnd/>
            <a:tailEnd/>
          </a:ln>
        </p:spPr>
        <p:txBody>
          <a:bodyPr/>
          <a:lstStyle/>
          <a:p>
            <a:endParaRPr lang="en-US"/>
          </a:p>
        </p:txBody>
      </p:sp>
      <p:sp>
        <p:nvSpPr>
          <p:cNvPr id="51239" name="Line 39"/>
          <p:cNvSpPr>
            <a:spLocks noChangeShapeType="1"/>
          </p:cNvSpPr>
          <p:nvPr/>
        </p:nvSpPr>
        <p:spPr bwMode="auto">
          <a:xfrm flipV="1">
            <a:off x="3035300" y="1954213"/>
            <a:ext cx="1588" cy="361950"/>
          </a:xfrm>
          <a:prstGeom prst="line">
            <a:avLst/>
          </a:prstGeom>
          <a:noFill/>
          <a:ln w="11113">
            <a:solidFill>
              <a:srgbClr val="000000"/>
            </a:solidFill>
            <a:round/>
            <a:headEnd/>
            <a:tailEnd/>
          </a:ln>
        </p:spPr>
        <p:txBody>
          <a:bodyPr/>
          <a:lstStyle/>
          <a:p>
            <a:endParaRPr lang="en-US"/>
          </a:p>
        </p:txBody>
      </p:sp>
      <p:sp>
        <p:nvSpPr>
          <p:cNvPr id="51240" name="Line 40"/>
          <p:cNvSpPr>
            <a:spLocks noChangeShapeType="1"/>
          </p:cNvSpPr>
          <p:nvPr/>
        </p:nvSpPr>
        <p:spPr bwMode="auto">
          <a:xfrm flipV="1">
            <a:off x="4687888" y="2366963"/>
            <a:ext cx="1587" cy="646112"/>
          </a:xfrm>
          <a:prstGeom prst="line">
            <a:avLst/>
          </a:prstGeom>
          <a:noFill/>
          <a:ln w="11113">
            <a:solidFill>
              <a:srgbClr val="000000"/>
            </a:solidFill>
            <a:round/>
            <a:headEnd/>
            <a:tailEnd/>
          </a:ln>
        </p:spPr>
        <p:txBody>
          <a:bodyPr/>
          <a:lstStyle/>
          <a:p>
            <a:endParaRPr lang="en-US"/>
          </a:p>
        </p:txBody>
      </p:sp>
      <p:sp>
        <p:nvSpPr>
          <p:cNvPr id="51241" name="Line 41"/>
          <p:cNvSpPr>
            <a:spLocks noChangeShapeType="1"/>
          </p:cNvSpPr>
          <p:nvPr/>
        </p:nvSpPr>
        <p:spPr bwMode="auto">
          <a:xfrm flipV="1">
            <a:off x="6338888" y="4008438"/>
            <a:ext cx="1587" cy="392112"/>
          </a:xfrm>
          <a:prstGeom prst="line">
            <a:avLst/>
          </a:prstGeom>
          <a:noFill/>
          <a:ln w="11113">
            <a:solidFill>
              <a:srgbClr val="000000"/>
            </a:solidFill>
            <a:round/>
            <a:headEnd/>
            <a:tailEnd/>
          </a:ln>
        </p:spPr>
        <p:txBody>
          <a:bodyPr/>
          <a:lstStyle/>
          <a:p>
            <a:endParaRPr lang="en-US"/>
          </a:p>
        </p:txBody>
      </p:sp>
      <p:sp>
        <p:nvSpPr>
          <p:cNvPr id="51242" name="Line 42"/>
          <p:cNvSpPr>
            <a:spLocks noChangeShapeType="1"/>
          </p:cNvSpPr>
          <p:nvPr/>
        </p:nvSpPr>
        <p:spPr bwMode="auto">
          <a:xfrm>
            <a:off x="3035300" y="2316163"/>
            <a:ext cx="1588" cy="358775"/>
          </a:xfrm>
          <a:prstGeom prst="line">
            <a:avLst/>
          </a:prstGeom>
          <a:noFill/>
          <a:ln w="11113">
            <a:solidFill>
              <a:srgbClr val="000000"/>
            </a:solidFill>
            <a:round/>
            <a:headEnd/>
            <a:tailEnd/>
          </a:ln>
        </p:spPr>
        <p:txBody>
          <a:bodyPr/>
          <a:lstStyle/>
          <a:p>
            <a:endParaRPr lang="en-US"/>
          </a:p>
        </p:txBody>
      </p:sp>
      <p:sp>
        <p:nvSpPr>
          <p:cNvPr id="51243" name="Line 43"/>
          <p:cNvSpPr>
            <a:spLocks noChangeShapeType="1"/>
          </p:cNvSpPr>
          <p:nvPr/>
        </p:nvSpPr>
        <p:spPr bwMode="auto">
          <a:xfrm>
            <a:off x="4687888" y="3013075"/>
            <a:ext cx="1587" cy="646113"/>
          </a:xfrm>
          <a:prstGeom prst="line">
            <a:avLst/>
          </a:prstGeom>
          <a:noFill/>
          <a:ln w="11113">
            <a:solidFill>
              <a:srgbClr val="000000"/>
            </a:solidFill>
            <a:round/>
            <a:headEnd/>
            <a:tailEnd/>
          </a:ln>
        </p:spPr>
        <p:txBody>
          <a:bodyPr/>
          <a:lstStyle/>
          <a:p>
            <a:endParaRPr lang="en-US"/>
          </a:p>
        </p:txBody>
      </p:sp>
      <p:sp>
        <p:nvSpPr>
          <p:cNvPr id="51244" name="Line 44"/>
          <p:cNvSpPr>
            <a:spLocks noChangeShapeType="1"/>
          </p:cNvSpPr>
          <p:nvPr/>
        </p:nvSpPr>
        <p:spPr bwMode="auto">
          <a:xfrm>
            <a:off x="6338888" y="4400550"/>
            <a:ext cx="1587" cy="392113"/>
          </a:xfrm>
          <a:prstGeom prst="line">
            <a:avLst/>
          </a:prstGeom>
          <a:noFill/>
          <a:ln w="11113">
            <a:solidFill>
              <a:srgbClr val="000000"/>
            </a:solidFill>
            <a:round/>
            <a:headEnd/>
            <a:tailEnd/>
          </a:ln>
        </p:spPr>
        <p:txBody>
          <a:bodyPr/>
          <a:lstStyle/>
          <a:p>
            <a:endParaRPr lang="en-US"/>
          </a:p>
        </p:txBody>
      </p:sp>
      <p:sp>
        <p:nvSpPr>
          <p:cNvPr id="51245" name="Line 45"/>
          <p:cNvSpPr>
            <a:spLocks noChangeShapeType="1"/>
          </p:cNvSpPr>
          <p:nvPr/>
        </p:nvSpPr>
        <p:spPr bwMode="auto">
          <a:xfrm flipV="1">
            <a:off x="3479800" y="2819400"/>
            <a:ext cx="1588" cy="319088"/>
          </a:xfrm>
          <a:prstGeom prst="line">
            <a:avLst/>
          </a:prstGeom>
          <a:noFill/>
          <a:ln w="11113">
            <a:solidFill>
              <a:srgbClr val="000000"/>
            </a:solidFill>
            <a:round/>
            <a:headEnd/>
            <a:tailEnd/>
          </a:ln>
        </p:spPr>
        <p:txBody>
          <a:bodyPr/>
          <a:lstStyle/>
          <a:p>
            <a:endParaRPr lang="en-US"/>
          </a:p>
        </p:txBody>
      </p:sp>
      <p:sp>
        <p:nvSpPr>
          <p:cNvPr id="51246" name="Line 46"/>
          <p:cNvSpPr>
            <a:spLocks noChangeShapeType="1"/>
          </p:cNvSpPr>
          <p:nvPr/>
        </p:nvSpPr>
        <p:spPr bwMode="auto">
          <a:xfrm flipV="1">
            <a:off x="5132388" y="2527300"/>
            <a:ext cx="1587" cy="422275"/>
          </a:xfrm>
          <a:prstGeom prst="line">
            <a:avLst/>
          </a:prstGeom>
          <a:noFill/>
          <a:ln w="11113">
            <a:solidFill>
              <a:srgbClr val="000000"/>
            </a:solidFill>
            <a:round/>
            <a:headEnd/>
            <a:tailEnd/>
          </a:ln>
        </p:spPr>
        <p:txBody>
          <a:bodyPr/>
          <a:lstStyle/>
          <a:p>
            <a:endParaRPr lang="en-US"/>
          </a:p>
        </p:txBody>
      </p:sp>
      <p:sp>
        <p:nvSpPr>
          <p:cNvPr id="51247" name="Line 47"/>
          <p:cNvSpPr>
            <a:spLocks noChangeShapeType="1"/>
          </p:cNvSpPr>
          <p:nvPr/>
        </p:nvSpPr>
        <p:spPr bwMode="auto">
          <a:xfrm flipV="1">
            <a:off x="6783388" y="3246438"/>
            <a:ext cx="1587" cy="317500"/>
          </a:xfrm>
          <a:prstGeom prst="line">
            <a:avLst/>
          </a:prstGeom>
          <a:noFill/>
          <a:ln w="11113">
            <a:solidFill>
              <a:srgbClr val="000000"/>
            </a:solidFill>
            <a:round/>
            <a:headEnd/>
            <a:tailEnd/>
          </a:ln>
        </p:spPr>
        <p:txBody>
          <a:bodyPr/>
          <a:lstStyle/>
          <a:p>
            <a:endParaRPr lang="en-US"/>
          </a:p>
        </p:txBody>
      </p:sp>
      <p:sp>
        <p:nvSpPr>
          <p:cNvPr id="51248" name="Line 48"/>
          <p:cNvSpPr>
            <a:spLocks noChangeShapeType="1"/>
          </p:cNvSpPr>
          <p:nvPr/>
        </p:nvSpPr>
        <p:spPr bwMode="auto">
          <a:xfrm>
            <a:off x="3479800" y="3138488"/>
            <a:ext cx="1588" cy="327025"/>
          </a:xfrm>
          <a:prstGeom prst="line">
            <a:avLst/>
          </a:prstGeom>
          <a:noFill/>
          <a:ln w="11113">
            <a:solidFill>
              <a:srgbClr val="000000"/>
            </a:solidFill>
            <a:round/>
            <a:headEnd/>
            <a:tailEnd/>
          </a:ln>
        </p:spPr>
        <p:txBody>
          <a:bodyPr/>
          <a:lstStyle/>
          <a:p>
            <a:endParaRPr lang="en-US"/>
          </a:p>
        </p:txBody>
      </p:sp>
      <p:sp>
        <p:nvSpPr>
          <p:cNvPr id="51249" name="Line 49"/>
          <p:cNvSpPr>
            <a:spLocks noChangeShapeType="1"/>
          </p:cNvSpPr>
          <p:nvPr/>
        </p:nvSpPr>
        <p:spPr bwMode="auto">
          <a:xfrm>
            <a:off x="5132388" y="2949575"/>
            <a:ext cx="1587" cy="423863"/>
          </a:xfrm>
          <a:prstGeom prst="line">
            <a:avLst/>
          </a:prstGeom>
          <a:noFill/>
          <a:ln w="11113">
            <a:solidFill>
              <a:srgbClr val="000000"/>
            </a:solidFill>
            <a:round/>
            <a:headEnd/>
            <a:tailEnd/>
          </a:ln>
        </p:spPr>
        <p:txBody>
          <a:bodyPr/>
          <a:lstStyle/>
          <a:p>
            <a:endParaRPr lang="en-US"/>
          </a:p>
        </p:txBody>
      </p:sp>
      <p:sp>
        <p:nvSpPr>
          <p:cNvPr id="51250" name="Line 50"/>
          <p:cNvSpPr>
            <a:spLocks noChangeShapeType="1"/>
          </p:cNvSpPr>
          <p:nvPr/>
        </p:nvSpPr>
        <p:spPr bwMode="auto">
          <a:xfrm>
            <a:off x="6783388" y="3563938"/>
            <a:ext cx="1587" cy="317500"/>
          </a:xfrm>
          <a:prstGeom prst="line">
            <a:avLst/>
          </a:prstGeom>
          <a:noFill/>
          <a:ln w="11113">
            <a:solidFill>
              <a:srgbClr val="000000"/>
            </a:solidFill>
            <a:round/>
            <a:headEnd/>
            <a:tailEnd/>
          </a:ln>
        </p:spPr>
        <p:txBody>
          <a:bodyPr/>
          <a:lstStyle/>
          <a:p>
            <a:endParaRPr lang="en-US"/>
          </a:p>
        </p:txBody>
      </p:sp>
      <p:sp>
        <p:nvSpPr>
          <p:cNvPr id="51251" name="Line 51"/>
          <p:cNvSpPr>
            <a:spLocks noChangeShapeType="1"/>
          </p:cNvSpPr>
          <p:nvPr/>
        </p:nvSpPr>
        <p:spPr bwMode="auto">
          <a:xfrm>
            <a:off x="2179638" y="4867275"/>
            <a:ext cx="39687" cy="1588"/>
          </a:xfrm>
          <a:prstGeom prst="line">
            <a:avLst/>
          </a:prstGeom>
          <a:noFill/>
          <a:ln w="0">
            <a:solidFill>
              <a:srgbClr val="000000"/>
            </a:solidFill>
            <a:round/>
            <a:headEnd/>
            <a:tailEnd/>
          </a:ln>
        </p:spPr>
        <p:txBody>
          <a:bodyPr/>
          <a:lstStyle/>
          <a:p>
            <a:endParaRPr lang="en-US"/>
          </a:p>
        </p:txBody>
      </p:sp>
      <p:sp>
        <p:nvSpPr>
          <p:cNvPr id="51252" name="Line 52"/>
          <p:cNvSpPr>
            <a:spLocks noChangeShapeType="1"/>
          </p:cNvSpPr>
          <p:nvPr/>
        </p:nvSpPr>
        <p:spPr bwMode="auto">
          <a:xfrm>
            <a:off x="2179638" y="4548188"/>
            <a:ext cx="39687" cy="1587"/>
          </a:xfrm>
          <a:prstGeom prst="line">
            <a:avLst/>
          </a:prstGeom>
          <a:noFill/>
          <a:ln w="0">
            <a:solidFill>
              <a:srgbClr val="000000"/>
            </a:solidFill>
            <a:round/>
            <a:headEnd/>
            <a:tailEnd/>
          </a:ln>
        </p:spPr>
        <p:txBody>
          <a:bodyPr/>
          <a:lstStyle/>
          <a:p>
            <a:endParaRPr lang="en-US"/>
          </a:p>
        </p:txBody>
      </p:sp>
      <p:sp>
        <p:nvSpPr>
          <p:cNvPr id="51253" name="Line 53"/>
          <p:cNvSpPr>
            <a:spLocks noChangeShapeType="1"/>
          </p:cNvSpPr>
          <p:nvPr/>
        </p:nvSpPr>
        <p:spPr bwMode="auto">
          <a:xfrm>
            <a:off x="2179638" y="4241800"/>
            <a:ext cx="39687" cy="1588"/>
          </a:xfrm>
          <a:prstGeom prst="line">
            <a:avLst/>
          </a:prstGeom>
          <a:noFill/>
          <a:ln w="0">
            <a:solidFill>
              <a:srgbClr val="000000"/>
            </a:solidFill>
            <a:round/>
            <a:headEnd/>
            <a:tailEnd/>
          </a:ln>
        </p:spPr>
        <p:txBody>
          <a:bodyPr/>
          <a:lstStyle/>
          <a:p>
            <a:endParaRPr lang="en-US"/>
          </a:p>
        </p:txBody>
      </p:sp>
      <p:sp>
        <p:nvSpPr>
          <p:cNvPr id="51254" name="Line 54"/>
          <p:cNvSpPr>
            <a:spLocks noChangeShapeType="1"/>
          </p:cNvSpPr>
          <p:nvPr/>
        </p:nvSpPr>
        <p:spPr bwMode="auto">
          <a:xfrm>
            <a:off x="2179638" y="3924300"/>
            <a:ext cx="39687" cy="1588"/>
          </a:xfrm>
          <a:prstGeom prst="line">
            <a:avLst/>
          </a:prstGeom>
          <a:noFill/>
          <a:ln w="0">
            <a:solidFill>
              <a:srgbClr val="000000"/>
            </a:solidFill>
            <a:round/>
            <a:headEnd/>
            <a:tailEnd/>
          </a:ln>
        </p:spPr>
        <p:txBody>
          <a:bodyPr/>
          <a:lstStyle/>
          <a:p>
            <a:endParaRPr lang="en-US"/>
          </a:p>
        </p:txBody>
      </p:sp>
      <p:sp>
        <p:nvSpPr>
          <p:cNvPr id="51255" name="Line 55"/>
          <p:cNvSpPr>
            <a:spLocks noChangeShapeType="1"/>
          </p:cNvSpPr>
          <p:nvPr/>
        </p:nvSpPr>
        <p:spPr bwMode="auto">
          <a:xfrm>
            <a:off x="2179638" y="3606800"/>
            <a:ext cx="39687" cy="1588"/>
          </a:xfrm>
          <a:prstGeom prst="line">
            <a:avLst/>
          </a:prstGeom>
          <a:noFill/>
          <a:ln w="0">
            <a:solidFill>
              <a:srgbClr val="000000"/>
            </a:solidFill>
            <a:round/>
            <a:headEnd/>
            <a:tailEnd/>
          </a:ln>
        </p:spPr>
        <p:txBody>
          <a:bodyPr/>
          <a:lstStyle/>
          <a:p>
            <a:endParaRPr lang="en-US"/>
          </a:p>
        </p:txBody>
      </p:sp>
      <p:sp>
        <p:nvSpPr>
          <p:cNvPr id="51256" name="Line 56"/>
          <p:cNvSpPr>
            <a:spLocks noChangeShapeType="1"/>
          </p:cNvSpPr>
          <p:nvPr/>
        </p:nvSpPr>
        <p:spPr bwMode="auto">
          <a:xfrm>
            <a:off x="2179638" y="3300413"/>
            <a:ext cx="39687" cy="1587"/>
          </a:xfrm>
          <a:prstGeom prst="line">
            <a:avLst/>
          </a:prstGeom>
          <a:noFill/>
          <a:ln w="0">
            <a:solidFill>
              <a:srgbClr val="000000"/>
            </a:solidFill>
            <a:round/>
            <a:headEnd/>
            <a:tailEnd/>
          </a:ln>
        </p:spPr>
        <p:txBody>
          <a:bodyPr/>
          <a:lstStyle/>
          <a:p>
            <a:endParaRPr lang="en-US"/>
          </a:p>
        </p:txBody>
      </p:sp>
      <p:sp>
        <p:nvSpPr>
          <p:cNvPr id="51257" name="Line 57"/>
          <p:cNvSpPr>
            <a:spLocks noChangeShapeType="1"/>
          </p:cNvSpPr>
          <p:nvPr/>
        </p:nvSpPr>
        <p:spPr bwMode="auto">
          <a:xfrm>
            <a:off x="2179638" y="2981325"/>
            <a:ext cx="39687" cy="1588"/>
          </a:xfrm>
          <a:prstGeom prst="line">
            <a:avLst/>
          </a:prstGeom>
          <a:noFill/>
          <a:ln w="0">
            <a:solidFill>
              <a:srgbClr val="000000"/>
            </a:solidFill>
            <a:round/>
            <a:headEnd/>
            <a:tailEnd/>
          </a:ln>
        </p:spPr>
        <p:txBody>
          <a:bodyPr/>
          <a:lstStyle/>
          <a:p>
            <a:endParaRPr lang="en-US"/>
          </a:p>
        </p:txBody>
      </p:sp>
      <p:sp>
        <p:nvSpPr>
          <p:cNvPr id="51258" name="Line 58"/>
          <p:cNvSpPr>
            <a:spLocks noChangeShapeType="1"/>
          </p:cNvSpPr>
          <p:nvPr/>
        </p:nvSpPr>
        <p:spPr bwMode="auto">
          <a:xfrm>
            <a:off x="2179638" y="2665413"/>
            <a:ext cx="39687" cy="1587"/>
          </a:xfrm>
          <a:prstGeom prst="line">
            <a:avLst/>
          </a:prstGeom>
          <a:noFill/>
          <a:ln w="0">
            <a:solidFill>
              <a:srgbClr val="000000"/>
            </a:solidFill>
            <a:round/>
            <a:headEnd/>
            <a:tailEnd/>
          </a:ln>
        </p:spPr>
        <p:txBody>
          <a:bodyPr/>
          <a:lstStyle/>
          <a:p>
            <a:endParaRPr lang="en-US"/>
          </a:p>
        </p:txBody>
      </p:sp>
      <p:sp>
        <p:nvSpPr>
          <p:cNvPr id="51259" name="Line 59"/>
          <p:cNvSpPr>
            <a:spLocks noChangeShapeType="1"/>
          </p:cNvSpPr>
          <p:nvPr/>
        </p:nvSpPr>
        <p:spPr bwMode="auto">
          <a:xfrm>
            <a:off x="2179638" y="2346325"/>
            <a:ext cx="39687" cy="1588"/>
          </a:xfrm>
          <a:prstGeom prst="line">
            <a:avLst/>
          </a:prstGeom>
          <a:noFill/>
          <a:ln w="0">
            <a:solidFill>
              <a:srgbClr val="000000"/>
            </a:solidFill>
            <a:round/>
            <a:headEnd/>
            <a:tailEnd/>
          </a:ln>
        </p:spPr>
        <p:txBody>
          <a:bodyPr/>
          <a:lstStyle/>
          <a:p>
            <a:endParaRPr lang="en-US"/>
          </a:p>
        </p:txBody>
      </p:sp>
      <p:sp>
        <p:nvSpPr>
          <p:cNvPr id="51260" name="Line 60"/>
          <p:cNvSpPr>
            <a:spLocks noChangeShapeType="1"/>
          </p:cNvSpPr>
          <p:nvPr/>
        </p:nvSpPr>
        <p:spPr bwMode="auto">
          <a:xfrm>
            <a:off x="2179638" y="2039938"/>
            <a:ext cx="39687" cy="1587"/>
          </a:xfrm>
          <a:prstGeom prst="line">
            <a:avLst/>
          </a:prstGeom>
          <a:noFill/>
          <a:ln w="0">
            <a:solidFill>
              <a:srgbClr val="000000"/>
            </a:solidFill>
            <a:round/>
            <a:headEnd/>
            <a:tailEnd/>
          </a:ln>
        </p:spPr>
        <p:txBody>
          <a:bodyPr/>
          <a:lstStyle/>
          <a:p>
            <a:endParaRPr lang="en-US"/>
          </a:p>
        </p:txBody>
      </p:sp>
      <p:sp>
        <p:nvSpPr>
          <p:cNvPr id="51261" name="Line 61"/>
          <p:cNvSpPr>
            <a:spLocks noChangeShapeType="1"/>
          </p:cNvSpPr>
          <p:nvPr/>
        </p:nvSpPr>
        <p:spPr bwMode="auto">
          <a:xfrm>
            <a:off x="2179638" y="1722438"/>
            <a:ext cx="39687" cy="1587"/>
          </a:xfrm>
          <a:prstGeom prst="line">
            <a:avLst/>
          </a:prstGeom>
          <a:noFill/>
          <a:ln w="0">
            <a:solidFill>
              <a:srgbClr val="000000"/>
            </a:solidFill>
            <a:round/>
            <a:headEnd/>
            <a:tailEnd/>
          </a:ln>
        </p:spPr>
        <p:txBody>
          <a:bodyPr/>
          <a:lstStyle/>
          <a:p>
            <a:endParaRPr lang="en-US"/>
          </a:p>
        </p:txBody>
      </p:sp>
      <p:sp>
        <p:nvSpPr>
          <p:cNvPr id="51262" name="Line 62"/>
          <p:cNvSpPr>
            <a:spLocks noChangeShapeType="1"/>
          </p:cNvSpPr>
          <p:nvPr/>
        </p:nvSpPr>
        <p:spPr bwMode="auto">
          <a:xfrm>
            <a:off x="2219325" y="2981325"/>
            <a:ext cx="4956175" cy="1588"/>
          </a:xfrm>
          <a:prstGeom prst="line">
            <a:avLst/>
          </a:prstGeom>
          <a:noFill/>
          <a:ln w="0">
            <a:solidFill>
              <a:srgbClr val="000000"/>
            </a:solidFill>
            <a:round/>
            <a:headEnd/>
            <a:tailEnd/>
          </a:ln>
        </p:spPr>
        <p:txBody>
          <a:bodyPr/>
          <a:lstStyle/>
          <a:p>
            <a:endParaRPr lang="en-US"/>
          </a:p>
        </p:txBody>
      </p:sp>
      <p:sp>
        <p:nvSpPr>
          <p:cNvPr id="51263" name="Line 63"/>
          <p:cNvSpPr>
            <a:spLocks noChangeShapeType="1"/>
          </p:cNvSpPr>
          <p:nvPr/>
        </p:nvSpPr>
        <p:spPr bwMode="auto">
          <a:xfrm flipV="1">
            <a:off x="2219325" y="2981325"/>
            <a:ext cx="1588" cy="42863"/>
          </a:xfrm>
          <a:prstGeom prst="line">
            <a:avLst/>
          </a:prstGeom>
          <a:noFill/>
          <a:ln w="0">
            <a:solidFill>
              <a:srgbClr val="000000"/>
            </a:solidFill>
            <a:round/>
            <a:headEnd/>
            <a:tailEnd/>
          </a:ln>
        </p:spPr>
        <p:txBody>
          <a:bodyPr/>
          <a:lstStyle/>
          <a:p>
            <a:endParaRPr lang="en-US"/>
          </a:p>
        </p:txBody>
      </p:sp>
      <p:sp>
        <p:nvSpPr>
          <p:cNvPr id="51264" name="Line 64"/>
          <p:cNvSpPr>
            <a:spLocks noChangeShapeType="1"/>
          </p:cNvSpPr>
          <p:nvPr/>
        </p:nvSpPr>
        <p:spPr bwMode="auto">
          <a:xfrm flipV="1">
            <a:off x="3871913" y="2981325"/>
            <a:ext cx="1587" cy="42863"/>
          </a:xfrm>
          <a:prstGeom prst="line">
            <a:avLst/>
          </a:prstGeom>
          <a:noFill/>
          <a:ln w="0">
            <a:solidFill>
              <a:srgbClr val="000000"/>
            </a:solidFill>
            <a:round/>
            <a:headEnd/>
            <a:tailEnd/>
          </a:ln>
        </p:spPr>
        <p:txBody>
          <a:bodyPr/>
          <a:lstStyle/>
          <a:p>
            <a:endParaRPr lang="en-US"/>
          </a:p>
        </p:txBody>
      </p:sp>
      <p:sp>
        <p:nvSpPr>
          <p:cNvPr id="51265" name="Line 65"/>
          <p:cNvSpPr>
            <a:spLocks noChangeShapeType="1"/>
          </p:cNvSpPr>
          <p:nvPr/>
        </p:nvSpPr>
        <p:spPr bwMode="auto">
          <a:xfrm flipV="1">
            <a:off x="5524500" y="2981325"/>
            <a:ext cx="1588" cy="42863"/>
          </a:xfrm>
          <a:prstGeom prst="line">
            <a:avLst/>
          </a:prstGeom>
          <a:noFill/>
          <a:ln w="0">
            <a:solidFill>
              <a:srgbClr val="000000"/>
            </a:solidFill>
            <a:round/>
            <a:headEnd/>
            <a:tailEnd/>
          </a:ln>
        </p:spPr>
        <p:txBody>
          <a:bodyPr/>
          <a:lstStyle/>
          <a:p>
            <a:endParaRPr lang="en-US"/>
          </a:p>
        </p:txBody>
      </p:sp>
      <p:sp>
        <p:nvSpPr>
          <p:cNvPr id="51266" name="Line 66"/>
          <p:cNvSpPr>
            <a:spLocks noChangeShapeType="1"/>
          </p:cNvSpPr>
          <p:nvPr/>
        </p:nvSpPr>
        <p:spPr bwMode="auto">
          <a:xfrm flipV="1">
            <a:off x="7175500" y="2981325"/>
            <a:ext cx="1588" cy="42863"/>
          </a:xfrm>
          <a:prstGeom prst="line">
            <a:avLst/>
          </a:prstGeom>
          <a:noFill/>
          <a:ln w="0">
            <a:solidFill>
              <a:srgbClr val="000000"/>
            </a:solidFill>
            <a:round/>
            <a:headEnd/>
            <a:tailEnd/>
          </a:ln>
        </p:spPr>
        <p:txBody>
          <a:bodyPr/>
          <a:lstStyle/>
          <a:p>
            <a:endParaRPr lang="en-US"/>
          </a:p>
        </p:txBody>
      </p:sp>
      <p:sp>
        <p:nvSpPr>
          <p:cNvPr id="51267" name="Rectangle 67"/>
          <p:cNvSpPr>
            <a:spLocks noChangeArrowheads="1"/>
          </p:cNvSpPr>
          <p:nvPr/>
        </p:nvSpPr>
        <p:spPr bwMode="auto">
          <a:xfrm>
            <a:off x="1881188" y="4745038"/>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200"/>
          </a:p>
        </p:txBody>
      </p:sp>
      <p:sp>
        <p:nvSpPr>
          <p:cNvPr id="51268" name="Rectangle 68"/>
          <p:cNvSpPr>
            <a:spLocks noChangeArrowheads="1"/>
          </p:cNvSpPr>
          <p:nvPr/>
        </p:nvSpPr>
        <p:spPr bwMode="auto">
          <a:xfrm>
            <a:off x="1881188" y="4425950"/>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a:p>
        </p:txBody>
      </p:sp>
      <p:sp>
        <p:nvSpPr>
          <p:cNvPr id="51269" name="Rectangle 69"/>
          <p:cNvSpPr>
            <a:spLocks noChangeArrowheads="1"/>
          </p:cNvSpPr>
          <p:nvPr/>
        </p:nvSpPr>
        <p:spPr bwMode="auto">
          <a:xfrm>
            <a:off x="1881188" y="4119563"/>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1270" name="Rectangle 70"/>
          <p:cNvSpPr>
            <a:spLocks noChangeArrowheads="1"/>
          </p:cNvSpPr>
          <p:nvPr/>
        </p:nvSpPr>
        <p:spPr bwMode="auto">
          <a:xfrm>
            <a:off x="1881188" y="3802063"/>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200"/>
          </a:p>
        </p:txBody>
      </p:sp>
      <p:sp>
        <p:nvSpPr>
          <p:cNvPr id="51271" name="Rectangle 71"/>
          <p:cNvSpPr>
            <a:spLocks noChangeArrowheads="1"/>
          </p:cNvSpPr>
          <p:nvPr/>
        </p:nvSpPr>
        <p:spPr bwMode="auto">
          <a:xfrm>
            <a:off x="1881188" y="3482975"/>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1272" name="Rectangle 72"/>
          <p:cNvSpPr>
            <a:spLocks noChangeArrowheads="1"/>
          </p:cNvSpPr>
          <p:nvPr/>
        </p:nvSpPr>
        <p:spPr bwMode="auto">
          <a:xfrm>
            <a:off x="1881188" y="3176588"/>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sp>
        <p:nvSpPr>
          <p:cNvPr id="51273" name="Rectangle 73"/>
          <p:cNvSpPr>
            <a:spLocks noChangeArrowheads="1"/>
          </p:cNvSpPr>
          <p:nvPr/>
        </p:nvSpPr>
        <p:spPr bwMode="auto">
          <a:xfrm>
            <a:off x="2041525" y="2859088"/>
            <a:ext cx="84138" cy="182562"/>
          </a:xfrm>
          <a:prstGeom prst="rect">
            <a:avLst/>
          </a:prstGeom>
          <a:noFill/>
          <a:ln w="9525">
            <a:noFill/>
            <a:miter lim="800000"/>
            <a:headEnd/>
            <a:tailEnd/>
          </a:ln>
        </p:spPr>
        <p:txBody>
          <a:bodyPr wrap="none" lIns="0" tIns="0" rIns="0" bIns="0">
            <a:spAutoFit/>
          </a:bodyPr>
          <a:lstStyle/>
          <a:p>
            <a:r>
              <a:rPr lang="en-US" sz="1200" b="1">
                <a:solidFill>
                  <a:srgbClr val="000000"/>
                </a:solidFill>
              </a:rPr>
              <a:t>0</a:t>
            </a:r>
            <a:endParaRPr lang="en-US" sz="1200" b="1"/>
          </a:p>
        </p:txBody>
      </p:sp>
      <p:sp>
        <p:nvSpPr>
          <p:cNvPr id="51274" name="Rectangle 74"/>
          <p:cNvSpPr>
            <a:spLocks noChangeArrowheads="1"/>
          </p:cNvSpPr>
          <p:nvPr/>
        </p:nvSpPr>
        <p:spPr bwMode="auto">
          <a:xfrm>
            <a:off x="1924050" y="2541588"/>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sp>
        <p:nvSpPr>
          <p:cNvPr id="51275" name="Rectangle 75"/>
          <p:cNvSpPr>
            <a:spLocks noChangeArrowheads="1"/>
          </p:cNvSpPr>
          <p:nvPr/>
        </p:nvSpPr>
        <p:spPr bwMode="auto">
          <a:xfrm>
            <a:off x="1924050" y="2224088"/>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1276" name="Rectangle 76"/>
          <p:cNvSpPr>
            <a:spLocks noChangeArrowheads="1"/>
          </p:cNvSpPr>
          <p:nvPr/>
        </p:nvSpPr>
        <p:spPr bwMode="auto">
          <a:xfrm>
            <a:off x="1924050" y="1916113"/>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200"/>
          </a:p>
        </p:txBody>
      </p:sp>
      <p:sp>
        <p:nvSpPr>
          <p:cNvPr id="51277" name="Rectangle 77"/>
          <p:cNvSpPr>
            <a:spLocks noChangeArrowheads="1"/>
          </p:cNvSpPr>
          <p:nvPr/>
        </p:nvSpPr>
        <p:spPr bwMode="auto">
          <a:xfrm>
            <a:off x="1924050" y="160020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1278" name="Text Box 78"/>
          <p:cNvSpPr txBox="1">
            <a:spLocks noChangeArrowheads="1"/>
          </p:cNvSpPr>
          <p:nvPr/>
        </p:nvSpPr>
        <p:spPr bwMode="auto">
          <a:xfrm>
            <a:off x="2362200" y="914400"/>
            <a:ext cx="3581400" cy="646331"/>
          </a:xfrm>
          <a:prstGeom prst="rect">
            <a:avLst/>
          </a:prstGeom>
          <a:noFill/>
          <a:ln w="9525">
            <a:noFill/>
            <a:miter lim="800000"/>
            <a:headEnd/>
            <a:tailEnd/>
          </a:ln>
          <a:effectLst/>
        </p:spPr>
        <p:txBody>
          <a:bodyPr>
            <a:spAutoFit/>
          </a:bodyPr>
          <a:lstStyle/>
          <a:p>
            <a:pPr>
              <a:spcBef>
                <a:spcPct val="50000"/>
              </a:spcBef>
            </a:pPr>
            <a:r>
              <a:rPr lang="en-US" sz="1200" b="1" dirty="0">
                <a:latin typeface="Verdana" pitchFamily="34" charset="0"/>
              </a:rPr>
              <a:t>Abundance </a:t>
            </a:r>
            <a:r>
              <a:rPr lang="en-US" sz="1200" b="1" dirty="0">
                <a:solidFill>
                  <a:srgbClr val="0000FF"/>
                </a:solidFill>
                <a:latin typeface="Verdana" pitchFamily="34" charset="0"/>
              </a:rPr>
              <a:t>decreased</a:t>
            </a:r>
            <a:r>
              <a:rPr lang="en-US" sz="1200" b="1" dirty="0">
                <a:latin typeface="Verdana" pitchFamily="34" charset="0"/>
              </a:rPr>
              <a:t> in the </a:t>
            </a:r>
            <a:r>
              <a:rPr lang="en-US" sz="1200" b="1" dirty="0" err="1" smtClean="0">
                <a:latin typeface="Verdana" pitchFamily="34" charset="0"/>
              </a:rPr>
              <a:t>unbuffered</a:t>
            </a:r>
            <a:r>
              <a:rPr lang="en-US" sz="1200" b="1" dirty="0" smtClean="0">
                <a:latin typeface="Verdana" pitchFamily="34" charset="0"/>
              </a:rPr>
              <a:t> </a:t>
            </a:r>
            <a:r>
              <a:rPr lang="en-US" sz="1200" b="1" dirty="0">
                <a:latin typeface="Verdana" pitchFamily="34" charset="0"/>
              </a:rPr>
              <a:t>sites 1</a:t>
            </a:r>
            <a:r>
              <a:rPr lang="en-US" sz="1200" b="1" baseline="30000" dirty="0">
                <a:latin typeface="Verdana" pitchFamily="34" charset="0"/>
              </a:rPr>
              <a:t>st</a:t>
            </a:r>
            <a:r>
              <a:rPr lang="en-US" sz="1200" b="1" dirty="0">
                <a:latin typeface="Verdana" pitchFamily="34" charset="0"/>
              </a:rPr>
              <a:t> year post-harvest, relative to the Control.</a:t>
            </a:r>
          </a:p>
        </p:txBody>
      </p:sp>
      <p:pic>
        <p:nvPicPr>
          <p:cNvPr id="51279" name="Picture 79" descr="Isoperla"/>
          <p:cNvPicPr>
            <a:picLocks noChangeAspect="1" noChangeArrowheads="1"/>
          </p:cNvPicPr>
          <p:nvPr/>
        </p:nvPicPr>
        <p:blipFill>
          <a:blip r:embed="rId2" cstate="print">
            <a:lum bright="-6000" contrast="6000"/>
          </a:blip>
          <a:srcRect/>
          <a:stretch>
            <a:fillRect/>
          </a:stretch>
        </p:blipFill>
        <p:spPr bwMode="auto">
          <a:xfrm>
            <a:off x="6324600" y="5410200"/>
            <a:ext cx="1371600" cy="922338"/>
          </a:xfrm>
          <a:prstGeom prst="rect">
            <a:avLst/>
          </a:prstGeom>
          <a:noFill/>
        </p:spPr>
      </p:pic>
      <p:pic>
        <p:nvPicPr>
          <p:cNvPr id="51280" name="Picture 80" descr="Zapada_oregonensis_ventral"/>
          <p:cNvPicPr>
            <a:picLocks noChangeAspect="1" noChangeArrowheads="1"/>
          </p:cNvPicPr>
          <p:nvPr/>
        </p:nvPicPr>
        <p:blipFill>
          <a:blip r:embed="rId3" cstate="print">
            <a:lum bright="-6000" contrast="-6000"/>
          </a:blip>
          <a:srcRect/>
          <a:stretch>
            <a:fillRect/>
          </a:stretch>
        </p:blipFill>
        <p:spPr bwMode="auto">
          <a:xfrm>
            <a:off x="762000" y="4953000"/>
            <a:ext cx="671513" cy="1481138"/>
          </a:xfrm>
          <a:prstGeom prst="rect">
            <a:avLst/>
          </a:prstGeom>
          <a:noFill/>
        </p:spPr>
      </p:pic>
      <p:sp>
        <p:nvSpPr>
          <p:cNvPr id="51281" name="Line 81"/>
          <p:cNvSpPr>
            <a:spLocks noChangeShapeType="1"/>
          </p:cNvSpPr>
          <p:nvPr/>
        </p:nvSpPr>
        <p:spPr bwMode="auto">
          <a:xfrm flipH="1">
            <a:off x="3871913" y="1733550"/>
            <a:ext cx="0" cy="3124200"/>
          </a:xfrm>
          <a:prstGeom prst="line">
            <a:avLst/>
          </a:prstGeom>
          <a:noFill/>
          <a:ln w="9525">
            <a:solidFill>
              <a:schemeClr val="tx1"/>
            </a:solidFill>
            <a:round/>
            <a:headEnd/>
            <a:tailEnd/>
          </a:ln>
          <a:effectLst/>
        </p:spPr>
        <p:txBody>
          <a:bodyPr/>
          <a:lstStyle/>
          <a:p>
            <a:endParaRPr lang="en-US"/>
          </a:p>
        </p:txBody>
      </p:sp>
      <p:sp>
        <p:nvSpPr>
          <p:cNvPr id="51282" name="Line 82"/>
          <p:cNvSpPr>
            <a:spLocks noChangeShapeType="1"/>
          </p:cNvSpPr>
          <p:nvPr/>
        </p:nvSpPr>
        <p:spPr bwMode="auto">
          <a:xfrm flipH="1">
            <a:off x="5524500" y="1733550"/>
            <a:ext cx="0" cy="3124200"/>
          </a:xfrm>
          <a:prstGeom prst="line">
            <a:avLst/>
          </a:prstGeom>
          <a:noFill/>
          <a:ln w="9525">
            <a:solidFill>
              <a:schemeClr val="tx1"/>
            </a:solidFill>
            <a:round/>
            <a:headEnd/>
            <a:tailEnd/>
          </a:ln>
          <a:effectLst/>
        </p:spPr>
        <p:txBody>
          <a:bodyPr/>
          <a:lstStyle/>
          <a:p>
            <a:endParaRPr lang="en-US"/>
          </a:p>
        </p:txBody>
      </p:sp>
      <p:grpSp>
        <p:nvGrpSpPr>
          <p:cNvPr id="51283" name="Group 83"/>
          <p:cNvGrpSpPr>
            <a:grpSpLocks/>
          </p:cNvGrpSpPr>
          <p:nvPr/>
        </p:nvGrpSpPr>
        <p:grpSpPr bwMode="auto">
          <a:xfrm>
            <a:off x="5791200" y="2133600"/>
            <a:ext cx="981075" cy="425450"/>
            <a:chOff x="2598" y="2276"/>
            <a:chExt cx="618" cy="268"/>
          </a:xfrm>
        </p:grpSpPr>
        <p:sp>
          <p:nvSpPr>
            <p:cNvPr id="51284" name="Rectangle 84"/>
            <p:cNvSpPr>
              <a:spLocks noChangeArrowheads="1"/>
            </p:cNvSpPr>
            <p:nvPr/>
          </p:nvSpPr>
          <p:spPr bwMode="auto">
            <a:xfrm>
              <a:off x="2598" y="2276"/>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Clearcut Control</a:t>
              </a:r>
              <a:endParaRPr lang="en-US" sz="1400"/>
            </a:p>
          </p:txBody>
        </p:sp>
        <p:sp>
          <p:nvSpPr>
            <p:cNvPr id="51285" name="Line 85"/>
            <p:cNvSpPr>
              <a:spLocks noChangeShapeType="1"/>
            </p:cNvSpPr>
            <p:nvPr/>
          </p:nvSpPr>
          <p:spPr bwMode="auto">
            <a:xfrm flipV="1">
              <a:off x="2721" y="2414"/>
              <a:ext cx="384" cy="1"/>
            </a:xfrm>
            <a:prstGeom prst="line">
              <a:avLst/>
            </a:prstGeom>
            <a:noFill/>
            <a:ln w="12700">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ellsworth a control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13" name="Text Box 5"/>
          <p:cNvSpPr txBox="1">
            <a:spLocks noChangeArrowheads="1"/>
          </p:cNvSpPr>
          <p:nvPr/>
        </p:nvSpPr>
        <p:spPr bwMode="auto">
          <a:xfrm>
            <a:off x="5791200" y="1676400"/>
            <a:ext cx="2762250" cy="366713"/>
          </a:xfrm>
          <a:prstGeom prst="rect">
            <a:avLst/>
          </a:prstGeom>
          <a:solidFill>
            <a:srgbClr val="99FF66"/>
          </a:solidFill>
          <a:ln w="9525">
            <a:noFill/>
            <a:miter lim="800000"/>
            <a:headEnd/>
            <a:tailEnd/>
          </a:ln>
          <a:effectLst/>
        </p:spPr>
        <p:txBody>
          <a:bodyPr wrap="none">
            <a:spAutoFit/>
          </a:bodyPr>
          <a:lstStyle/>
          <a:p>
            <a:r>
              <a:rPr lang="en-US" b="1" dirty="0" err="1"/>
              <a:t>Litterfall</a:t>
            </a:r>
            <a:r>
              <a:rPr lang="en-US" b="1" dirty="0"/>
              <a:t> measurements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3590925" y="1828800"/>
            <a:ext cx="5200650" cy="2876550"/>
          </a:xfrm>
          <a:prstGeom prst="rect">
            <a:avLst/>
          </a:prstGeom>
          <a:solidFill>
            <a:schemeClr val="bg1"/>
          </a:solidFill>
          <a:ln w="0">
            <a:solidFill>
              <a:srgbClr val="000000"/>
            </a:solidFill>
            <a:miter lim="800000"/>
            <a:headEnd/>
            <a:tailEnd/>
          </a:ln>
        </p:spPr>
        <p:txBody>
          <a:bodyPr/>
          <a:lstStyle/>
          <a:p>
            <a:endParaRPr lang="en-US"/>
          </a:p>
        </p:txBody>
      </p:sp>
      <p:sp>
        <p:nvSpPr>
          <p:cNvPr id="52229" name="Rectangle 5"/>
          <p:cNvSpPr>
            <a:spLocks noChangeArrowheads="1"/>
          </p:cNvSpPr>
          <p:nvPr/>
        </p:nvSpPr>
        <p:spPr bwMode="auto">
          <a:xfrm>
            <a:off x="152400" y="-152400"/>
            <a:ext cx="8839200" cy="1143000"/>
          </a:xfrm>
          <a:prstGeom prst="rect">
            <a:avLst/>
          </a:prstGeom>
          <a:noFill/>
          <a:ln w="9525">
            <a:noFill/>
            <a:miter lim="800000"/>
            <a:headEnd/>
            <a:tailEnd/>
          </a:ln>
          <a:effectLst/>
        </p:spPr>
        <p:txBody>
          <a:bodyPr anchor="ctr"/>
          <a:lstStyle/>
          <a:p>
            <a:pPr algn="ctr"/>
            <a:r>
              <a:rPr lang="en-US" sz="3200">
                <a:solidFill>
                  <a:schemeClr val="tx2"/>
                </a:solidFill>
                <a:latin typeface="Verdana" pitchFamily="34" charset="0"/>
              </a:rPr>
              <a:t>Litter fall total dry mass</a:t>
            </a:r>
          </a:p>
        </p:txBody>
      </p:sp>
      <p:sp>
        <p:nvSpPr>
          <p:cNvPr id="52230" name="Text Box 6"/>
          <p:cNvSpPr txBox="1">
            <a:spLocks noChangeArrowheads="1"/>
          </p:cNvSpPr>
          <p:nvPr/>
        </p:nvSpPr>
        <p:spPr bwMode="auto">
          <a:xfrm>
            <a:off x="3581400" y="1295400"/>
            <a:ext cx="3429000" cy="457200"/>
          </a:xfrm>
          <a:prstGeom prst="rect">
            <a:avLst/>
          </a:prstGeom>
          <a:noFill/>
          <a:ln w="9525">
            <a:noFill/>
            <a:miter lim="800000"/>
            <a:headEnd/>
            <a:tailEnd/>
          </a:ln>
          <a:effectLst/>
        </p:spPr>
        <p:txBody>
          <a:bodyPr>
            <a:spAutoFit/>
          </a:bodyPr>
          <a:lstStyle/>
          <a:p>
            <a:pPr>
              <a:spcBef>
                <a:spcPct val="50000"/>
              </a:spcBef>
            </a:pPr>
            <a:r>
              <a:rPr lang="en-US" sz="1200" b="1" dirty="0">
                <a:latin typeface="Verdana" pitchFamily="34" charset="0"/>
              </a:rPr>
              <a:t>Litter-fall  </a:t>
            </a:r>
            <a:r>
              <a:rPr lang="en-US" sz="1200" b="1" dirty="0">
                <a:solidFill>
                  <a:srgbClr val="0000FF"/>
                </a:solidFill>
                <a:latin typeface="Verdana" pitchFamily="34" charset="0"/>
              </a:rPr>
              <a:t>decreased</a:t>
            </a:r>
            <a:r>
              <a:rPr lang="en-US" sz="1200" b="1" dirty="0">
                <a:latin typeface="Verdana" pitchFamily="34" charset="0"/>
              </a:rPr>
              <a:t> in the </a:t>
            </a:r>
            <a:r>
              <a:rPr lang="en-US" sz="1200" b="1" dirty="0" err="1" smtClean="0">
                <a:latin typeface="Verdana" pitchFamily="34" charset="0"/>
              </a:rPr>
              <a:t>clearcut</a:t>
            </a:r>
            <a:r>
              <a:rPr lang="en-US" sz="1200" b="1" dirty="0" smtClean="0">
                <a:latin typeface="Verdana" pitchFamily="34" charset="0"/>
              </a:rPr>
              <a:t> </a:t>
            </a:r>
            <a:r>
              <a:rPr lang="en-US" sz="1200" b="1" dirty="0">
                <a:latin typeface="Verdana" pitchFamily="34" charset="0"/>
              </a:rPr>
              <a:t>sites, relative to the Controls.</a:t>
            </a:r>
          </a:p>
        </p:txBody>
      </p:sp>
      <p:pic>
        <p:nvPicPr>
          <p:cNvPr id="52231" name="Picture 7" descr="Littertray empty2 Dec06"/>
          <p:cNvPicPr>
            <a:picLocks noChangeAspect="1" noChangeArrowheads="1"/>
          </p:cNvPicPr>
          <p:nvPr/>
        </p:nvPicPr>
        <p:blipFill>
          <a:blip r:embed="rId2" cstate="print"/>
          <a:srcRect/>
          <a:stretch>
            <a:fillRect/>
          </a:stretch>
        </p:blipFill>
        <p:spPr bwMode="auto">
          <a:xfrm>
            <a:off x="533400" y="3810000"/>
            <a:ext cx="2171700" cy="2895600"/>
          </a:xfrm>
          <a:prstGeom prst="rect">
            <a:avLst/>
          </a:prstGeom>
          <a:noFill/>
          <a:ln w="9525">
            <a:noFill/>
            <a:miter lim="800000"/>
            <a:headEnd/>
            <a:tailEnd/>
          </a:ln>
        </p:spPr>
      </p:pic>
      <p:pic>
        <p:nvPicPr>
          <p:cNvPr id="52232" name="Picture 8" descr="See_C littertray full2 Dec06"/>
          <p:cNvPicPr>
            <a:picLocks noChangeAspect="1" noChangeArrowheads="1"/>
          </p:cNvPicPr>
          <p:nvPr/>
        </p:nvPicPr>
        <p:blipFill>
          <a:blip r:embed="rId3" cstate="print"/>
          <a:srcRect/>
          <a:stretch>
            <a:fillRect/>
          </a:stretch>
        </p:blipFill>
        <p:spPr bwMode="auto">
          <a:xfrm>
            <a:off x="533400" y="762000"/>
            <a:ext cx="2171700" cy="2895600"/>
          </a:xfrm>
          <a:prstGeom prst="rect">
            <a:avLst/>
          </a:prstGeom>
          <a:noFill/>
          <a:ln w="9525">
            <a:noFill/>
            <a:miter lim="800000"/>
            <a:headEnd/>
            <a:tailEnd/>
          </a:ln>
        </p:spPr>
      </p:pic>
      <p:sp>
        <p:nvSpPr>
          <p:cNvPr id="52233" name="Text Box 9"/>
          <p:cNvSpPr txBox="1">
            <a:spLocks noChangeArrowheads="1"/>
          </p:cNvSpPr>
          <p:nvPr/>
        </p:nvSpPr>
        <p:spPr bwMode="auto">
          <a:xfrm>
            <a:off x="609600" y="4343400"/>
            <a:ext cx="990600" cy="304800"/>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latin typeface="Verdana" pitchFamily="34" charset="0"/>
              </a:rPr>
              <a:t>Clearcut</a:t>
            </a:r>
          </a:p>
        </p:txBody>
      </p:sp>
      <p:sp>
        <p:nvSpPr>
          <p:cNvPr id="52234" name="Text Box 10"/>
          <p:cNvSpPr txBox="1">
            <a:spLocks noChangeArrowheads="1"/>
          </p:cNvSpPr>
          <p:nvPr/>
        </p:nvSpPr>
        <p:spPr bwMode="auto">
          <a:xfrm>
            <a:off x="1600200" y="1295400"/>
            <a:ext cx="914400" cy="304800"/>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latin typeface="Verdana" pitchFamily="34" charset="0"/>
              </a:rPr>
              <a:t>Control</a:t>
            </a:r>
          </a:p>
        </p:txBody>
      </p:sp>
      <p:sp>
        <p:nvSpPr>
          <p:cNvPr id="52235" name="Rectangle 11"/>
          <p:cNvSpPr>
            <a:spLocks noChangeArrowheads="1"/>
          </p:cNvSpPr>
          <p:nvPr/>
        </p:nvSpPr>
        <p:spPr bwMode="auto">
          <a:xfrm rot="16200000">
            <a:off x="2306638" y="2762250"/>
            <a:ext cx="1606550" cy="244475"/>
          </a:xfrm>
          <a:prstGeom prst="rect">
            <a:avLst/>
          </a:prstGeom>
          <a:noFill/>
          <a:ln w="9525">
            <a:noFill/>
            <a:miter lim="800000"/>
            <a:headEnd/>
            <a:tailEnd/>
          </a:ln>
        </p:spPr>
        <p:txBody>
          <a:bodyPr wrap="none" lIns="0" tIns="0" rIns="0" bIns="0">
            <a:spAutoFit/>
          </a:bodyPr>
          <a:lstStyle/>
          <a:p>
            <a:r>
              <a:rPr lang="en-US" sz="1600">
                <a:solidFill>
                  <a:srgbClr val="000000"/>
                </a:solidFill>
              </a:rPr>
              <a:t>Log (Trt / Control</a:t>
            </a:r>
            <a:r>
              <a:rPr lang="en-US" sz="1600" b="1">
                <a:solidFill>
                  <a:srgbClr val="000000"/>
                </a:solidFill>
              </a:rPr>
              <a:t>)</a:t>
            </a:r>
            <a:endParaRPr lang="en-US" sz="1600"/>
          </a:p>
        </p:txBody>
      </p:sp>
      <p:sp>
        <p:nvSpPr>
          <p:cNvPr id="52236" name="Rectangle 12"/>
          <p:cNvSpPr>
            <a:spLocks noChangeArrowheads="1"/>
          </p:cNvSpPr>
          <p:nvPr/>
        </p:nvSpPr>
        <p:spPr bwMode="auto">
          <a:xfrm>
            <a:off x="8077200" y="1905000"/>
            <a:ext cx="660400" cy="122238"/>
          </a:xfrm>
          <a:prstGeom prst="rect">
            <a:avLst/>
          </a:prstGeom>
          <a:noFill/>
          <a:ln w="9525">
            <a:noFill/>
            <a:miter lim="800000"/>
            <a:headEnd/>
            <a:tailEnd/>
          </a:ln>
        </p:spPr>
        <p:txBody>
          <a:bodyPr wrap="none" lIns="0" tIns="0" rIns="0" bIns="0">
            <a:spAutoFit/>
          </a:bodyPr>
          <a:lstStyle/>
          <a:p>
            <a:r>
              <a:rPr lang="en-US" sz="800"/>
              <a:t>(mean + 1 SE)</a:t>
            </a:r>
          </a:p>
        </p:txBody>
      </p:sp>
      <p:sp>
        <p:nvSpPr>
          <p:cNvPr id="52237" name="Rectangle 13"/>
          <p:cNvSpPr>
            <a:spLocks noChangeArrowheads="1"/>
          </p:cNvSpPr>
          <p:nvPr/>
        </p:nvSpPr>
        <p:spPr bwMode="auto">
          <a:xfrm>
            <a:off x="3590925" y="1828800"/>
            <a:ext cx="5200650" cy="2876550"/>
          </a:xfrm>
          <a:prstGeom prst="rect">
            <a:avLst/>
          </a:prstGeom>
          <a:noFill/>
          <a:ln w="9525">
            <a:noFill/>
            <a:miter lim="800000"/>
            <a:headEnd/>
            <a:tailEnd/>
          </a:ln>
        </p:spPr>
        <p:txBody>
          <a:bodyPr/>
          <a:lstStyle/>
          <a:p>
            <a:endParaRPr lang="en-US"/>
          </a:p>
        </p:txBody>
      </p:sp>
      <p:sp>
        <p:nvSpPr>
          <p:cNvPr id="52238" name="Rectangle 14"/>
          <p:cNvSpPr>
            <a:spLocks noChangeArrowheads="1"/>
          </p:cNvSpPr>
          <p:nvPr/>
        </p:nvSpPr>
        <p:spPr bwMode="auto">
          <a:xfrm>
            <a:off x="3762375" y="2552700"/>
            <a:ext cx="466725" cy="866775"/>
          </a:xfrm>
          <a:prstGeom prst="rect">
            <a:avLst/>
          </a:prstGeom>
          <a:solidFill>
            <a:srgbClr val="008000"/>
          </a:solidFill>
          <a:ln w="9525">
            <a:solidFill>
              <a:srgbClr val="000000"/>
            </a:solidFill>
            <a:miter lim="800000"/>
            <a:headEnd/>
            <a:tailEnd/>
          </a:ln>
        </p:spPr>
        <p:txBody>
          <a:bodyPr/>
          <a:lstStyle/>
          <a:p>
            <a:endParaRPr lang="en-US"/>
          </a:p>
        </p:txBody>
      </p:sp>
      <p:sp>
        <p:nvSpPr>
          <p:cNvPr id="52239" name="Rectangle 15"/>
          <p:cNvSpPr>
            <a:spLocks noChangeArrowheads="1"/>
          </p:cNvSpPr>
          <p:nvPr/>
        </p:nvSpPr>
        <p:spPr bwMode="auto">
          <a:xfrm>
            <a:off x="5495925" y="2552700"/>
            <a:ext cx="466725" cy="762000"/>
          </a:xfrm>
          <a:prstGeom prst="rect">
            <a:avLst/>
          </a:prstGeom>
          <a:solidFill>
            <a:srgbClr val="008000"/>
          </a:solidFill>
          <a:ln w="9525">
            <a:solidFill>
              <a:srgbClr val="000000"/>
            </a:solidFill>
            <a:miter lim="800000"/>
            <a:headEnd/>
            <a:tailEnd/>
          </a:ln>
        </p:spPr>
        <p:txBody>
          <a:bodyPr/>
          <a:lstStyle/>
          <a:p>
            <a:endParaRPr lang="en-US"/>
          </a:p>
        </p:txBody>
      </p:sp>
      <p:sp>
        <p:nvSpPr>
          <p:cNvPr id="52240" name="Rectangle 16"/>
          <p:cNvSpPr>
            <a:spLocks noChangeArrowheads="1"/>
          </p:cNvSpPr>
          <p:nvPr/>
        </p:nvSpPr>
        <p:spPr bwMode="auto">
          <a:xfrm>
            <a:off x="7229475" y="2552700"/>
            <a:ext cx="466725" cy="28575"/>
          </a:xfrm>
          <a:prstGeom prst="rect">
            <a:avLst/>
          </a:prstGeom>
          <a:solidFill>
            <a:srgbClr val="008000"/>
          </a:solidFill>
          <a:ln w="9525">
            <a:solidFill>
              <a:srgbClr val="000000"/>
            </a:solidFill>
            <a:miter lim="800000"/>
            <a:headEnd/>
            <a:tailEnd/>
          </a:ln>
        </p:spPr>
        <p:txBody>
          <a:bodyPr/>
          <a:lstStyle/>
          <a:p>
            <a:endParaRPr lang="en-US"/>
          </a:p>
        </p:txBody>
      </p:sp>
      <p:sp>
        <p:nvSpPr>
          <p:cNvPr id="52241" name="Rectangle 17"/>
          <p:cNvSpPr>
            <a:spLocks noChangeArrowheads="1"/>
          </p:cNvSpPr>
          <p:nvPr/>
        </p:nvSpPr>
        <p:spPr bwMode="auto">
          <a:xfrm>
            <a:off x="4229100" y="2552700"/>
            <a:ext cx="457200" cy="514350"/>
          </a:xfrm>
          <a:prstGeom prst="rect">
            <a:avLst/>
          </a:prstGeom>
          <a:solidFill>
            <a:srgbClr val="FFFF00"/>
          </a:solidFill>
          <a:ln w="9525">
            <a:solidFill>
              <a:srgbClr val="000000"/>
            </a:solidFill>
            <a:miter lim="800000"/>
            <a:headEnd/>
            <a:tailEnd/>
          </a:ln>
        </p:spPr>
        <p:txBody>
          <a:bodyPr/>
          <a:lstStyle/>
          <a:p>
            <a:endParaRPr lang="en-US"/>
          </a:p>
        </p:txBody>
      </p:sp>
      <p:sp>
        <p:nvSpPr>
          <p:cNvPr id="52242" name="Rectangle 18"/>
          <p:cNvSpPr>
            <a:spLocks noChangeArrowheads="1"/>
          </p:cNvSpPr>
          <p:nvPr/>
        </p:nvSpPr>
        <p:spPr bwMode="auto">
          <a:xfrm>
            <a:off x="5962650" y="2552700"/>
            <a:ext cx="457200" cy="790575"/>
          </a:xfrm>
          <a:prstGeom prst="rect">
            <a:avLst/>
          </a:prstGeom>
          <a:solidFill>
            <a:srgbClr val="FFFF00"/>
          </a:solidFill>
          <a:ln w="9525">
            <a:solidFill>
              <a:srgbClr val="000000"/>
            </a:solidFill>
            <a:miter lim="800000"/>
            <a:headEnd/>
            <a:tailEnd/>
          </a:ln>
        </p:spPr>
        <p:txBody>
          <a:bodyPr/>
          <a:lstStyle/>
          <a:p>
            <a:endParaRPr lang="en-US"/>
          </a:p>
        </p:txBody>
      </p:sp>
      <p:sp>
        <p:nvSpPr>
          <p:cNvPr id="52243" name="Rectangle 19"/>
          <p:cNvSpPr>
            <a:spLocks noChangeArrowheads="1"/>
          </p:cNvSpPr>
          <p:nvPr/>
        </p:nvSpPr>
        <p:spPr bwMode="auto">
          <a:xfrm>
            <a:off x="7696200" y="2552700"/>
            <a:ext cx="457200" cy="1685925"/>
          </a:xfrm>
          <a:prstGeom prst="rect">
            <a:avLst/>
          </a:prstGeom>
          <a:solidFill>
            <a:srgbClr val="FFFF00"/>
          </a:solidFill>
          <a:ln w="9525">
            <a:solidFill>
              <a:schemeClr val="tx1"/>
            </a:solidFill>
            <a:miter lim="800000"/>
            <a:headEnd/>
            <a:tailEnd/>
          </a:ln>
        </p:spPr>
        <p:txBody>
          <a:bodyPr/>
          <a:lstStyle/>
          <a:p>
            <a:endParaRPr lang="en-US"/>
          </a:p>
        </p:txBody>
      </p:sp>
      <p:sp>
        <p:nvSpPr>
          <p:cNvPr id="52244" name="Rectangle 20"/>
          <p:cNvSpPr>
            <a:spLocks noChangeArrowheads="1"/>
          </p:cNvSpPr>
          <p:nvPr/>
        </p:nvSpPr>
        <p:spPr bwMode="auto">
          <a:xfrm>
            <a:off x="4686300" y="2552700"/>
            <a:ext cx="466725" cy="190500"/>
          </a:xfrm>
          <a:prstGeom prst="rect">
            <a:avLst/>
          </a:prstGeom>
          <a:solidFill>
            <a:srgbClr val="FF9900"/>
          </a:solidFill>
          <a:ln w="9525">
            <a:solidFill>
              <a:srgbClr val="000000"/>
            </a:solidFill>
            <a:miter lim="800000"/>
            <a:headEnd/>
            <a:tailEnd/>
          </a:ln>
        </p:spPr>
        <p:txBody>
          <a:bodyPr/>
          <a:lstStyle/>
          <a:p>
            <a:endParaRPr lang="en-US"/>
          </a:p>
        </p:txBody>
      </p:sp>
      <p:sp>
        <p:nvSpPr>
          <p:cNvPr id="52245" name="Rectangle 21"/>
          <p:cNvSpPr>
            <a:spLocks noChangeArrowheads="1"/>
          </p:cNvSpPr>
          <p:nvPr/>
        </p:nvSpPr>
        <p:spPr bwMode="auto">
          <a:xfrm>
            <a:off x="6419850" y="2552700"/>
            <a:ext cx="466725" cy="752475"/>
          </a:xfrm>
          <a:prstGeom prst="rect">
            <a:avLst/>
          </a:prstGeom>
          <a:solidFill>
            <a:srgbClr val="FF9900"/>
          </a:solidFill>
          <a:ln w="9525">
            <a:solidFill>
              <a:srgbClr val="000000"/>
            </a:solidFill>
            <a:miter lim="800000"/>
            <a:headEnd/>
            <a:tailEnd/>
          </a:ln>
        </p:spPr>
        <p:txBody>
          <a:bodyPr/>
          <a:lstStyle/>
          <a:p>
            <a:endParaRPr lang="en-US"/>
          </a:p>
        </p:txBody>
      </p:sp>
      <p:sp>
        <p:nvSpPr>
          <p:cNvPr id="52246" name="Rectangle 22"/>
          <p:cNvSpPr>
            <a:spLocks noChangeArrowheads="1"/>
          </p:cNvSpPr>
          <p:nvPr/>
        </p:nvSpPr>
        <p:spPr bwMode="auto">
          <a:xfrm>
            <a:off x="8153400" y="2552700"/>
            <a:ext cx="466725" cy="1171575"/>
          </a:xfrm>
          <a:prstGeom prst="rect">
            <a:avLst/>
          </a:prstGeom>
          <a:solidFill>
            <a:srgbClr val="FF9900"/>
          </a:solidFill>
          <a:ln w="9525">
            <a:solidFill>
              <a:schemeClr val="tx1"/>
            </a:solidFill>
            <a:miter lim="800000"/>
            <a:headEnd/>
            <a:tailEnd/>
          </a:ln>
        </p:spPr>
        <p:txBody>
          <a:bodyPr/>
          <a:lstStyle/>
          <a:p>
            <a:endParaRPr lang="en-US"/>
          </a:p>
        </p:txBody>
      </p:sp>
      <p:sp>
        <p:nvSpPr>
          <p:cNvPr id="52247" name="Line 23"/>
          <p:cNvSpPr>
            <a:spLocks noChangeShapeType="1"/>
          </p:cNvSpPr>
          <p:nvPr/>
        </p:nvSpPr>
        <p:spPr bwMode="auto">
          <a:xfrm flipV="1">
            <a:off x="3990975" y="3219450"/>
            <a:ext cx="1588" cy="200025"/>
          </a:xfrm>
          <a:prstGeom prst="line">
            <a:avLst/>
          </a:prstGeom>
          <a:noFill/>
          <a:ln w="9525">
            <a:solidFill>
              <a:srgbClr val="000000"/>
            </a:solidFill>
            <a:round/>
            <a:headEnd/>
            <a:tailEnd/>
          </a:ln>
        </p:spPr>
        <p:txBody>
          <a:bodyPr/>
          <a:lstStyle/>
          <a:p>
            <a:endParaRPr lang="en-US"/>
          </a:p>
        </p:txBody>
      </p:sp>
      <p:sp>
        <p:nvSpPr>
          <p:cNvPr id="52248" name="Line 24"/>
          <p:cNvSpPr>
            <a:spLocks noChangeShapeType="1"/>
          </p:cNvSpPr>
          <p:nvPr/>
        </p:nvSpPr>
        <p:spPr bwMode="auto">
          <a:xfrm flipV="1">
            <a:off x="5724525" y="3095625"/>
            <a:ext cx="1588" cy="219075"/>
          </a:xfrm>
          <a:prstGeom prst="line">
            <a:avLst/>
          </a:prstGeom>
          <a:noFill/>
          <a:ln w="9525">
            <a:solidFill>
              <a:srgbClr val="000000"/>
            </a:solidFill>
            <a:round/>
            <a:headEnd/>
            <a:tailEnd/>
          </a:ln>
        </p:spPr>
        <p:txBody>
          <a:bodyPr/>
          <a:lstStyle/>
          <a:p>
            <a:endParaRPr lang="en-US"/>
          </a:p>
        </p:txBody>
      </p:sp>
      <p:sp>
        <p:nvSpPr>
          <p:cNvPr id="52249" name="Line 25"/>
          <p:cNvSpPr>
            <a:spLocks noChangeShapeType="1"/>
          </p:cNvSpPr>
          <p:nvPr/>
        </p:nvSpPr>
        <p:spPr bwMode="auto">
          <a:xfrm flipV="1">
            <a:off x="7458075" y="2476500"/>
            <a:ext cx="1588" cy="104775"/>
          </a:xfrm>
          <a:prstGeom prst="line">
            <a:avLst/>
          </a:prstGeom>
          <a:noFill/>
          <a:ln w="9525">
            <a:solidFill>
              <a:srgbClr val="000000"/>
            </a:solidFill>
            <a:round/>
            <a:headEnd/>
            <a:tailEnd/>
          </a:ln>
        </p:spPr>
        <p:txBody>
          <a:bodyPr/>
          <a:lstStyle/>
          <a:p>
            <a:endParaRPr lang="en-US"/>
          </a:p>
        </p:txBody>
      </p:sp>
      <p:sp>
        <p:nvSpPr>
          <p:cNvPr id="52250" name="Line 26"/>
          <p:cNvSpPr>
            <a:spLocks noChangeShapeType="1"/>
          </p:cNvSpPr>
          <p:nvPr/>
        </p:nvSpPr>
        <p:spPr bwMode="auto">
          <a:xfrm>
            <a:off x="3990975" y="3419475"/>
            <a:ext cx="1588" cy="200025"/>
          </a:xfrm>
          <a:prstGeom prst="line">
            <a:avLst/>
          </a:prstGeom>
          <a:noFill/>
          <a:ln w="9525">
            <a:solidFill>
              <a:srgbClr val="000000"/>
            </a:solidFill>
            <a:round/>
            <a:headEnd/>
            <a:tailEnd/>
          </a:ln>
        </p:spPr>
        <p:txBody>
          <a:bodyPr/>
          <a:lstStyle/>
          <a:p>
            <a:endParaRPr lang="en-US"/>
          </a:p>
        </p:txBody>
      </p:sp>
      <p:sp>
        <p:nvSpPr>
          <p:cNvPr id="52251" name="Line 27"/>
          <p:cNvSpPr>
            <a:spLocks noChangeShapeType="1"/>
          </p:cNvSpPr>
          <p:nvPr/>
        </p:nvSpPr>
        <p:spPr bwMode="auto">
          <a:xfrm>
            <a:off x="5724525" y="3314700"/>
            <a:ext cx="1588" cy="209550"/>
          </a:xfrm>
          <a:prstGeom prst="line">
            <a:avLst/>
          </a:prstGeom>
          <a:noFill/>
          <a:ln w="9525">
            <a:solidFill>
              <a:srgbClr val="000000"/>
            </a:solidFill>
            <a:round/>
            <a:headEnd/>
            <a:tailEnd/>
          </a:ln>
        </p:spPr>
        <p:txBody>
          <a:bodyPr/>
          <a:lstStyle/>
          <a:p>
            <a:endParaRPr lang="en-US"/>
          </a:p>
        </p:txBody>
      </p:sp>
      <p:sp>
        <p:nvSpPr>
          <p:cNvPr id="52252" name="Line 28"/>
          <p:cNvSpPr>
            <a:spLocks noChangeShapeType="1"/>
          </p:cNvSpPr>
          <p:nvPr/>
        </p:nvSpPr>
        <p:spPr bwMode="auto">
          <a:xfrm>
            <a:off x="7458075" y="2581275"/>
            <a:ext cx="1588" cy="104775"/>
          </a:xfrm>
          <a:prstGeom prst="line">
            <a:avLst/>
          </a:prstGeom>
          <a:noFill/>
          <a:ln w="9525">
            <a:solidFill>
              <a:srgbClr val="000000"/>
            </a:solidFill>
            <a:round/>
            <a:headEnd/>
            <a:tailEnd/>
          </a:ln>
        </p:spPr>
        <p:txBody>
          <a:bodyPr/>
          <a:lstStyle/>
          <a:p>
            <a:endParaRPr lang="en-US"/>
          </a:p>
        </p:txBody>
      </p:sp>
      <p:sp>
        <p:nvSpPr>
          <p:cNvPr id="52253" name="Line 29"/>
          <p:cNvSpPr>
            <a:spLocks noChangeShapeType="1"/>
          </p:cNvSpPr>
          <p:nvPr/>
        </p:nvSpPr>
        <p:spPr bwMode="auto">
          <a:xfrm flipV="1">
            <a:off x="4457700" y="2752725"/>
            <a:ext cx="1588" cy="314325"/>
          </a:xfrm>
          <a:prstGeom prst="line">
            <a:avLst/>
          </a:prstGeom>
          <a:noFill/>
          <a:ln w="9525">
            <a:solidFill>
              <a:srgbClr val="000000"/>
            </a:solidFill>
            <a:round/>
            <a:headEnd/>
            <a:tailEnd/>
          </a:ln>
        </p:spPr>
        <p:txBody>
          <a:bodyPr/>
          <a:lstStyle/>
          <a:p>
            <a:endParaRPr lang="en-US"/>
          </a:p>
        </p:txBody>
      </p:sp>
      <p:sp>
        <p:nvSpPr>
          <p:cNvPr id="52254" name="Line 30"/>
          <p:cNvSpPr>
            <a:spLocks noChangeShapeType="1"/>
          </p:cNvSpPr>
          <p:nvPr/>
        </p:nvSpPr>
        <p:spPr bwMode="auto">
          <a:xfrm flipV="1">
            <a:off x="6191250" y="3105150"/>
            <a:ext cx="1588" cy="238125"/>
          </a:xfrm>
          <a:prstGeom prst="line">
            <a:avLst/>
          </a:prstGeom>
          <a:noFill/>
          <a:ln w="9525">
            <a:solidFill>
              <a:srgbClr val="000000"/>
            </a:solidFill>
            <a:round/>
            <a:headEnd/>
            <a:tailEnd/>
          </a:ln>
        </p:spPr>
        <p:txBody>
          <a:bodyPr/>
          <a:lstStyle/>
          <a:p>
            <a:endParaRPr lang="en-US"/>
          </a:p>
        </p:txBody>
      </p:sp>
      <p:sp>
        <p:nvSpPr>
          <p:cNvPr id="52255" name="Line 31"/>
          <p:cNvSpPr>
            <a:spLocks noChangeShapeType="1"/>
          </p:cNvSpPr>
          <p:nvPr/>
        </p:nvSpPr>
        <p:spPr bwMode="auto">
          <a:xfrm flipV="1">
            <a:off x="7924800" y="4057650"/>
            <a:ext cx="1588" cy="180975"/>
          </a:xfrm>
          <a:prstGeom prst="line">
            <a:avLst/>
          </a:prstGeom>
          <a:noFill/>
          <a:ln w="9525">
            <a:solidFill>
              <a:srgbClr val="000000"/>
            </a:solidFill>
            <a:round/>
            <a:headEnd/>
            <a:tailEnd/>
          </a:ln>
        </p:spPr>
        <p:txBody>
          <a:bodyPr/>
          <a:lstStyle/>
          <a:p>
            <a:endParaRPr lang="en-US"/>
          </a:p>
        </p:txBody>
      </p:sp>
      <p:sp>
        <p:nvSpPr>
          <p:cNvPr id="52256" name="Line 32"/>
          <p:cNvSpPr>
            <a:spLocks noChangeShapeType="1"/>
          </p:cNvSpPr>
          <p:nvPr/>
        </p:nvSpPr>
        <p:spPr bwMode="auto">
          <a:xfrm>
            <a:off x="4457700" y="3067050"/>
            <a:ext cx="1588" cy="314325"/>
          </a:xfrm>
          <a:prstGeom prst="line">
            <a:avLst/>
          </a:prstGeom>
          <a:noFill/>
          <a:ln w="9525">
            <a:solidFill>
              <a:srgbClr val="000000"/>
            </a:solidFill>
            <a:round/>
            <a:headEnd/>
            <a:tailEnd/>
          </a:ln>
        </p:spPr>
        <p:txBody>
          <a:bodyPr/>
          <a:lstStyle/>
          <a:p>
            <a:endParaRPr lang="en-US"/>
          </a:p>
        </p:txBody>
      </p:sp>
      <p:sp>
        <p:nvSpPr>
          <p:cNvPr id="52257" name="Line 33"/>
          <p:cNvSpPr>
            <a:spLocks noChangeShapeType="1"/>
          </p:cNvSpPr>
          <p:nvPr/>
        </p:nvSpPr>
        <p:spPr bwMode="auto">
          <a:xfrm>
            <a:off x="6191250" y="3343275"/>
            <a:ext cx="1588" cy="238125"/>
          </a:xfrm>
          <a:prstGeom prst="line">
            <a:avLst/>
          </a:prstGeom>
          <a:noFill/>
          <a:ln w="9525">
            <a:solidFill>
              <a:srgbClr val="000000"/>
            </a:solidFill>
            <a:round/>
            <a:headEnd/>
            <a:tailEnd/>
          </a:ln>
        </p:spPr>
        <p:txBody>
          <a:bodyPr/>
          <a:lstStyle/>
          <a:p>
            <a:endParaRPr lang="en-US"/>
          </a:p>
        </p:txBody>
      </p:sp>
      <p:sp>
        <p:nvSpPr>
          <p:cNvPr id="52258" name="Line 34"/>
          <p:cNvSpPr>
            <a:spLocks noChangeShapeType="1"/>
          </p:cNvSpPr>
          <p:nvPr/>
        </p:nvSpPr>
        <p:spPr bwMode="auto">
          <a:xfrm>
            <a:off x="7924800" y="4238625"/>
            <a:ext cx="1588" cy="190500"/>
          </a:xfrm>
          <a:prstGeom prst="line">
            <a:avLst/>
          </a:prstGeom>
          <a:noFill/>
          <a:ln w="9525">
            <a:solidFill>
              <a:srgbClr val="000000"/>
            </a:solidFill>
            <a:round/>
            <a:headEnd/>
            <a:tailEnd/>
          </a:ln>
        </p:spPr>
        <p:txBody>
          <a:bodyPr/>
          <a:lstStyle/>
          <a:p>
            <a:endParaRPr lang="en-US"/>
          </a:p>
        </p:txBody>
      </p:sp>
      <p:sp>
        <p:nvSpPr>
          <p:cNvPr id="52259" name="Line 35"/>
          <p:cNvSpPr>
            <a:spLocks noChangeShapeType="1"/>
          </p:cNvSpPr>
          <p:nvPr/>
        </p:nvSpPr>
        <p:spPr bwMode="auto">
          <a:xfrm flipV="1">
            <a:off x="4914900" y="2324100"/>
            <a:ext cx="1588" cy="419100"/>
          </a:xfrm>
          <a:prstGeom prst="line">
            <a:avLst/>
          </a:prstGeom>
          <a:noFill/>
          <a:ln w="9525">
            <a:solidFill>
              <a:srgbClr val="000000"/>
            </a:solidFill>
            <a:round/>
            <a:headEnd/>
            <a:tailEnd/>
          </a:ln>
        </p:spPr>
        <p:txBody>
          <a:bodyPr/>
          <a:lstStyle/>
          <a:p>
            <a:endParaRPr lang="en-US"/>
          </a:p>
        </p:txBody>
      </p:sp>
      <p:sp>
        <p:nvSpPr>
          <p:cNvPr id="52260" name="Line 36"/>
          <p:cNvSpPr>
            <a:spLocks noChangeShapeType="1"/>
          </p:cNvSpPr>
          <p:nvPr/>
        </p:nvSpPr>
        <p:spPr bwMode="auto">
          <a:xfrm flipV="1">
            <a:off x="6648450" y="3105150"/>
            <a:ext cx="1588" cy="200025"/>
          </a:xfrm>
          <a:prstGeom prst="line">
            <a:avLst/>
          </a:prstGeom>
          <a:noFill/>
          <a:ln w="9525">
            <a:solidFill>
              <a:srgbClr val="000000"/>
            </a:solidFill>
            <a:round/>
            <a:headEnd/>
            <a:tailEnd/>
          </a:ln>
        </p:spPr>
        <p:txBody>
          <a:bodyPr/>
          <a:lstStyle/>
          <a:p>
            <a:endParaRPr lang="en-US"/>
          </a:p>
        </p:txBody>
      </p:sp>
      <p:sp>
        <p:nvSpPr>
          <p:cNvPr id="52261" name="Line 37"/>
          <p:cNvSpPr>
            <a:spLocks noChangeShapeType="1"/>
          </p:cNvSpPr>
          <p:nvPr/>
        </p:nvSpPr>
        <p:spPr bwMode="auto">
          <a:xfrm flipV="1">
            <a:off x="8382000" y="3648075"/>
            <a:ext cx="1588" cy="76200"/>
          </a:xfrm>
          <a:prstGeom prst="line">
            <a:avLst/>
          </a:prstGeom>
          <a:noFill/>
          <a:ln w="9525">
            <a:solidFill>
              <a:srgbClr val="000000"/>
            </a:solidFill>
            <a:round/>
            <a:headEnd/>
            <a:tailEnd/>
          </a:ln>
        </p:spPr>
        <p:txBody>
          <a:bodyPr/>
          <a:lstStyle/>
          <a:p>
            <a:endParaRPr lang="en-US"/>
          </a:p>
        </p:txBody>
      </p:sp>
      <p:sp>
        <p:nvSpPr>
          <p:cNvPr id="52262" name="Line 38"/>
          <p:cNvSpPr>
            <a:spLocks noChangeShapeType="1"/>
          </p:cNvSpPr>
          <p:nvPr/>
        </p:nvSpPr>
        <p:spPr bwMode="auto">
          <a:xfrm>
            <a:off x="4914900" y="2743200"/>
            <a:ext cx="1588" cy="419100"/>
          </a:xfrm>
          <a:prstGeom prst="line">
            <a:avLst/>
          </a:prstGeom>
          <a:noFill/>
          <a:ln w="9525">
            <a:solidFill>
              <a:srgbClr val="000000"/>
            </a:solidFill>
            <a:round/>
            <a:headEnd/>
            <a:tailEnd/>
          </a:ln>
        </p:spPr>
        <p:txBody>
          <a:bodyPr/>
          <a:lstStyle/>
          <a:p>
            <a:endParaRPr lang="en-US"/>
          </a:p>
        </p:txBody>
      </p:sp>
      <p:sp>
        <p:nvSpPr>
          <p:cNvPr id="52263" name="Line 39"/>
          <p:cNvSpPr>
            <a:spLocks noChangeShapeType="1"/>
          </p:cNvSpPr>
          <p:nvPr/>
        </p:nvSpPr>
        <p:spPr bwMode="auto">
          <a:xfrm>
            <a:off x="6648450" y="3305175"/>
            <a:ext cx="1588" cy="200025"/>
          </a:xfrm>
          <a:prstGeom prst="line">
            <a:avLst/>
          </a:prstGeom>
          <a:noFill/>
          <a:ln w="9525">
            <a:solidFill>
              <a:srgbClr val="000000"/>
            </a:solidFill>
            <a:round/>
            <a:headEnd/>
            <a:tailEnd/>
          </a:ln>
        </p:spPr>
        <p:txBody>
          <a:bodyPr/>
          <a:lstStyle/>
          <a:p>
            <a:endParaRPr lang="en-US"/>
          </a:p>
        </p:txBody>
      </p:sp>
      <p:sp>
        <p:nvSpPr>
          <p:cNvPr id="52264" name="Line 40"/>
          <p:cNvSpPr>
            <a:spLocks noChangeShapeType="1"/>
          </p:cNvSpPr>
          <p:nvPr/>
        </p:nvSpPr>
        <p:spPr bwMode="auto">
          <a:xfrm>
            <a:off x="8382000" y="3724275"/>
            <a:ext cx="1588" cy="85725"/>
          </a:xfrm>
          <a:prstGeom prst="line">
            <a:avLst/>
          </a:prstGeom>
          <a:noFill/>
          <a:ln w="9525">
            <a:solidFill>
              <a:srgbClr val="000000"/>
            </a:solidFill>
            <a:round/>
            <a:headEnd/>
            <a:tailEnd/>
          </a:ln>
        </p:spPr>
        <p:txBody>
          <a:bodyPr/>
          <a:lstStyle/>
          <a:p>
            <a:endParaRPr lang="en-US"/>
          </a:p>
        </p:txBody>
      </p:sp>
      <p:sp>
        <p:nvSpPr>
          <p:cNvPr id="52265" name="Line 41"/>
          <p:cNvSpPr>
            <a:spLocks noChangeShapeType="1"/>
          </p:cNvSpPr>
          <p:nvPr/>
        </p:nvSpPr>
        <p:spPr bwMode="auto">
          <a:xfrm>
            <a:off x="3552825" y="4705350"/>
            <a:ext cx="38100" cy="1588"/>
          </a:xfrm>
          <a:prstGeom prst="line">
            <a:avLst/>
          </a:prstGeom>
          <a:noFill/>
          <a:ln w="0">
            <a:solidFill>
              <a:srgbClr val="000000"/>
            </a:solidFill>
            <a:round/>
            <a:headEnd/>
            <a:tailEnd/>
          </a:ln>
        </p:spPr>
        <p:txBody>
          <a:bodyPr/>
          <a:lstStyle/>
          <a:p>
            <a:endParaRPr lang="en-US"/>
          </a:p>
        </p:txBody>
      </p:sp>
      <p:sp>
        <p:nvSpPr>
          <p:cNvPr id="52266" name="Line 42"/>
          <p:cNvSpPr>
            <a:spLocks noChangeShapeType="1"/>
          </p:cNvSpPr>
          <p:nvPr/>
        </p:nvSpPr>
        <p:spPr bwMode="auto">
          <a:xfrm>
            <a:off x="3552825" y="3990975"/>
            <a:ext cx="38100" cy="1588"/>
          </a:xfrm>
          <a:prstGeom prst="line">
            <a:avLst/>
          </a:prstGeom>
          <a:noFill/>
          <a:ln w="0">
            <a:solidFill>
              <a:srgbClr val="000000"/>
            </a:solidFill>
            <a:round/>
            <a:headEnd/>
            <a:tailEnd/>
          </a:ln>
        </p:spPr>
        <p:txBody>
          <a:bodyPr/>
          <a:lstStyle/>
          <a:p>
            <a:endParaRPr lang="en-US"/>
          </a:p>
        </p:txBody>
      </p:sp>
      <p:sp>
        <p:nvSpPr>
          <p:cNvPr id="52267" name="Line 43"/>
          <p:cNvSpPr>
            <a:spLocks noChangeShapeType="1"/>
          </p:cNvSpPr>
          <p:nvPr/>
        </p:nvSpPr>
        <p:spPr bwMode="auto">
          <a:xfrm>
            <a:off x="3552825" y="3267075"/>
            <a:ext cx="38100" cy="1588"/>
          </a:xfrm>
          <a:prstGeom prst="line">
            <a:avLst/>
          </a:prstGeom>
          <a:noFill/>
          <a:ln w="0">
            <a:solidFill>
              <a:srgbClr val="000000"/>
            </a:solidFill>
            <a:round/>
            <a:headEnd/>
            <a:tailEnd/>
          </a:ln>
        </p:spPr>
        <p:txBody>
          <a:bodyPr/>
          <a:lstStyle/>
          <a:p>
            <a:endParaRPr lang="en-US"/>
          </a:p>
        </p:txBody>
      </p:sp>
      <p:sp>
        <p:nvSpPr>
          <p:cNvPr id="52268" name="Line 44"/>
          <p:cNvSpPr>
            <a:spLocks noChangeShapeType="1"/>
          </p:cNvSpPr>
          <p:nvPr/>
        </p:nvSpPr>
        <p:spPr bwMode="auto">
          <a:xfrm>
            <a:off x="3552825" y="2552700"/>
            <a:ext cx="38100" cy="1588"/>
          </a:xfrm>
          <a:prstGeom prst="line">
            <a:avLst/>
          </a:prstGeom>
          <a:noFill/>
          <a:ln w="0">
            <a:solidFill>
              <a:srgbClr val="000000"/>
            </a:solidFill>
            <a:round/>
            <a:headEnd/>
            <a:tailEnd/>
          </a:ln>
        </p:spPr>
        <p:txBody>
          <a:bodyPr/>
          <a:lstStyle/>
          <a:p>
            <a:endParaRPr lang="en-US"/>
          </a:p>
        </p:txBody>
      </p:sp>
      <p:sp>
        <p:nvSpPr>
          <p:cNvPr id="52269" name="Line 45"/>
          <p:cNvSpPr>
            <a:spLocks noChangeShapeType="1"/>
          </p:cNvSpPr>
          <p:nvPr/>
        </p:nvSpPr>
        <p:spPr bwMode="auto">
          <a:xfrm>
            <a:off x="3552825" y="1828800"/>
            <a:ext cx="38100" cy="1588"/>
          </a:xfrm>
          <a:prstGeom prst="line">
            <a:avLst/>
          </a:prstGeom>
          <a:noFill/>
          <a:ln w="0">
            <a:solidFill>
              <a:srgbClr val="000000"/>
            </a:solidFill>
            <a:round/>
            <a:headEnd/>
            <a:tailEnd/>
          </a:ln>
        </p:spPr>
        <p:txBody>
          <a:bodyPr/>
          <a:lstStyle/>
          <a:p>
            <a:endParaRPr lang="en-US"/>
          </a:p>
        </p:txBody>
      </p:sp>
      <p:sp>
        <p:nvSpPr>
          <p:cNvPr id="52270" name="Line 46"/>
          <p:cNvSpPr>
            <a:spLocks noChangeShapeType="1"/>
          </p:cNvSpPr>
          <p:nvPr/>
        </p:nvSpPr>
        <p:spPr bwMode="auto">
          <a:xfrm>
            <a:off x="3590925" y="2552700"/>
            <a:ext cx="5200650" cy="1588"/>
          </a:xfrm>
          <a:prstGeom prst="line">
            <a:avLst/>
          </a:prstGeom>
          <a:noFill/>
          <a:ln w="0">
            <a:solidFill>
              <a:srgbClr val="000000"/>
            </a:solidFill>
            <a:round/>
            <a:headEnd/>
            <a:tailEnd/>
          </a:ln>
        </p:spPr>
        <p:txBody>
          <a:bodyPr/>
          <a:lstStyle/>
          <a:p>
            <a:endParaRPr lang="en-US"/>
          </a:p>
        </p:txBody>
      </p:sp>
      <p:sp>
        <p:nvSpPr>
          <p:cNvPr id="52271" name="Line 47"/>
          <p:cNvSpPr>
            <a:spLocks noChangeShapeType="1"/>
          </p:cNvSpPr>
          <p:nvPr/>
        </p:nvSpPr>
        <p:spPr bwMode="auto">
          <a:xfrm flipV="1">
            <a:off x="3590925" y="2552700"/>
            <a:ext cx="1588" cy="38100"/>
          </a:xfrm>
          <a:prstGeom prst="line">
            <a:avLst/>
          </a:prstGeom>
          <a:noFill/>
          <a:ln w="0">
            <a:solidFill>
              <a:srgbClr val="000000"/>
            </a:solidFill>
            <a:round/>
            <a:headEnd/>
            <a:tailEnd/>
          </a:ln>
        </p:spPr>
        <p:txBody>
          <a:bodyPr/>
          <a:lstStyle/>
          <a:p>
            <a:endParaRPr lang="en-US"/>
          </a:p>
        </p:txBody>
      </p:sp>
      <p:sp>
        <p:nvSpPr>
          <p:cNvPr id="52272" name="Line 48"/>
          <p:cNvSpPr>
            <a:spLocks noChangeShapeType="1"/>
          </p:cNvSpPr>
          <p:nvPr/>
        </p:nvSpPr>
        <p:spPr bwMode="auto">
          <a:xfrm flipV="1">
            <a:off x="5324475" y="2552700"/>
            <a:ext cx="1588" cy="38100"/>
          </a:xfrm>
          <a:prstGeom prst="line">
            <a:avLst/>
          </a:prstGeom>
          <a:noFill/>
          <a:ln w="0">
            <a:solidFill>
              <a:srgbClr val="000000"/>
            </a:solidFill>
            <a:round/>
            <a:headEnd/>
            <a:tailEnd/>
          </a:ln>
        </p:spPr>
        <p:txBody>
          <a:bodyPr/>
          <a:lstStyle/>
          <a:p>
            <a:endParaRPr lang="en-US"/>
          </a:p>
        </p:txBody>
      </p:sp>
      <p:sp>
        <p:nvSpPr>
          <p:cNvPr id="52273" name="Line 49"/>
          <p:cNvSpPr>
            <a:spLocks noChangeShapeType="1"/>
          </p:cNvSpPr>
          <p:nvPr/>
        </p:nvSpPr>
        <p:spPr bwMode="auto">
          <a:xfrm flipV="1">
            <a:off x="7058025" y="2552700"/>
            <a:ext cx="1588" cy="38100"/>
          </a:xfrm>
          <a:prstGeom prst="line">
            <a:avLst/>
          </a:prstGeom>
          <a:noFill/>
          <a:ln w="0">
            <a:solidFill>
              <a:srgbClr val="000000"/>
            </a:solidFill>
            <a:round/>
            <a:headEnd/>
            <a:tailEnd/>
          </a:ln>
        </p:spPr>
        <p:txBody>
          <a:bodyPr/>
          <a:lstStyle/>
          <a:p>
            <a:endParaRPr lang="en-US"/>
          </a:p>
        </p:txBody>
      </p:sp>
      <p:sp>
        <p:nvSpPr>
          <p:cNvPr id="52274" name="Line 50"/>
          <p:cNvSpPr>
            <a:spLocks noChangeShapeType="1"/>
          </p:cNvSpPr>
          <p:nvPr/>
        </p:nvSpPr>
        <p:spPr bwMode="auto">
          <a:xfrm flipV="1">
            <a:off x="8791575" y="2552700"/>
            <a:ext cx="1588" cy="38100"/>
          </a:xfrm>
          <a:prstGeom prst="line">
            <a:avLst/>
          </a:prstGeom>
          <a:noFill/>
          <a:ln w="0">
            <a:solidFill>
              <a:srgbClr val="000000"/>
            </a:solidFill>
            <a:round/>
            <a:headEnd/>
            <a:tailEnd/>
          </a:ln>
        </p:spPr>
        <p:txBody>
          <a:bodyPr/>
          <a:lstStyle/>
          <a:p>
            <a:endParaRPr lang="en-US"/>
          </a:p>
        </p:txBody>
      </p:sp>
      <p:sp>
        <p:nvSpPr>
          <p:cNvPr id="52275" name="Rectangle 51"/>
          <p:cNvSpPr>
            <a:spLocks noChangeArrowheads="1"/>
          </p:cNvSpPr>
          <p:nvPr/>
        </p:nvSpPr>
        <p:spPr bwMode="auto">
          <a:xfrm>
            <a:off x="3262313" y="4600575"/>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200"/>
          </a:p>
        </p:txBody>
      </p:sp>
      <p:sp>
        <p:nvSpPr>
          <p:cNvPr id="52276" name="Rectangle 52"/>
          <p:cNvSpPr>
            <a:spLocks noChangeArrowheads="1"/>
          </p:cNvSpPr>
          <p:nvPr/>
        </p:nvSpPr>
        <p:spPr bwMode="auto">
          <a:xfrm>
            <a:off x="3262313" y="3886200"/>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2277" name="Rectangle 53"/>
          <p:cNvSpPr>
            <a:spLocks noChangeArrowheads="1"/>
          </p:cNvSpPr>
          <p:nvPr/>
        </p:nvSpPr>
        <p:spPr bwMode="auto">
          <a:xfrm>
            <a:off x="3262313" y="3162300"/>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sp>
        <p:nvSpPr>
          <p:cNvPr id="52278" name="Rectangle 54"/>
          <p:cNvSpPr>
            <a:spLocks noChangeArrowheads="1"/>
          </p:cNvSpPr>
          <p:nvPr/>
        </p:nvSpPr>
        <p:spPr bwMode="auto">
          <a:xfrm>
            <a:off x="3405188" y="2447925"/>
            <a:ext cx="84137" cy="182563"/>
          </a:xfrm>
          <a:prstGeom prst="rect">
            <a:avLst/>
          </a:prstGeom>
          <a:noFill/>
          <a:ln w="9525">
            <a:noFill/>
            <a:miter lim="800000"/>
            <a:headEnd/>
            <a:tailEnd/>
          </a:ln>
        </p:spPr>
        <p:txBody>
          <a:bodyPr wrap="none" lIns="0" tIns="0" rIns="0" bIns="0">
            <a:spAutoFit/>
          </a:bodyPr>
          <a:lstStyle/>
          <a:p>
            <a:r>
              <a:rPr lang="en-US" sz="1200" b="1">
                <a:solidFill>
                  <a:srgbClr val="000000"/>
                </a:solidFill>
              </a:rPr>
              <a:t>0</a:t>
            </a:r>
            <a:endParaRPr lang="en-US" sz="1200" b="1"/>
          </a:p>
        </p:txBody>
      </p:sp>
      <p:sp>
        <p:nvSpPr>
          <p:cNvPr id="52279" name="Rectangle 55"/>
          <p:cNvSpPr>
            <a:spLocks noChangeArrowheads="1"/>
          </p:cNvSpPr>
          <p:nvPr/>
        </p:nvSpPr>
        <p:spPr bwMode="auto">
          <a:xfrm>
            <a:off x="3300413" y="172402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200"/>
          </a:p>
        </p:txBody>
      </p:sp>
      <p:grpSp>
        <p:nvGrpSpPr>
          <p:cNvPr id="52280" name="Group 56"/>
          <p:cNvGrpSpPr>
            <a:grpSpLocks/>
          </p:cNvGrpSpPr>
          <p:nvPr/>
        </p:nvGrpSpPr>
        <p:grpSpPr bwMode="auto">
          <a:xfrm>
            <a:off x="7734300" y="1076325"/>
            <a:ext cx="1028700" cy="676275"/>
            <a:chOff x="2636" y="768"/>
            <a:chExt cx="648" cy="426"/>
          </a:xfrm>
        </p:grpSpPr>
        <p:sp>
          <p:nvSpPr>
            <p:cNvPr id="52281" name="Rectangle 57"/>
            <p:cNvSpPr>
              <a:spLocks noChangeArrowheads="1"/>
            </p:cNvSpPr>
            <p:nvPr/>
          </p:nvSpPr>
          <p:spPr bwMode="auto">
            <a:xfrm>
              <a:off x="2636" y="768"/>
              <a:ext cx="648" cy="42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2282" name="Rectangle 58"/>
            <p:cNvSpPr>
              <a:spLocks noChangeArrowheads="1"/>
            </p:cNvSpPr>
            <p:nvPr/>
          </p:nvSpPr>
          <p:spPr bwMode="auto">
            <a:xfrm>
              <a:off x="2688" y="800"/>
              <a:ext cx="142" cy="100"/>
            </a:xfrm>
            <a:prstGeom prst="rect">
              <a:avLst/>
            </a:prstGeom>
            <a:solidFill>
              <a:srgbClr val="008000"/>
            </a:solidFill>
            <a:ln w="9525">
              <a:solidFill>
                <a:srgbClr val="000000"/>
              </a:solidFill>
              <a:miter lim="800000"/>
              <a:headEnd/>
              <a:tailEnd/>
            </a:ln>
          </p:spPr>
          <p:txBody>
            <a:bodyPr/>
            <a:lstStyle/>
            <a:p>
              <a:endParaRPr lang="en-US"/>
            </a:p>
          </p:txBody>
        </p:sp>
        <p:sp>
          <p:nvSpPr>
            <p:cNvPr id="52283" name="Rectangle 59"/>
            <p:cNvSpPr>
              <a:spLocks noChangeArrowheads="1"/>
            </p:cNvSpPr>
            <p:nvPr/>
          </p:nvSpPr>
          <p:spPr bwMode="auto">
            <a:xfrm>
              <a:off x="2856" y="779"/>
              <a:ext cx="231" cy="134"/>
            </a:xfrm>
            <a:prstGeom prst="rect">
              <a:avLst/>
            </a:prstGeom>
            <a:noFill/>
            <a:ln w="9525">
              <a:noFill/>
              <a:miter lim="800000"/>
              <a:headEnd/>
              <a:tailEnd/>
            </a:ln>
          </p:spPr>
          <p:txBody>
            <a:bodyPr wrap="none" lIns="0" tIns="0" rIns="0" bIns="0">
              <a:spAutoFit/>
            </a:bodyPr>
            <a:lstStyle/>
            <a:p>
              <a:r>
                <a:rPr lang="en-US" sz="1400">
                  <a:solidFill>
                    <a:srgbClr val="000000"/>
                  </a:solidFill>
                </a:rPr>
                <a:t>PRE</a:t>
              </a:r>
              <a:endParaRPr lang="en-US" sz="1400"/>
            </a:p>
          </p:txBody>
        </p:sp>
        <p:sp>
          <p:nvSpPr>
            <p:cNvPr id="52284" name="Rectangle 60"/>
            <p:cNvSpPr>
              <a:spLocks noChangeArrowheads="1"/>
            </p:cNvSpPr>
            <p:nvPr/>
          </p:nvSpPr>
          <p:spPr bwMode="auto">
            <a:xfrm>
              <a:off x="2688" y="925"/>
              <a:ext cx="142" cy="110"/>
            </a:xfrm>
            <a:prstGeom prst="rect">
              <a:avLst/>
            </a:prstGeom>
            <a:solidFill>
              <a:srgbClr val="FFFF00"/>
            </a:solidFill>
            <a:ln w="9525">
              <a:solidFill>
                <a:srgbClr val="000000"/>
              </a:solidFill>
              <a:miter lim="800000"/>
              <a:headEnd/>
              <a:tailEnd/>
            </a:ln>
          </p:spPr>
          <p:txBody>
            <a:bodyPr/>
            <a:lstStyle/>
            <a:p>
              <a:endParaRPr lang="en-US"/>
            </a:p>
          </p:txBody>
        </p:sp>
        <p:sp>
          <p:nvSpPr>
            <p:cNvPr id="52285" name="Rectangle 61"/>
            <p:cNvSpPr>
              <a:spLocks noChangeArrowheads="1"/>
            </p:cNvSpPr>
            <p:nvPr/>
          </p:nvSpPr>
          <p:spPr bwMode="auto">
            <a:xfrm>
              <a:off x="2856" y="914"/>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1</a:t>
              </a:r>
              <a:endParaRPr lang="en-US" sz="1400"/>
            </a:p>
          </p:txBody>
        </p:sp>
        <p:sp>
          <p:nvSpPr>
            <p:cNvPr id="52286" name="Rectangle 62"/>
            <p:cNvSpPr>
              <a:spLocks noChangeArrowheads="1"/>
            </p:cNvSpPr>
            <p:nvPr/>
          </p:nvSpPr>
          <p:spPr bwMode="auto">
            <a:xfrm>
              <a:off x="2688" y="1061"/>
              <a:ext cx="142" cy="110"/>
            </a:xfrm>
            <a:prstGeom prst="rect">
              <a:avLst/>
            </a:prstGeom>
            <a:solidFill>
              <a:srgbClr val="FF9900"/>
            </a:solidFill>
            <a:ln w="9525">
              <a:solidFill>
                <a:srgbClr val="000000"/>
              </a:solidFill>
              <a:miter lim="800000"/>
              <a:headEnd/>
              <a:tailEnd/>
            </a:ln>
          </p:spPr>
          <p:txBody>
            <a:bodyPr/>
            <a:lstStyle/>
            <a:p>
              <a:endParaRPr lang="en-US"/>
            </a:p>
          </p:txBody>
        </p:sp>
        <p:sp>
          <p:nvSpPr>
            <p:cNvPr id="52287" name="Rectangle 63"/>
            <p:cNvSpPr>
              <a:spLocks noChangeArrowheads="1"/>
            </p:cNvSpPr>
            <p:nvPr/>
          </p:nvSpPr>
          <p:spPr bwMode="auto">
            <a:xfrm>
              <a:off x="2856" y="1050"/>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2</a:t>
              </a:r>
              <a:endParaRPr lang="en-US" sz="1400"/>
            </a:p>
          </p:txBody>
        </p:sp>
      </p:grpSp>
      <p:grpSp>
        <p:nvGrpSpPr>
          <p:cNvPr id="52288" name="Group 64"/>
          <p:cNvGrpSpPr>
            <a:grpSpLocks/>
          </p:cNvGrpSpPr>
          <p:nvPr/>
        </p:nvGrpSpPr>
        <p:grpSpPr bwMode="auto">
          <a:xfrm>
            <a:off x="3886200" y="2057400"/>
            <a:ext cx="981075" cy="425450"/>
            <a:chOff x="534" y="2279"/>
            <a:chExt cx="618" cy="268"/>
          </a:xfrm>
        </p:grpSpPr>
        <p:sp>
          <p:nvSpPr>
            <p:cNvPr id="52289" name="Rectangle 65"/>
            <p:cNvSpPr>
              <a:spLocks noChangeArrowheads="1"/>
            </p:cNvSpPr>
            <p:nvPr/>
          </p:nvSpPr>
          <p:spPr bwMode="auto">
            <a:xfrm>
              <a:off x="534" y="2279"/>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Continuous Control</a:t>
              </a:r>
              <a:endParaRPr lang="en-US" sz="1400"/>
            </a:p>
          </p:txBody>
        </p:sp>
        <p:sp>
          <p:nvSpPr>
            <p:cNvPr id="52290" name="Line 66"/>
            <p:cNvSpPr>
              <a:spLocks noChangeShapeType="1"/>
            </p:cNvSpPr>
            <p:nvPr/>
          </p:nvSpPr>
          <p:spPr bwMode="auto">
            <a:xfrm>
              <a:off x="576" y="2416"/>
              <a:ext cx="528" cy="0"/>
            </a:xfrm>
            <a:prstGeom prst="line">
              <a:avLst/>
            </a:prstGeom>
            <a:noFill/>
            <a:ln w="12700">
              <a:solidFill>
                <a:schemeClr val="tx1"/>
              </a:solidFill>
              <a:round/>
              <a:headEnd/>
              <a:tailEnd/>
            </a:ln>
            <a:effectLst/>
          </p:spPr>
          <p:txBody>
            <a:bodyPr/>
            <a:lstStyle/>
            <a:p>
              <a:endParaRPr lang="en-US"/>
            </a:p>
          </p:txBody>
        </p:sp>
      </p:grpSp>
      <p:grpSp>
        <p:nvGrpSpPr>
          <p:cNvPr id="52291" name="Group 67"/>
          <p:cNvGrpSpPr>
            <a:grpSpLocks/>
          </p:cNvGrpSpPr>
          <p:nvPr/>
        </p:nvGrpSpPr>
        <p:grpSpPr bwMode="auto">
          <a:xfrm>
            <a:off x="5886450" y="2057400"/>
            <a:ext cx="609600" cy="425450"/>
            <a:chOff x="1584" y="2279"/>
            <a:chExt cx="384" cy="268"/>
          </a:xfrm>
        </p:grpSpPr>
        <p:sp>
          <p:nvSpPr>
            <p:cNvPr id="52292" name="Rectangle 68"/>
            <p:cNvSpPr>
              <a:spLocks noChangeArrowheads="1"/>
            </p:cNvSpPr>
            <p:nvPr/>
          </p:nvSpPr>
          <p:spPr bwMode="auto">
            <a:xfrm>
              <a:off x="1584" y="2279"/>
              <a:ext cx="384" cy="268"/>
            </a:xfrm>
            <a:prstGeom prst="rect">
              <a:avLst/>
            </a:prstGeom>
            <a:noFill/>
            <a:ln w="9525">
              <a:noFill/>
              <a:miter lim="800000"/>
              <a:headEnd/>
              <a:tailEnd/>
            </a:ln>
          </p:spPr>
          <p:txBody>
            <a:bodyPr lIns="0" tIns="0" rIns="0" bIns="0">
              <a:spAutoFit/>
            </a:bodyPr>
            <a:lstStyle/>
            <a:p>
              <a:pPr algn="ctr"/>
              <a:r>
                <a:rPr lang="en-US" sz="1400">
                  <a:solidFill>
                    <a:srgbClr val="000000"/>
                  </a:solidFill>
                </a:rPr>
                <a:t>Patch Control</a:t>
              </a:r>
              <a:endParaRPr lang="en-US" sz="1400"/>
            </a:p>
          </p:txBody>
        </p:sp>
        <p:sp>
          <p:nvSpPr>
            <p:cNvPr id="52293" name="Line 69"/>
            <p:cNvSpPr>
              <a:spLocks noChangeShapeType="1"/>
            </p:cNvSpPr>
            <p:nvPr/>
          </p:nvSpPr>
          <p:spPr bwMode="auto">
            <a:xfrm flipV="1">
              <a:off x="1608" y="2412"/>
              <a:ext cx="336" cy="0"/>
            </a:xfrm>
            <a:prstGeom prst="line">
              <a:avLst/>
            </a:prstGeom>
            <a:noFill/>
            <a:ln w="12700">
              <a:solidFill>
                <a:schemeClr val="tx1"/>
              </a:solidFill>
              <a:round/>
              <a:headEnd/>
              <a:tailEnd/>
            </a:ln>
            <a:effectLst/>
          </p:spPr>
          <p:txBody>
            <a:bodyPr/>
            <a:lstStyle/>
            <a:p>
              <a:endParaRPr lang="en-US"/>
            </a:p>
          </p:txBody>
        </p:sp>
      </p:grpSp>
      <p:grpSp>
        <p:nvGrpSpPr>
          <p:cNvPr id="52294" name="Group 70"/>
          <p:cNvGrpSpPr>
            <a:grpSpLocks/>
          </p:cNvGrpSpPr>
          <p:nvPr/>
        </p:nvGrpSpPr>
        <p:grpSpPr bwMode="auto">
          <a:xfrm>
            <a:off x="7629525" y="2070100"/>
            <a:ext cx="981075" cy="425450"/>
            <a:chOff x="2598" y="2276"/>
            <a:chExt cx="618" cy="268"/>
          </a:xfrm>
        </p:grpSpPr>
        <p:sp>
          <p:nvSpPr>
            <p:cNvPr id="52295" name="Rectangle 71"/>
            <p:cNvSpPr>
              <a:spLocks noChangeArrowheads="1"/>
            </p:cNvSpPr>
            <p:nvPr/>
          </p:nvSpPr>
          <p:spPr bwMode="auto">
            <a:xfrm>
              <a:off x="2598" y="2276"/>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Clearcut Control</a:t>
              </a:r>
              <a:endParaRPr lang="en-US" sz="1400"/>
            </a:p>
          </p:txBody>
        </p:sp>
        <p:sp>
          <p:nvSpPr>
            <p:cNvPr id="52296" name="Line 72"/>
            <p:cNvSpPr>
              <a:spLocks noChangeShapeType="1"/>
            </p:cNvSpPr>
            <p:nvPr/>
          </p:nvSpPr>
          <p:spPr bwMode="auto">
            <a:xfrm flipV="1">
              <a:off x="2721" y="2414"/>
              <a:ext cx="384" cy="1"/>
            </a:xfrm>
            <a:prstGeom prst="line">
              <a:avLst/>
            </a:prstGeom>
            <a:noFill/>
            <a:ln w="12700">
              <a:solidFill>
                <a:schemeClr val="tx1"/>
              </a:solidFill>
              <a:round/>
              <a:headEnd/>
              <a:tailEnd/>
            </a:ln>
            <a:effectLst/>
          </p:spPr>
          <p:txBody>
            <a:bodyPr/>
            <a:lstStyle/>
            <a:p>
              <a:endParaRPr lang="en-US"/>
            </a:p>
          </p:txBody>
        </p:sp>
      </p:grpSp>
      <p:sp>
        <p:nvSpPr>
          <p:cNvPr id="52297" name="Line 73"/>
          <p:cNvSpPr>
            <a:spLocks noChangeShapeType="1"/>
          </p:cNvSpPr>
          <p:nvPr/>
        </p:nvSpPr>
        <p:spPr bwMode="auto">
          <a:xfrm flipH="1">
            <a:off x="5324475" y="1828800"/>
            <a:ext cx="0" cy="2895600"/>
          </a:xfrm>
          <a:prstGeom prst="line">
            <a:avLst/>
          </a:prstGeom>
          <a:noFill/>
          <a:ln w="9525">
            <a:solidFill>
              <a:schemeClr val="tx1"/>
            </a:solidFill>
            <a:round/>
            <a:headEnd/>
            <a:tailEnd/>
          </a:ln>
          <a:effectLst/>
        </p:spPr>
        <p:txBody>
          <a:bodyPr/>
          <a:lstStyle/>
          <a:p>
            <a:endParaRPr lang="en-US"/>
          </a:p>
        </p:txBody>
      </p:sp>
      <p:sp>
        <p:nvSpPr>
          <p:cNvPr id="52298" name="Line 74"/>
          <p:cNvSpPr>
            <a:spLocks noChangeShapeType="1"/>
          </p:cNvSpPr>
          <p:nvPr/>
        </p:nvSpPr>
        <p:spPr bwMode="auto">
          <a:xfrm>
            <a:off x="7058025" y="1828800"/>
            <a:ext cx="0" cy="2895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0" name="Picture 24" descr="rem"/>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9241" name="Text Box 25"/>
          <p:cNvSpPr txBox="1">
            <a:spLocks noChangeArrowheads="1"/>
          </p:cNvSpPr>
          <p:nvPr/>
        </p:nvSpPr>
        <p:spPr bwMode="auto">
          <a:xfrm>
            <a:off x="5638800" y="4437063"/>
            <a:ext cx="868363" cy="260350"/>
          </a:xfrm>
          <a:prstGeom prst="rect">
            <a:avLst/>
          </a:prstGeom>
          <a:noFill/>
          <a:ln w="9525">
            <a:noFill/>
            <a:miter lim="800000"/>
            <a:headEnd/>
            <a:tailEnd/>
          </a:ln>
          <a:effectLst/>
        </p:spPr>
        <p:txBody>
          <a:bodyPr wrap="none">
            <a:spAutoFit/>
          </a:bodyPr>
          <a:lstStyle/>
          <a:p>
            <a:r>
              <a:rPr lang="en-US" sz="1100"/>
              <a:t>Skokomish</a:t>
            </a:r>
          </a:p>
        </p:txBody>
      </p:sp>
      <p:sp>
        <p:nvSpPr>
          <p:cNvPr id="9242" name="Text Box 26"/>
          <p:cNvSpPr txBox="1">
            <a:spLocks noChangeArrowheads="1"/>
          </p:cNvSpPr>
          <p:nvPr/>
        </p:nvSpPr>
        <p:spPr bwMode="auto">
          <a:xfrm>
            <a:off x="3429000" y="3294063"/>
            <a:ext cx="633413" cy="260350"/>
          </a:xfrm>
          <a:prstGeom prst="rect">
            <a:avLst/>
          </a:prstGeom>
          <a:noFill/>
          <a:ln w="9525">
            <a:noFill/>
            <a:miter lim="800000"/>
            <a:headEnd/>
            <a:tailEnd/>
          </a:ln>
          <a:effectLst/>
        </p:spPr>
        <p:txBody>
          <a:bodyPr wrap="none">
            <a:spAutoFit/>
          </a:bodyPr>
          <a:lstStyle/>
          <a:p>
            <a:r>
              <a:rPr lang="en-US" sz="1100"/>
              <a:t>Queets</a:t>
            </a:r>
          </a:p>
        </p:txBody>
      </p:sp>
      <p:sp>
        <p:nvSpPr>
          <p:cNvPr id="9243" name="Text Box 27"/>
          <p:cNvSpPr txBox="1">
            <a:spLocks noChangeArrowheads="1"/>
          </p:cNvSpPr>
          <p:nvPr/>
        </p:nvSpPr>
        <p:spPr bwMode="auto">
          <a:xfrm>
            <a:off x="3352800" y="4056063"/>
            <a:ext cx="884238" cy="260350"/>
          </a:xfrm>
          <a:prstGeom prst="rect">
            <a:avLst/>
          </a:prstGeom>
          <a:noFill/>
          <a:ln w="9525">
            <a:noFill/>
            <a:miter lim="800000"/>
            <a:headEnd/>
            <a:tailEnd/>
          </a:ln>
          <a:effectLst/>
        </p:spPr>
        <p:txBody>
          <a:bodyPr wrap="none">
            <a:spAutoFit/>
          </a:bodyPr>
          <a:lstStyle/>
          <a:p>
            <a:r>
              <a:rPr lang="en-US" sz="1100"/>
              <a:t>Humptulips</a:t>
            </a:r>
          </a:p>
        </p:txBody>
      </p:sp>
      <p:sp>
        <p:nvSpPr>
          <p:cNvPr id="9244" name="Text Box 28"/>
          <p:cNvSpPr txBox="1">
            <a:spLocks noChangeArrowheads="1"/>
          </p:cNvSpPr>
          <p:nvPr/>
        </p:nvSpPr>
        <p:spPr bwMode="auto">
          <a:xfrm>
            <a:off x="2743200" y="2684463"/>
            <a:ext cx="860425" cy="260350"/>
          </a:xfrm>
          <a:prstGeom prst="rect">
            <a:avLst/>
          </a:prstGeom>
          <a:noFill/>
          <a:ln w="9525">
            <a:noFill/>
            <a:miter lim="800000"/>
            <a:headEnd/>
            <a:tailEnd/>
          </a:ln>
          <a:effectLst/>
        </p:spPr>
        <p:txBody>
          <a:bodyPr wrap="none">
            <a:spAutoFit/>
          </a:bodyPr>
          <a:lstStyle/>
          <a:p>
            <a:r>
              <a:rPr lang="en-US" sz="1100"/>
              <a:t>Clearwater</a:t>
            </a:r>
          </a:p>
        </p:txBody>
      </p:sp>
      <p:sp>
        <p:nvSpPr>
          <p:cNvPr id="9245" name="Text Box 29"/>
          <p:cNvSpPr txBox="1">
            <a:spLocks noChangeArrowheads="1"/>
          </p:cNvSpPr>
          <p:nvPr/>
        </p:nvSpPr>
        <p:spPr bwMode="auto">
          <a:xfrm>
            <a:off x="2667000" y="2303463"/>
            <a:ext cx="441325" cy="260350"/>
          </a:xfrm>
          <a:prstGeom prst="rect">
            <a:avLst/>
          </a:prstGeom>
          <a:noFill/>
          <a:ln w="9525">
            <a:noFill/>
            <a:miter lim="800000"/>
            <a:headEnd/>
            <a:tailEnd/>
          </a:ln>
          <a:effectLst/>
        </p:spPr>
        <p:txBody>
          <a:bodyPr wrap="none">
            <a:spAutoFit/>
          </a:bodyPr>
          <a:lstStyle/>
          <a:p>
            <a:r>
              <a:rPr lang="en-US" sz="1100"/>
              <a:t>Hoh</a:t>
            </a:r>
          </a:p>
        </p:txBody>
      </p:sp>
      <p:sp>
        <p:nvSpPr>
          <p:cNvPr id="9246" name="Text Box 30"/>
          <p:cNvSpPr txBox="1">
            <a:spLocks noChangeArrowheads="1"/>
          </p:cNvSpPr>
          <p:nvPr/>
        </p:nvSpPr>
        <p:spPr bwMode="auto">
          <a:xfrm>
            <a:off x="3200400" y="1541463"/>
            <a:ext cx="674688" cy="260350"/>
          </a:xfrm>
          <a:prstGeom prst="rect">
            <a:avLst/>
          </a:prstGeom>
          <a:noFill/>
          <a:ln w="9525">
            <a:noFill/>
            <a:miter lim="800000"/>
            <a:headEnd/>
            <a:tailEnd/>
          </a:ln>
          <a:effectLst/>
        </p:spPr>
        <p:txBody>
          <a:bodyPr wrap="none">
            <a:spAutoFit/>
          </a:bodyPr>
          <a:lstStyle/>
          <a:p>
            <a:r>
              <a:rPr lang="en-US" sz="1100"/>
              <a:t>Sol Duc</a:t>
            </a:r>
          </a:p>
        </p:txBody>
      </p:sp>
      <p:sp>
        <p:nvSpPr>
          <p:cNvPr id="9247" name="Text Box 31"/>
          <p:cNvSpPr txBox="1">
            <a:spLocks noChangeArrowheads="1"/>
          </p:cNvSpPr>
          <p:nvPr/>
        </p:nvSpPr>
        <p:spPr bwMode="auto">
          <a:xfrm>
            <a:off x="3048000" y="855663"/>
            <a:ext cx="511175" cy="260350"/>
          </a:xfrm>
          <a:prstGeom prst="rect">
            <a:avLst/>
          </a:prstGeom>
          <a:noFill/>
          <a:ln w="9525">
            <a:noFill/>
            <a:miter lim="800000"/>
            <a:headEnd/>
            <a:tailEnd/>
          </a:ln>
          <a:effectLst/>
        </p:spPr>
        <p:txBody>
          <a:bodyPr wrap="none">
            <a:spAutoFit/>
          </a:bodyPr>
          <a:lstStyle/>
          <a:p>
            <a:r>
              <a:rPr lang="en-US" sz="1100"/>
              <a:t>Hoko</a:t>
            </a:r>
          </a:p>
        </p:txBody>
      </p:sp>
      <p:sp>
        <p:nvSpPr>
          <p:cNvPr id="9248" name="Text Box 32"/>
          <p:cNvSpPr txBox="1">
            <a:spLocks noChangeArrowheads="1"/>
          </p:cNvSpPr>
          <p:nvPr/>
        </p:nvSpPr>
        <p:spPr bwMode="auto">
          <a:xfrm>
            <a:off x="6248400" y="3217863"/>
            <a:ext cx="573088" cy="260350"/>
          </a:xfrm>
          <a:prstGeom prst="rect">
            <a:avLst/>
          </a:prstGeom>
          <a:noFill/>
          <a:ln w="9525">
            <a:noFill/>
            <a:miter lim="800000"/>
            <a:headEnd/>
            <a:tailEnd/>
          </a:ln>
          <a:effectLst/>
        </p:spPr>
        <p:txBody>
          <a:bodyPr wrap="none">
            <a:spAutoFit/>
          </a:bodyPr>
          <a:lstStyle/>
          <a:p>
            <a:r>
              <a:rPr lang="en-US" sz="1100"/>
              <a:t>Fulton</a:t>
            </a:r>
          </a:p>
        </p:txBody>
      </p:sp>
      <p:sp>
        <p:nvSpPr>
          <p:cNvPr id="9249" name="Text Box 33"/>
          <p:cNvSpPr txBox="1">
            <a:spLocks noChangeArrowheads="1"/>
          </p:cNvSpPr>
          <p:nvPr/>
        </p:nvSpPr>
        <p:spPr bwMode="auto">
          <a:xfrm>
            <a:off x="6019800" y="0"/>
            <a:ext cx="3124200" cy="1250950"/>
          </a:xfrm>
          <a:prstGeom prst="rect">
            <a:avLst/>
          </a:prstGeom>
          <a:noFill/>
          <a:ln w="9525">
            <a:noFill/>
            <a:miter lim="800000"/>
            <a:headEnd/>
            <a:tailEnd/>
          </a:ln>
          <a:effectLst/>
        </p:spPr>
        <p:txBody>
          <a:bodyPr>
            <a:spAutoFit/>
          </a:bodyPr>
          <a:lstStyle/>
          <a:p>
            <a:r>
              <a:rPr lang="en-US" sz="1600" b="1"/>
              <a:t>Riparian Ecosystem</a:t>
            </a:r>
          </a:p>
          <a:p>
            <a:r>
              <a:rPr lang="en-US" sz="1600" b="1"/>
              <a:t>Management Study – Phase 1</a:t>
            </a:r>
          </a:p>
          <a:p>
            <a:endParaRPr lang="en-US" sz="1600"/>
          </a:p>
          <a:p>
            <a:r>
              <a:rPr lang="en-US" sz="1400"/>
              <a:t>Location of study sites</a:t>
            </a:r>
          </a:p>
          <a:p>
            <a:r>
              <a:rPr lang="en-US" sz="1400"/>
              <a:t>1996-1999</a:t>
            </a:r>
          </a:p>
        </p:txBody>
      </p:sp>
      <p:sp>
        <p:nvSpPr>
          <p:cNvPr id="9250" name="Rectangle 34"/>
          <p:cNvSpPr>
            <a:spLocks noChangeArrowheads="1"/>
          </p:cNvSpPr>
          <p:nvPr/>
        </p:nvSpPr>
        <p:spPr bwMode="auto">
          <a:xfrm>
            <a:off x="6858000" y="4068763"/>
            <a:ext cx="228600" cy="228600"/>
          </a:xfrm>
          <a:prstGeom prst="rect">
            <a:avLst/>
          </a:prstGeom>
          <a:noFill/>
          <a:ln w="9525">
            <a:solidFill>
              <a:schemeClr val="tx1"/>
            </a:solidFill>
            <a:miter lim="800000"/>
            <a:headEnd/>
            <a:tailEnd/>
          </a:ln>
          <a:effectLst/>
        </p:spPr>
        <p:txBody>
          <a:bodyPr wrap="none" anchor="ctr"/>
          <a:lstStyle/>
          <a:p>
            <a:endParaRPr lang="en-US"/>
          </a:p>
        </p:txBody>
      </p:sp>
      <p:sp>
        <p:nvSpPr>
          <p:cNvPr id="9251" name="Line 35"/>
          <p:cNvSpPr>
            <a:spLocks noChangeShapeType="1"/>
          </p:cNvSpPr>
          <p:nvPr/>
        </p:nvSpPr>
        <p:spPr bwMode="auto">
          <a:xfrm flipH="1" flipV="1">
            <a:off x="6858000" y="4240213"/>
            <a:ext cx="33338" cy="57150"/>
          </a:xfrm>
          <a:prstGeom prst="line">
            <a:avLst/>
          </a:prstGeom>
          <a:noFill/>
          <a:ln w="9525">
            <a:solidFill>
              <a:schemeClr val="tx1"/>
            </a:solidFill>
            <a:round/>
            <a:headEnd/>
            <a:tailEnd/>
          </a:ln>
          <a:effectLst/>
        </p:spPr>
        <p:txBody>
          <a:bodyPr/>
          <a:lstStyle/>
          <a:p>
            <a:endParaRPr lang="en-US"/>
          </a:p>
        </p:txBody>
      </p:sp>
      <p:sp>
        <p:nvSpPr>
          <p:cNvPr id="9252" name="Line 36"/>
          <p:cNvSpPr>
            <a:spLocks noChangeShapeType="1"/>
          </p:cNvSpPr>
          <p:nvPr/>
        </p:nvSpPr>
        <p:spPr bwMode="auto">
          <a:xfrm flipH="1" flipV="1">
            <a:off x="6858000" y="4183063"/>
            <a:ext cx="65088" cy="114300"/>
          </a:xfrm>
          <a:prstGeom prst="line">
            <a:avLst/>
          </a:prstGeom>
          <a:noFill/>
          <a:ln w="9525">
            <a:solidFill>
              <a:schemeClr val="tx1"/>
            </a:solidFill>
            <a:round/>
            <a:headEnd/>
            <a:tailEnd/>
          </a:ln>
          <a:effectLst/>
        </p:spPr>
        <p:txBody>
          <a:bodyPr/>
          <a:lstStyle/>
          <a:p>
            <a:endParaRPr lang="en-US"/>
          </a:p>
        </p:txBody>
      </p:sp>
      <p:sp>
        <p:nvSpPr>
          <p:cNvPr id="9253" name="Line 37"/>
          <p:cNvSpPr>
            <a:spLocks noChangeShapeType="1"/>
          </p:cNvSpPr>
          <p:nvPr/>
        </p:nvSpPr>
        <p:spPr bwMode="auto">
          <a:xfrm flipH="1" flipV="1">
            <a:off x="6858000" y="4125913"/>
            <a:ext cx="98425" cy="171450"/>
          </a:xfrm>
          <a:prstGeom prst="line">
            <a:avLst/>
          </a:prstGeom>
          <a:noFill/>
          <a:ln w="9525">
            <a:solidFill>
              <a:schemeClr val="tx1"/>
            </a:solidFill>
            <a:round/>
            <a:headEnd/>
            <a:tailEnd/>
          </a:ln>
          <a:effectLst/>
        </p:spPr>
        <p:txBody>
          <a:bodyPr/>
          <a:lstStyle/>
          <a:p>
            <a:endParaRPr lang="en-US"/>
          </a:p>
        </p:txBody>
      </p:sp>
      <p:sp>
        <p:nvSpPr>
          <p:cNvPr id="9254" name="Line 38"/>
          <p:cNvSpPr>
            <a:spLocks noChangeShapeType="1"/>
          </p:cNvSpPr>
          <p:nvPr/>
        </p:nvSpPr>
        <p:spPr bwMode="auto">
          <a:xfrm flipH="1" flipV="1">
            <a:off x="6858000" y="4068763"/>
            <a:ext cx="130175" cy="228600"/>
          </a:xfrm>
          <a:prstGeom prst="line">
            <a:avLst/>
          </a:prstGeom>
          <a:noFill/>
          <a:ln w="9525">
            <a:solidFill>
              <a:schemeClr val="tx1"/>
            </a:solidFill>
            <a:round/>
            <a:headEnd/>
            <a:tailEnd/>
          </a:ln>
          <a:effectLst/>
        </p:spPr>
        <p:txBody>
          <a:bodyPr/>
          <a:lstStyle/>
          <a:p>
            <a:endParaRPr lang="en-US"/>
          </a:p>
        </p:txBody>
      </p:sp>
      <p:sp>
        <p:nvSpPr>
          <p:cNvPr id="9255" name="Line 39"/>
          <p:cNvSpPr>
            <a:spLocks noChangeShapeType="1"/>
          </p:cNvSpPr>
          <p:nvPr/>
        </p:nvSpPr>
        <p:spPr bwMode="auto">
          <a:xfrm flipH="1" flipV="1">
            <a:off x="6891338" y="4068763"/>
            <a:ext cx="130175" cy="228600"/>
          </a:xfrm>
          <a:prstGeom prst="line">
            <a:avLst/>
          </a:prstGeom>
          <a:noFill/>
          <a:ln w="9525">
            <a:solidFill>
              <a:schemeClr val="tx1"/>
            </a:solidFill>
            <a:round/>
            <a:headEnd/>
            <a:tailEnd/>
          </a:ln>
          <a:effectLst/>
        </p:spPr>
        <p:txBody>
          <a:bodyPr/>
          <a:lstStyle/>
          <a:p>
            <a:endParaRPr lang="en-US"/>
          </a:p>
        </p:txBody>
      </p:sp>
      <p:sp>
        <p:nvSpPr>
          <p:cNvPr id="9256" name="Line 40"/>
          <p:cNvSpPr>
            <a:spLocks noChangeShapeType="1"/>
          </p:cNvSpPr>
          <p:nvPr/>
        </p:nvSpPr>
        <p:spPr bwMode="auto">
          <a:xfrm flipH="1" flipV="1">
            <a:off x="6923088" y="4068763"/>
            <a:ext cx="130175" cy="228600"/>
          </a:xfrm>
          <a:prstGeom prst="line">
            <a:avLst/>
          </a:prstGeom>
          <a:noFill/>
          <a:ln w="9525">
            <a:solidFill>
              <a:schemeClr val="tx1"/>
            </a:solidFill>
            <a:round/>
            <a:headEnd/>
            <a:tailEnd/>
          </a:ln>
          <a:effectLst/>
        </p:spPr>
        <p:txBody>
          <a:bodyPr/>
          <a:lstStyle/>
          <a:p>
            <a:endParaRPr lang="en-US"/>
          </a:p>
        </p:txBody>
      </p:sp>
      <p:sp>
        <p:nvSpPr>
          <p:cNvPr id="9257" name="Line 41"/>
          <p:cNvSpPr>
            <a:spLocks noChangeShapeType="1"/>
          </p:cNvSpPr>
          <p:nvPr/>
        </p:nvSpPr>
        <p:spPr bwMode="auto">
          <a:xfrm flipH="1" flipV="1">
            <a:off x="6956425" y="4068763"/>
            <a:ext cx="130175" cy="228600"/>
          </a:xfrm>
          <a:prstGeom prst="line">
            <a:avLst/>
          </a:prstGeom>
          <a:noFill/>
          <a:ln w="9525">
            <a:solidFill>
              <a:schemeClr val="tx1"/>
            </a:solidFill>
            <a:round/>
            <a:headEnd/>
            <a:tailEnd/>
          </a:ln>
          <a:effectLst/>
        </p:spPr>
        <p:txBody>
          <a:bodyPr/>
          <a:lstStyle/>
          <a:p>
            <a:endParaRPr lang="en-US"/>
          </a:p>
        </p:txBody>
      </p:sp>
      <p:sp>
        <p:nvSpPr>
          <p:cNvPr id="9258" name="Line 42"/>
          <p:cNvSpPr>
            <a:spLocks noChangeShapeType="1"/>
          </p:cNvSpPr>
          <p:nvPr/>
        </p:nvSpPr>
        <p:spPr bwMode="auto">
          <a:xfrm flipH="1" flipV="1">
            <a:off x="6988175" y="4068763"/>
            <a:ext cx="98425" cy="171450"/>
          </a:xfrm>
          <a:prstGeom prst="line">
            <a:avLst/>
          </a:prstGeom>
          <a:noFill/>
          <a:ln w="9525">
            <a:solidFill>
              <a:schemeClr val="tx1"/>
            </a:solidFill>
            <a:round/>
            <a:headEnd/>
            <a:tailEnd/>
          </a:ln>
          <a:effectLst/>
        </p:spPr>
        <p:txBody>
          <a:bodyPr/>
          <a:lstStyle/>
          <a:p>
            <a:endParaRPr lang="en-US"/>
          </a:p>
        </p:txBody>
      </p:sp>
      <p:sp>
        <p:nvSpPr>
          <p:cNvPr id="9259" name="Line 43"/>
          <p:cNvSpPr>
            <a:spLocks noChangeShapeType="1"/>
          </p:cNvSpPr>
          <p:nvPr/>
        </p:nvSpPr>
        <p:spPr bwMode="auto">
          <a:xfrm flipH="1" flipV="1">
            <a:off x="7021513" y="4068763"/>
            <a:ext cx="65087" cy="114300"/>
          </a:xfrm>
          <a:prstGeom prst="line">
            <a:avLst/>
          </a:prstGeom>
          <a:noFill/>
          <a:ln w="9525">
            <a:solidFill>
              <a:schemeClr val="tx1"/>
            </a:solidFill>
            <a:round/>
            <a:headEnd/>
            <a:tailEnd/>
          </a:ln>
          <a:effectLst/>
        </p:spPr>
        <p:txBody>
          <a:bodyPr/>
          <a:lstStyle/>
          <a:p>
            <a:endParaRPr lang="en-US"/>
          </a:p>
        </p:txBody>
      </p:sp>
      <p:sp>
        <p:nvSpPr>
          <p:cNvPr id="9260" name="Text Box 44"/>
          <p:cNvSpPr txBox="1">
            <a:spLocks noChangeArrowheads="1"/>
          </p:cNvSpPr>
          <p:nvPr/>
        </p:nvSpPr>
        <p:spPr bwMode="auto">
          <a:xfrm>
            <a:off x="7162800" y="4043363"/>
            <a:ext cx="1687513" cy="274637"/>
          </a:xfrm>
          <a:prstGeom prst="rect">
            <a:avLst/>
          </a:prstGeom>
          <a:noFill/>
          <a:ln w="9525">
            <a:noFill/>
            <a:miter lim="800000"/>
            <a:headEnd/>
            <a:tailEnd/>
          </a:ln>
          <a:effectLst/>
        </p:spPr>
        <p:txBody>
          <a:bodyPr wrap="none">
            <a:spAutoFit/>
          </a:bodyPr>
          <a:lstStyle/>
          <a:p>
            <a:r>
              <a:rPr lang="en-US" sz="1200"/>
              <a:t>Olympic National Park</a:t>
            </a:r>
          </a:p>
        </p:txBody>
      </p:sp>
      <p:sp>
        <p:nvSpPr>
          <p:cNvPr id="9263" name="Text Box 47"/>
          <p:cNvSpPr txBox="1">
            <a:spLocks noChangeArrowheads="1"/>
          </p:cNvSpPr>
          <p:nvPr/>
        </p:nvSpPr>
        <p:spPr bwMode="auto">
          <a:xfrm>
            <a:off x="304800" y="2362200"/>
            <a:ext cx="2359025" cy="1314450"/>
          </a:xfrm>
          <a:prstGeom prst="rect">
            <a:avLst/>
          </a:prstGeom>
          <a:noFill/>
          <a:ln w="9525">
            <a:noFill/>
            <a:miter lim="800000"/>
            <a:headEnd/>
            <a:tailEnd/>
          </a:ln>
          <a:effectLst/>
        </p:spPr>
        <p:txBody>
          <a:bodyPr wrap="none">
            <a:spAutoFit/>
          </a:bodyPr>
          <a:lstStyle/>
          <a:p>
            <a:pPr marL="109538" indent="-109538"/>
            <a:r>
              <a:rPr lang="en-US" sz="1600"/>
              <a:t>Riparian condition:</a:t>
            </a:r>
          </a:p>
          <a:p>
            <a:pPr marL="109538" indent="-109538">
              <a:buFontTx/>
              <a:buChar char="•"/>
            </a:pPr>
            <a:r>
              <a:rPr lang="en-US" sz="1600"/>
              <a:t>no buffers</a:t>
            </a:r>
          </a:p>
          <a:p>
            <a:pPr marL="109538" indent="-109538">
              <a:buFontTx/>
              <a:buChar char="•"/>
            </a:pPr>
            <a:r>
              <a:rPr lang="en-US" sz="1600"/>
              <a:t>narrow (&lt;20 m) buffers</a:t>
            </a:r>
          </a:p>
          <a:p>
            <a:pPr marL="109538" indent="-109538">
              <a:buFontTx/>
              <a:buChar char="•"/>
            </a:pPr>
            <a:r>
              <a:rPr lang="en-US" sz="1600"/>
              <a:t>thinned buffers</a:t>
            </a:r>
          </a:p>
          <a:p>
            <a:pPr marL="109538" indent="-109538">
              <a:buFontTx/>
              <a:buChar char="•"/>
            </a:pPr>
            <a:r>
              <a:rPr lang="en-US" sz="1600"/>
              <a:t>unlogged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a:r>
              <a:rPr lang="en-US" sz="3200">
                <a:solidFill>
                  <a:schemeClr val="tx2"/>
                </a:solidFill>
                <a:latin typeface="Verdana" pitchFamily="34" charset="0"/>
              </a:rPr>
              <a:t>Shredder abundance</a:t>
            </a:r>
          </a:p>
        </p:txBody>
      </p:sp>
      <p:sp>
        <p:nvSpPr>
          <p:cNvPr id="53253" name="Text Box 5"/>
          <p:cNvSpPr txBox="1">
            <a:spLocks noChangeArrowheads="1"/>
          </p:cNvSpPr>
          <p:nvPr/>
        </p:nvSpPr>
        <p:spPr bwMode="auto">
          <a:xfrm>
            <a:off x="2438400" y="4819650"/>
            <a:ext cx="4267200" cy="336550"/>
          </a:xfrm>
          <a:prstGeom prst="rect">
            <a:avLst/>
          </a:prstGeom>
          <a:noFill/>
          <a:ln w="9525">
            <a:noFill/>
            <a:miter lim="800000"/>
            <a:headEnd/>
            <a:tailEnd/>
          </a:ln>
          <a:effectLst/>
        </p:spPr>
        <p:txBody>
          <a:bodyPr>
            <a:spAutoFit/>
          </a:bodyPr>
          <a:lstStyle/>
          <a:p>
            <a:pPr>
              <a:spcBef>
                <a:spcPct val="50000"/>
              </a:spcBef>
            </a:pPr>
            <a:r>
              <a:rPr lang="en-US" sz="1600" i="1"/>
              <a:t>Zapada, Soyedina, Lara, Yoraperla, Moselia</a:t>
            </a:r>
          </a:p>
        </p:txBody>
      </p:sp>
      <p:sp>
        <p:nvSpPr>
          <p:cNvPr id="53254" name="Text Box 6"/>
          <p:cNvSpPr txBox="1">
            <a:spLocks noChangeArrowheads="1"/>
          </p:cNvSpPr>
          <p:nvPr/>
        </p:nvSpPr>
        <p:spPr bwMode="auto">
          <a:xfrm>
            <a:off x="1676400" y="933450"/>
            <a:ext cx="3962400" cy="457200"/>
          </a:xfrm>
          <a:prstGeom prst="rect">
            <a:avLst/>
          </a:prstGeom>
          <a:noFill/>
          <a:ln w="9525">
            <a:noFill/>
            <a:miter lim="800000"/>
            <a:headEnd/>
            <a:tailEnd/>
          </a:ln>
          <a:effectLst/>
        </p:spPr>
        <p:txBody>
          <a:bodyPr>
            <a:spAutoFit/>
          </a:bodyPr>
          <a:lstStyle/>
          <a:p>
            <a:pPr>
              <a:spcBef>
                <a:spcPct val="50000"/>
              </a:spcBef>
            </a:pPr>
            <a:r>
              <a:rPr lang="en-US" sz="1200" b="1" dirty="0">
                <a:latin typeface="Verdana" pitchFamily="34" charset="0"/>
              </a:rPr>
              <a:t>Shredder abundance </a:t>
            </a:r>
            <a:r>
              <a:rPr lang="en-US" sz="1200" b="1" dirty="0">
                <a:solidFill>
                  <a:srgbClr val="0000FF"/>
                </a:solidFill>
                <a:latin typeface="Verdana" pitchFamily="34" charset="0"/>
              </a:rPr>
              <a:t>decreased</a:t>
            </a:r>
            <a:r>
              <a:rPr lang="en-US" sz="1200" b="1" dirty="0">
                <a:latin typeface="Verdana" pitchFamily="34" charset="0"/>
              </a:rPr>
              <a:t> in the </a:t>
            </a:r>
            <a:r>
              <a:rPr lang="en-US" sz="1200" b="1" dirty="0" err="1" smtClean="0">
                <a:latin typeface="Verdana" pitchFamily="34" charset="0"/>
              </a:rPr>
              <a:t>clearcut</a:t>
            </a:r>
            <a:r>
              <a:rPr lang="en-US" sz="1200" b="1" dirty="0" smtClean="0">
                <a:latin typeface="Verdana" pitchFamily="34" charset="0"/>
              </a:rPr>
              <a:t> </a:t>
            </a:r>
            <a:r>
              <a:rPr lang="en-US" sz="1200" b="1" dirty="0">
                <a:latin typeface="Verdana" pitchFamily="34" charset="0"/>
              </a:rPr>
              <a:t>sites, relative to the Controls.</a:t>
            </a:r>
          </a:p>
        </p:txBody>
      </p:sp>
      <p:pic>
        <p:nvPicPr>
          <p:cNvPr id="53255" name="Picture 7" descr="Zapada_oregonensis_ventral"/>
          <p:cNvPicPr>
            <a:picLocks noChangeAspect="1" noChangeArrowheads="1"/>
          </p:cNvPicPr>
          <p:nvPr/>
        </p:nvPicPr>
        <p:blipFill>
          <a:blip r:embed="rId2" cstate="print"/>
          <a:srcRect/>
          <a:stretch>
            <a:fillRect/>
          </a:stretch>
        </p:blipFill>
        <p:spPr bwMode="auto">
          <a:xfrm>
            <a:off x="1676400" y="4743450"/>
            <a:ext cx="568325" cy="1252538"/>
          </a:xfrm>
          <a:prstGeom prst="rect">
            <a:avLst/>
          </a:prstGeom>
          <a:noFill/>
        </p:spPr>
      </p:pic>
      <p:pic>
        <p:nvPicPr>
          <p:cNvPr id="53256" name="Picture 8" descr="Yoraperla"/>
          <p:cNvPicPr>
            <a:picLocks noChangeAspect="1" noChangeArrowheads="1"/>
          </p:cNvPicPr>
          <p:nvPr/>
        </p:nvPicPr>
        <p:blipFill>
          <a:blip r:embed="rId3" cstate="print"/>
          <a:srcRect/>
          <a:stretch>
            <a:fillRect/>
          </a:stretch>
        </p:blipFill>
        <p:spPr bwMode="auto">
          <a:xfrm>
            <a:off x="4953000" y="5200650"/>
            <a:ext cx="711200" cy="1066800"/>
          </a:xfrm>
          <a:prstGeom prst="rect">
            <a:avLst/>
          </a:prstGeom>
          <a:noFill/>
        </p:spPr>
      </p:pic>
      <p:pic>
        <p:nvPicPr>
          <p:cNvPr id="53257" name="Picture 9" descr="Leuctridae"/>
          <p:cNvPicPr>
            <a:picLocks noChangeAspect="1" noChangeArrowheads="1"/>
          </p:cNvPicPr>
          <p:nvPr/>
        </p:nvPicPr>
        <p:blipFill>
          <a:blip r:embed="rId4" cstate="print">
            <a:lum contrast="12000"/>
          </a:blip>
          <a:srcRect/>
          <a:stretch>
            <a:fillRect/>
          </a:stretch>
        </p:blipFill>
        <p:spPr bwMode="auto">
          <a:xfrm>
            <a:off x="6705600" y="4648200"/>
            <a:ext cx="914400" cy="1219200"/>
          </a:xfrm>
          <a:prstGeom prst="rect">
            <a:avLst/>
          </a:prstGeom>
          <a:noFill/>
        </p:spPr>
      </p:pic>
      <p:pic>
        <p:nvPicPr>
          <p:cNvPr id="53258" name="Picture 10" descr="lara"/>
          <p:cNvPicPr>
            <a:picLocks noChangeAspect="1" noChangeArrowheads="1"/>
          </p:cNvPicPr>
          <p:nvPr/>
        </p:nvPicPr>
        <p:blipFill>
          <a:blip r:embed="rId5" cstate="print"/>
          <a:srcRect/>
          <a:stretch>
            <a:fillRect/>
          </a:stretch>
        </p:blipFill>
        <p:spPr bwMode="auto">
          <a:xfrm>
            <a:off x="3810000" y="5200650"/>
            <a:ext cx="1066800" cy="796925"/>
          </a:xfrm>
          <a:prstGeom prst="rect">
            <a:avLst/>
          </a:prstGeom>
          <a:noFill/>
        </p:spPr>
      </p:pic>
      <p:sp>
        <p:nvSpPr>
          <p:cNvPr id="53259" name="Rectangle 11"/>
          <p:cNvSpPr>
            <a:spLocks noChangeArrowheads="1"/>
          </p:cNvSpPr>
          <p:nvPr/>
        </p:nvSpPr>
        <p:spPr bwMode="auto">
          <a:xfrm>
            <a:off x="1712913" y="1500188"/>
            <a:ext cx="5400675" cy="2986087"/>
          </a:xfrm>
          <a:prstGeom prst="rect">
            <a:avLst/>
          </a:prstGeom>
          <a:noFill/>
          <a:ln w="9525">
            <a:noFill/>
            <a:miter lim="800000"/>
            <a:headEnd/>
            <a:tailEnd/>
          </a:ln>
        </p:spPr>
        <p:txBody>
          <a:bodyPr/>
          <a:lstStyle/>
          <a:p>
            <a:endParaRPr lang="en-US"/>
          </a:p>
        </p:txBody>
      </p:sp>
      <p:sp>
        <p:nvSpPr>
          <p:cNvPr id="53260" name="Rectangle 12"/>
          <p:cNvSpPr>
            <a:spLocks noChangeArrowheads="1"/>
          </p:cNvSpPr>
          <p:nvPr/>
        </p:nvSpPr>
        <p:spPr bwMode="auto">
          <a:xfrm>
            <a:off x="1712913" y="1500188"/>
            <a:ext cx="5400675" cy="2767012"/>
          </a:xfrm>
          <a:prstGeom prst="rect">
            <a:avLst/>
          </a:prstGeom>
          <a:solidFill>
            <a:schemeClr val="bg1"/>
          </a:solidFill>
          <a:ln w="0">
            <a:solidFill>
              <a:srgbClr val="000000"/>
            </a:solidFill>
            <a:miter lim="800000"/>
            <a:headEnd/>
            <a:tailEnd/>
          </a:ln>
        </p:spPr>
        <p:txBody>
          <a:bodyPr/>
          <a:lstStyle/>
          <a:p>
            <a:endParaRPr lang="en-US"/>
          </a:p>
        </p:txBody>
      </p:sp>
      <p:sp>
        <p:nvSpPr>
          <p:cNvPr id="53261" name="Rectangle 13"/>
          <p:cNvSpPr>
            <a:spLocks noChangeArrowheads="1"/>
          </p:cNvSpPr>
          <p:nvPr/>
        </p:nvSpPr>
        <p:spPr bwMode="auto">
          <a:xfrm>
            <a:off x="1890713" y="2360613"/>
            <a:ext cx="484187" cy="138112"/>
          </a:xfrm>
          <a:prstGeom prst="rect">
            <a:avLst/>
          </a:prstGeom>
          <a:solidFill>
            <a:srgbClr val="008000"/>
          </a:solidFill>
          <a:ln w="9525">
            <a:solidFill>
              <a:srgbClr val="000000"/>
            </a:solidFill>
            <a:miter lim="800000"/>
            <a:headEnd/>
            <a:tailEnd/>
          </a:ln>
        </p:spPr>
        <p:txBody>
          <a:bodyPr/>
          <a:lstStyle/>
          <a:p>
            <a:endParaRPr lang="en-US"/>
          </a:p>
        </p:txBody>
      </p:sp>
      <p:sp>
        <p:nvSpPr>
          <p:cNvPr id="53262" name="Rectangle 14"/>
          <p:cNvSpPr>
            <a:spLocks noChangeArrowheads="1"/>
          </p:cNvSpPr>
          <p:nvPr/>
        </p:nvSpPr>
        <p:spPr bwMode="auto">
          <a:xfrm>
            <a:off x="3690938" y="2409825"/>
            <a:ext cx="484187" cy="88900"/>
          </a:xfrm>
          <a:prstGeom prst="rect">
            <a:avLst/>
          </a:prstGeom>
          <a:solidFill>
            <a:srgbClr val="008000"/>
          </a:solidFill>
          <a:ln w="9525">
            <a:solidFill>
              <a:srgbClr val="000000"/>
            </a:solidFill>
            <a:miter lim="800000"/>
            <a:headEnd/>
            <a:tailEnd/>
          </a:ln>
        </p:spPr>
        <p:txBody>
          <a:bodyPr/>
          <a:lstStyle/>
          <a:p>
            <a:endParaRPr lang="en-US"/>
          </a:p>
        </p:txBody>
      </p:sp>
      <p:sp>
        <p:nvSpPr>
          <p:cNvPr id="53263" name="Rectangle 15"/>
          <p:cNvSpPr>
            <a:spLocks noChangeArrowheads="1"/>
          </p:cNvSpPr>
          <p:nvPr/>
        </p:nvSpPr>
        <p:spPr bwMode="auto">
          <a:xfrm>
            <a:off x="5491163" y="2498725"/>
            <a:ext cx="484187" cy="493713"/>
          </a:xfrm>
          <a:prstGeom prst="rect">
            <a:avLst/>
          </a:prstGeom>
          <a:solidFill>
            <a:srgbClr val="008000"/>
          </a:solidFill>
          <a:ln w="9525">
            <a:solidFill>
              <a:srgbClr val="000000"/>
            </a:solidFill>
            <a:miter lim="800000"/>
            <a:headEnd/>
            <a:tailEnd/>
          </a:ln>
        </p:spPr>
        <p:txBody>
          <a:bodyPr/>
          <a:lstStyle/>
          <a:p>
            <a:endParaRPr lang="en-US"/>
          </a:p>
        </p:txBody>
      </p:sp>
      <p:sp>
        <p:nvSpPr>
          <p:cNvPr id="53264" name="Rectangle 16"/>
          <p:cNvSpPr>
            <a:spLocks noChangeArrowheads="1"/>
          </p:cNvSpPr>
          <p:nvPr/>
        </p:nvSpPr>
        <p:spPr bwMode="auto">
          <a:xfrm>
            <a:off x="2374900" y="2251075"/>
            <a:ext cx="474663" cy="247650"/>
          </a:xfrm>
          <a:prstGeom prst="rect">
            <a:avLst/>
          </a:prstGeom>
          <a:solidFill>
            <a:srgbClr val="FFFF00"/>
          </a:solidFill>
          <a:ln w="9525">
            <a:solidFill>
              <a:srgbClr val="000000"/>
            </a:solidFill>
            <a:miter lim="800000"/>
            <a:headEnd/>
            <a:tailEnd/>
          </a:ln>
        </p:spPr>
        <p:txBody>
          <a:bodyPr/>
          <a:lstStyle/>
          <a:p>
            <a:endParaRPr lang="en-US"/>
          </a:p>
        </p:txBody>
      </p:sp>
      <p:sp>
        <p:nvSpPr>
          <p:cNvPr id="53265" name="Rectangle 17"/>
          <p:cNvSpPr>
            <a:spLocks noChangeArrowheads="1"/>
          </p:cNvSpPr>
          <p:nvPr/>
        </p:nvSpPr>
        <p:spPr bwMode="auto">
          <a:xfrm>
            <a:off x="4175125" y="2498725"/>
            <a:ext cx="474663" cy="187325"/>
          </a:xfrm>
          <a:prstGeom prst="rect">
            <a:avLst/>
          </a:prstGeom>
          <a:solidFill>
            <a:srgbClr val="FFFF00"/>
          </a:solidFill>
          <a:ln w="9525">
            <a:solidFill>
              <a:srgbClr val="000000"/>
            </a:solidFill>
            <a:miter lim="800000"/>
            <a:headEnd/>
            <a:tailEnd/>
          </a:ln>
        </p:spPr>
        <p:txBody>
          <a:bodyPr/>
          <a:lstStyle/>
          <a:p>
            <a:endParaRPr lang="en-US"/>
          </a:p>
        </p:txBody>
      </p:sp>
      <p:sp>
        <p:nvSpPr>
          <p:cNvPr id="53266" name="Rectangle 18"/>
          <p:cNvSpPr>
            <a:spLocks noChangeArrowheads="1"/>
          </p:cNvSpPr>
          <p:nvPr/>
        </p:nvSpPr>
        <p:spPr bwMode="auto">
          <a:xfrm>
            <a:off x="2849563" y="2498725"/>
            <a:ext cx="485775" cy="217488"/>
          </a:xfrm>
          <a:prstGeom prst="rect">
            <a:avLst/>
          </a:prstGeom>
          <a:solidFill>
            <a:srgbClr val="FF9900"/>
          </a:solidFill>
          <a:ln w="9525">
            <a:solidFill>
              <a:srgbClr val="000000"/>
            </a:solidFill>
            <a:miter lim="800000"/>
            <a:headEnd/>
            <a:tailEnd/>
          </a:ln>
        </p:spPr>
        <p:txBody>
          <a:bodyPr/>
          <a:lstStyle/>
          <a:p>
            <a:endParaRPr lang="en-US"/>
          </a:p>
        </p:txBody>
      </p:sp>
      <p:sp>
        <p:nvSpPr>
          <p:cNvPr id="53267" name="Rectangle 19"/>
          <p:cNvSpPr>
            <a:spLocks noChangeArrowheads="1"/>
          </p:cNvSpPr>
          <p:nvPr/>
        </p:nvSpPr>
        <p:spPr bwMode="auto">
          <a:xfrm>
            <a:off x="4649788" y="2498725"/>
            <a:ext cx="485775" cy="88900"/>
          </a:xfrm>
          <a:prstGeom prst="rect">
            <a:avLst/>
          </a:prstGeom>
          <a:solidFill>
            <a:srgbClr val="FF9900"/>
          </a:solidFill>
          <a:ln w="9525">
            <a:solidFill>
              <a:srgbClr val="000000"/>
            </a:solidFill>
            <a:miter lim="800000"/>
            <a:headEnd/>
            <a:tailEnd/>
          </a:ln>
        </p:spPr>
        <p:txBody>
          <a:bodyPr/>
          <a:lstStyle/>
          <a:p>
            <a:endParaRPr lang="en-US"/>
          </a:p>
        </p:txBody>
      </p:sp>
      <p:sp>
        <p:nvSpPr>
          <p:cNvPr id="53268" name="Rectangle 20"/>
          <p:cNvSpPr>
            <a:spLocks noChangeArrowheads="1"/>
          </p:cNvSpPr>
          <p:nvPr/>
        </p:nvSpPr>
        <p:spPr bwMode="auto">
          <a:xfrm>
            <a:off x="6450013" y="2498725"/>
            <a:ext cx="485775" cy="474663"/>
          </a:xfrm>
          <a:prstGeom prst="rect">
            <a:avLst/>
          </a:prstGeom>
          <a:solidFill>
            <a:srgbClr val="FF9900"/>
          </a:solidFill>
          <a:ln w="9525">
            <a:solidFill>
              <a:srgbClr val="000000"/>
            </a:solidFill>
            <a:miter lim="800000"/>
            <a:headEnd/>
            <a:tailEnd/>
          </a:ln>
        </p:spPr>
        <p:txBody>
          <a:bodyPr/>
          <a:lstStyle/>
          <a:p>
            <a:endParaRPr lang="en-US"/>
          </a:p>
        </p:txBody>
      </p:sp>
      <p:sp>
        <p:nvSpPr>
          <p:cNvPr id="53269" name="Line 21"/>
          <p:cNvSpPr>
            <a:spLocks noChangeShapeType="1"/>
          </p:cNvSpPr>
          <p:nvPr/>
        </p:nvSpPr>
        <p:spPr bwMode="auto">
          <a:xfrm flipV="1">
            <a:off x="2128838" y="2122488"/>
            <a:ext cx="1587" cy="238125"/>
          </a:xfrm>
          <a:prstGeom prst="line">
            <a:avLst/>
          </a:prstGeom>
          <a:noFill/>
          <a:ln w="9525">
            <a:solidFill>
              <a:srgbClr val="000000"/>
            </a:solidFill>
            <a:round/>
            <a:headEnd/>
            <a:tailEnd/>
          </a:ln>
        </p:spPr>
        <p:txBody>
          <a:bodyPr/>
          <a:lstStyle/>
          <a:p>
            <a:endParaRPr lang="en-US"/>
          </a:p>
        </p:txBody>
      </p:sp>
      <p:sp>
        <p:nvSpPr>
          <p:cNvPr id="53270" name="Line 22"/>
          <p:cNvSpPr>
            <a:spLocks noChangeShapeType="1"/>
          </p:cNvSpPr>
          <p:nvPr/>
        </p:nvSpPr>
        <p:spPr bwMode="auto">
          <a:xfrm flipV="1">
            <a:off x="3929063" y="2143125"/>
            <a:ext cx="1587" cy="266700"/>
          </a:xfrm>
          <a:prstGeom prst="line">
            <a:avLst/>
          </a:prstGeom>
          <a:noFill/>
          <a:ln w="9525">
            <a:solidFill>
              <a:srgbClr val="000000"/>
            </a:solidFill>
            <a:round/>
            <a:headEnd/>
            <a:tailEnd/>
          </a:ln>
        </p:spPr>
        <p:txBody>
          <a:bodyPr/>
          <a:lstStyle/>
          <a:p>
            <a:endParaRPr lang="en-US"/>
          </a:p>
        </p:txBody>
      </p:sp>
      <p:sp>
        <p:nvSpPr>
          <p:cNvPr id="53271" name="Line 23"/>
          <p:cNvSpPr>
            <a:spLocks noChangeShapeType="1"/>
          </p:cNvSpPr>
          <p:nvPr/>
        </p:nvSpPr>
        <p:spPr bwMode="auto">
          <a:xfrm flipV="1">
            <a:off x="5729288" y="2755900"/>
            <a:ext cx="1587" cy="236538"/>
          </a:xfrm>
          <a:prstGeom prst="line">
            <a:avLst/>
          </a:prstGeom>
          <a:noFill/>
          <a:ln w="9525">
            <a:solidFill>
              <a:srgbClr val="000000"/>
            </a:solidFill>
            <a:round/>
            <a:headEnd/>
            <a:tailEnd/>
          </a:ln>
        </p:spPr>
        <p:txBody>
          <a:bodyPr/>
          <a:lstStyle/>
          <a:p>
            <a:endParaRPr lang="en-US"/>
          </a:p>
        </p:txBody>
      </p:sp>
      <p:sp>
        <p:nvSpPr>
          <p:cNvPr id="53272" name="Line 24"/>
          <p:cNvSpPr>
            <a:spLocks noChangeShapeType="1"/>
          </p:cNvSpPr>
          <p:nvPr/>
        </p:nvSpPr>
        <p:spPr bwMode="auto">
          <a:xfrm>
            <a:off x="2128838" y="2360613"/>
            <a:ext cx="1587" cy="236537"/>
          </a:xfrm>
          <a:prstGeom prst="line">
            <a:avLst/>
          </a:prstGeom>
          <a:noFill/>
          <a:ln w="9525">
            <a:solidFill>
              <a:srgbClr val="000000"/>
            </a:solidFill>
            <a:round/>
            <a:headEnd/>
            <a:tailEnd/>
          </a:ln>
        </p:spPr>
        <p:txBody>
          <a:bodyPr/>
          <a:lstStyle/>
          <a:p>
            <a:endParaRPr lang="en-US"/>
          </a:p>
        </p:txBody>
      </p:sp>
      <p:sp>
        <p:nvSpPr>
          <p:cNvPr id="53273" name="Line 25"/>
          <p:cNvSpPr>
            <a:spLocks noChangeShapeType="1"/>
          </p:cNvSpPr>
          <p:nvPr/>
        </p:nvSpPr>
        <p:spPr bwMode="auto">
          <a:xfrm>
            <a:off x="3929063" y="2409825"/>
            <a:ext cx="1587" cy="276225"/>
          </a:xfrm>
          <a:prstGeom prst="line">
            <a:avLst/>
          </a:prstGeom>
          <a:noFill/>
          <a:ln w="9525">
            <a:solidFill>
              <a:srgbClr val="000000"/>
            </a:solidFill>
            <a:round/>
            <a:headEnd/>
            <a:tailEnd/>
          </a:ln>
        </p:spPr>
        <p:txBody>
          <a:bodyPr/>
          <a:lstStyle/>
          <a:p>
            <a:endParaRPr lang="en-US"/>
          </a:p>
        </p:txBody>
      </p:sp>
      <p:sp>
        <p:nvSpPr>
          <p:cNvPr id="53274" name="Line 26"/>
          <p:cNvSpPr>
            <a:spLocks noChangeShapeType="1"/>
          </p:cNvSpPr>
          <p:nvPr/>
        </p:nvSpPr>
        <p:spPr bwMode="auto">
          <a:xfrm>
            <a:off x="5729288" y="2992438"/>
            <a:ext cx="1587" cy="238125"/>
          </a:xfrm>
          <a:prstGeom prst="line">
            <a:avLst/>
          </a:prstGeom>
          <a:noFill/>
          <a:ln w="9525">
            <a:solidFill>
              <a:srgbClr val="000000"/>
            </a:solidFill>
            <a:round/>
            <a:headEnd/>
            <a:tailEnd/>
          </a:ln>
        </p:spPr>
        <p:txBody>
          <a:bodyPr/>
          <a:lstStyle/>
          <a:p>
            <a:endParaRPr lang="en-US"/>
          </a:p>
        </p:txBody>
      </p:sp>
      <p:sp>
        <p:nvSpPr>
          <p:cNvPr id="53275" name="Line 27"/>
          <p:cNvSpPr>
            <a:spLocks noChangeShapeType="1"/>
          </p:cNvSpPr>
          <p:nvPr/>
        </p:nvSpPr>
        <p:spPr bwMode="auto">
          <a:xfrm flipV="1">
            <a:off x="2613025" y="1905000"/>
            <a:ext cx="1588" cy="346075"/>
          </a:xfrm>
          <a:prstGeom prst="line">
            <a:avLst/>
          </a:prstGeom>
          <a:noFill/>
          <a:ln w="9525">
            <a:solidFill>
              <a:srgbClr val="000000"/>
            </a:solidFill>
            <a:round/>
            <a:headEnd/>
            <a:tailEnd/>
          </a:ln>
        </p:spPr>
        <p:txBody>
          <a:bodyPr/>
          <a:lstStyle/>
          <a:p>
            <a:endParaRPr lang="en-US"/>
          </a:p>
        </p:txBody>
      </p:sp>
      <p:sp>
        <p:nvSpPr>
          <p:cNvPr id="53276" name="Line 28"/>
          <p:cNvSpPr>
            <a:spLocks noChangeShapeType="1"/>
          </p:cNvSpPr>
          <p:nvPr/>
        </p:nvSpPr>
        <p:spPr bwMode="auto">
          <a:xfrm flipV="1">
            <a:off x="4413250" y="2152650"/>
            <a:ext cx="1588" cy="533400"/>
          </a:xfrm>
          <a:prstGeom prst="line">
            <a:avLst/>
          </a:prstGeom>
          <a:noFill/>
          <a:ln w="9525">
            <a:solidFill>
              <a:srgbClr val="000000"/>
            </a:solidFill>
            <a:round/>
            <a:headEnd/>
            <a:tailEnd/>
          </a:ln>
        </p:spPr>
        <p:txBody>
          <a:bodyPr/>
          <a:lstStyle/>
          <a:p>
            <a:endParaRPr lang="en-US"/>
          </a:p>
        </p:txBody>
      </p:sp>
      <p:sp>
        <p:nvSpPr>
          <p:cNvPr id="53277" name="Line 29"/>
          <p:cNvSpPr>
            <a:spLocks noChangeShapeType="1"/>
          </p:cNvSpPr>
          <p:nvPr/>
        </p:nvSpPr>
        <p:spPr bwMode="auto">
          <a:xfrm>
            <a:off x="2613025" y="2251075"/>
            <a:ext cx="1588" cy="346075"/>
          </a:xfrm>
          <a:prstGeom prst="line">
            <a:avLst/>
          </a:prstGeom>
          <a:noFill/>
          <a:ln w="9525">
            <a:solidFill>
              <a:srgbClr val="000000"/>
            </a:solidFill>
            <a:round/>
            <a:headEnd/>
            <a:tailEnd/>
          </a:ln>
        </p:spPr>
        <p:txBody>
          <a:bodyPr/>
          <a:lstStyle/>
          <a:p>
            <a:endParaRPr lang="en-US"/>
          </a:p>
        </p:txBody>
      </p:sp>
      <p:sp>
        <p:nvSpPr>
          <p:cNvPr id="53278" name="Line 30"/>
          <p:cNvSpPr>
            <a:spLocks noChangeShapeType="1"/>
          </p:cNvSpPr>
          <p:nvPr/>
        </p:nvSpPr>
        <p:spPr bwMode="auto">
          <a:xfrm>
            <a:off x="4413250" y="2686050"/>
            <a:ext cx="1588" cy="544513"/>
          </a:xfrm>
          <a:prstGeom prst="line">
            <a:avLst/>
          </a:prstGeom>
          <a:noFill/>
          <a:ln w="9525">
            <a:solidFill>
              <a:srgbClr val="000000"/>
            </a:solidFill>
            <a:round/>
            <a:headEnd/>
            <a:tailEnd/>
          </a:ln>
        </p:spPr>
        <p:txBody>
          <a:bodyPr/>
          <a:lstStyle/>
          <a:p>
            <a:endParaRPr lang="en-US"/>
          </a:p>
        </p:txBody>
      </p:sp>
      <p:sp>
        <p:nvSpPr>
          <p:cNvPr id="53279" name="Line 31"/>
          <p:cNvSpPr>
            <a:spLocks noChangeShapeType="1"/>
          </p:cNvSpPr>
          <p:nvPr/>
        </p:nvSpPr>
        <p:spPr bwMode="auto">
          <a:xfrm>
            <a:off x="6213475" y="3803650"/>
            <a:ext cx="1588" cy="306388"/>
          </a:xfrm>
          <a:prstGeom prst="line">
            <a:avLst/>
          </a:prstGeom>
          <a:noFill/>
          <a:ln w="9525">
            <a:solidFill>
              <a:srgbClr val="000000"/>
            </a:solidFill>
            <a:round/>
            <a:headEnd/>
            <a:tailEnd/>
          </a:ln>
        </p:spPr>
        <p:txBody>
          <a:bodyPr/>
          <a:lstStyle/>
          <a:p>
            <a:endParaRPr lang="en-US"/>
          </a:p>
        </p:txBody>
      </p:sp>
      <p:sp>
        <p:nvSpPr>
          <p:cNvPr id="53280" name="Line 32"/>
          <p:cNvSpPr>
            <a:spLocks noChangeShapeType="1"/>
          </p:cNvSpPr>
          <p:nvPr/>
        </p:nvSpPr>
        <p:spPr bwMode="auto">
          <a:xfrm flipV="1">
            <a:off x="3087688" y="2459038"/>
            <a:ext cx="1587" cy="257175"/>
          </a:xfrm>
          <a:prstGeom prst="line">
            <a:avLst/>
          </a:prstGeom>
          <a:noFill/>
          <a:ln w="9525">
            <a:solidFill>
              <a:srgbClr val="000000"/>
            </a:solidFill>
            <a:round/>
            <a:headEnd/>
            <a:tailEnd/>
          </a:ln>
        </p:spPr>
        <p:txBody>
          <a:bodyPr/>
          <a:lstStyle/>
          <a:p>
            <a:endParaRPr lang="en-US"/>
          </a:p>
        </p:txBody>
      </p:sp>
      <p:sp>
        <p:nvSpPr>
          <p:cNvPr id="53281" name="Line 33"/>
          <p:cNvSpPr>
            <a:spLocks noChangeShapeType="1"/>
          </p:cNvSpPr>
          <p:nvPr/>
        </p:nvSpPr>
        <p:spPr bwMode="auto">
          <a:xfrm flipV="1">
            <a:off x="4887913" y="2241550"/>
            <a:ext cx="1587" cy="346075"/>
          </a:xfrm>
          <a:prstGeom prst="line">
            <a:avLst/>
          </a:prstGeom>
          <a:noFill/>
          <a:ln w="9525">
            <a:solidFill>
              <a:srgbClr val="000000"/>
            </a:solidFill>
            <a:round/>
            <a:headEnd/>
            <a:tailEnd/>
          </a:ln>
        </p:spPr>
        <p:txBody>
          <a:bodyPr/>
          <a:lstStyle/>
          <a:p>
            <a:endParaRPr lang="en-US"/>
          </a:p>
        </p:txBody>
      </p:sp>
      <p:sp>
        <p:nvSpPr>
          <p:cNvPr id="53282" name="Line 34"/>
          <p:cNvSpPr>
            <a:spLocks noChangeShapeType="1"/>
          </p:cNvSpPr>
          <p:nvPr/>
        </p:nvSpPr>
        <p:spPr bwMode="auto">
          <a:xfrm flipV="1">
            <a:off x="6688138" y="2686050"/>
            <a:ext cx="1587" cy="287338"/>
          </a:xfrm>
          <a:prstGeom prst="line">
            <a:avLst/>
          </a:prstGeom>
          <a:noFill/>
          <a:ln w="9525">
            <a:solidFill>
              <a:srgbClr val="000000"/>
            </a:solidFill>
            <a:round/>
            <a:headEnd/>
            <a:tailEnd/>
          </a:ln>
        </p:spPr>
        <p:txBody>
          <a:bodyPr/>
          <a:lstStyle/>
          <a:p>
            <a:endParaRPr lang="en-US"/>
          </a:p>
        </p:txBody>
      </p:sp>
      <p:sp>
        <p:nvSpPr>
          <p:cNvPr id="53283" name="Line 35"/>
          <p:cNvSpPr>
            <a:spLocks noChangeShapeType="1"/>
          </p:cNvSpPr>
          <p:nvPr/>
        </p:nvSpPr>
        <p:spPr bwMode="auto">
          <a:xfrm>
            <a:off x="3087688" y="2716213"/>
            <a:ext cx="1587" cy="266700"/>
          </a:xfrm>
          <a:prstGeom prst="line">
            <a:avLst/>
          </a:prstGeom>
          <a:noFill/>
          <a:ln w="9525">
            <a:solidFill>
              <a:srgbClr val="000000"/>
            </a:solidFill>
            <a:round/>
            <a:headEnd/>
            <a:tailEnd/>
          </a:ln>
        </p:spPr>
        <p:txBody>
          <a:bodyPr/>
          <a:lstStyle/>
          <a:p>
            <a:endParaRPr lang="en-US"/>
          </a:p>
        </p:txBody>
      </p:sp>
      <p:sp>
        <p:nvSpPr>
          <p:cNvPr id="53284" name="Line 36"/>
          <p:cNvSpPr>
            <a:spLocks noChangeShapeType="1"/>
          </p:cNvSpPr>
          <p:nvPr/>
        </p:nvSpPr>
        <p:spPr bwMode="auto">
          <a:xfrm>
            <a:off x="4887913" y="2587625"/>
            <a:ext cx="1587" cy="346075"/>
          </a:xfrm>
          <a:prstGeom prst="line">
            <a:avLst/>
          </a:prstGeom>
          <a:noFill/>
          <a:ln w="9525">
            <a:solidFill>
              <a:srgbClr val="000000"/>
            </a:solidFill>
            <a:round/>
            <a:headEnd/>
            <a:tailEnd/>
          </a:ln>
        </p:spPr>
        <p:txBody>
          <a:bodyPr/>
          <a:lstStyle/>
          <a:p>
            <a:endParaRPr lang="en-US"/>
          </a:p>
        </p:txBody>
      </p:sp>
      <p:sp>
        <p:nvSpPr>
          <p:cNvPr id="53285" name="Line 37"/>
          <p:cNvSpPr>
            <a:spLocks noChangeShapeType="1"/>
          </p:cNvSpPr>
          <p:nvPr/>
        </p:nvSpPr>
        <p:spPr bwMode="auto">
          <a:xfrm>
            <a:off x="6688138" y="2973388"/>
            <a:ext cx="1587" cy="276225"/>
          </a:xfrm>
          <a:prstGeom prst="line">
            <a:avLst/>
          </a:prstGeom>
          <a:noFill/>
          <a:ln w="9525">
            <a:solidFill>
              <a:srgbClr val="000000"/>
            </a:solidFill>
            <a:round/>
            <a:headEnd/>
            <a:tailEnd/>
          </a:ln>
        </p:spPr>
        <p:txBody>
          <a:bodyPr/>
          <a:lstStyle/>
          <a:p>
            <a:endParaRPr lang="en-US"/>
          </a:p>
        </p:txBody>
      </p:sp>
      <p:sp>
        <p:nvSpPr>
          <p:cNvPr id="53286" name="Line 38"/>
          <p:cNvSpPr>
            <a:spLocks noChangeShapeType="1"/>
          </p:cNvSpPr>
          <p:nvPr/>
        </p:nvSpPr>
        <p:spPr bwMode="auto">
          <a:xfrm>
            <a:off x="1673225" y="3992563"/>
            <a:ext cx="39688" cy="1587"/>
          </a:xfrm>
          <a:prstGeom prst="line">
            <a:avLst/>
          </a:prstGeom>
          <a:noFill/>
          <a:ln w="0">
            <a:solidFill>
              <a:srgbClr val="000000"/>
            </a:solidFill>
            <a:round/>
            <a:headEnd/>
            <a:tailEnd/>
          </a:ln>
        </p:spPr>
        <p:txBody>
          <a:bodyPr/>
          <a:lstStyle/>
          <a:p>
            <a:endParaRPr lang="en-US"/>
          </a:p>
        </p:txBody>
      </p:sp>
      <p:sp>
        <p:nvSpPr>
          <p:cNvPr id="53287" name="Line 39"/>
          <p:cNvSpPr>
            <a:spLocks noChangeShapeType="1"/>
          </p:cNvSpPr>
          <p:nvPr/>
        </p:nvSpPr>
        <p:spPr bwMode="auto">
          <a:xfrm>
            <a:off x="1673225" y="3487738"/>
            <a:ext cx="39688" cy="1587"/>
          </a:xfrm>
          <a:prstGeom prst="line">
            <a:avLst/>
          </a:prstGeom>
          <a:noFill/>
          <a:ln w="0">
            <a:solidFill>
              <a:srgbClr val="000000"/>
            </a:solidFill>
            <a:round/>
            <a:headEnd/>
            <a:tailEnd/>
          </a:ln>
        </p:spPr>
        <p:txBody>
          <a:bodyPr/>
          <a:lstStyle/>
          <a:p>
            <a:endParaRPr lang="en-US"/>
          </a:p>
        </p:txBody>
      </p:sp>
      <p:sp>
        <p:nvSpPr>
          <p:cNvPr id="53288" name="Line 40"/>
          <p:cNvSpPr>
            <a:spLocks noChangeShapeType="1"/>
          </p:cNvSpPr>
          <p:nvPr/>
        </p:nvSpPr>
        <p:spPr bwMode="auto">
          <a:xfrm>
            <a:off x="1673225" y="2992438"/>
            <a:ext cx="39688" cy="1587"/>
          </a:xfrm>
          <a:prstGeom prst="line">
            <a:avLst/>
          </a:prstGeom>
          <a:noFill/>
          <a:ln w="0">
            <a:solidFill>
              <a:srgbClr val="000000"/>
            </a:solidFill>
            <a:round/>
            <a:headEnd/>
            <a:tailEnd/>
          </a:ln>
        </p:spPr>
        <p:txBody>
          <a:bodyPr/>
          <a:lstStyle/>
          <a:p>
            <a:endParaRPr lang="en-US"/>
          </a:p>
        </p:txBody>
      </p:sp>
      <p:sp>
        <p:nvSpPr>
          <p:cNvPr id="53289" name="Line 41"/>
          <p:cNvSpPr>
            <a:spLocks noChangeShapeType="1"/>
          </p:cNvSpPr>
          <p:nvPr/>
        </p:nvSpPr>
        <p:spPr bwMode="auto">
          <a:xfrm>
            <a:off x="1673225" y="2498725"/>
            <a:ext cx="39688" cy="1588"/>
          </a:xfrm>
          <a:prstGeom prst="line">
            <a:avLst/>
          </a:prstGeom>
          <a:noFill/>
          <a:ln w="0">
            <a:solidFill>
              <a:srgbClr val="000000"/>
            </a:solidFill>
            <a:round/>
            <a:headEnd/>
            <a:tailEnd/>
          </a:ln>
        </p:spPr>
        <p:txBody>
          <a:bodyPr/>
          <a:lstStyle/>
          <a:p>
            <a:endParaRPr lang="en-US"/>
          </a:p>
        </p:txBody>
      </p:sp>
      <p:sp>
        <p:nvSpPr>
          <p:cNvPr id="53290" name="Line 42"/>
          <p:cNvSpPr>
            <a:spLocks noChangeShapeType="1"/>
          </p:cNvSpPr>
          <p:nvPr/>
        </p:nvSpPr>
        <p:spPr bwMode="auto">
          <a:xfrm>
            <a:off x="1673225" y="1993900"/>
            <a:ext cx="39688" cy="1588"/>
          </a:xfrm>
          <a:prstGeom prst="line">
            <a:avLst/>
          </a:prstGeom>
          <a:noFill/>
          <a:ln w="0">
            <a:solidFill>
              <a:srgbClr val="000000"/>
            </a:solidFill>
            <a:round/>
            <a:headEnd/>
            <a:tailEnd/>
          </a:ln>
        </p:spPr>
        <p:txBody>
          <a:bodyPr/>
          <a:lstStyle/>
          <a:p>
            <a:endParaRPr lang="en-US"/>
          </a:p>
        </p:txBody>
      </p:sp>
      <p:sp>
        <p:nvSpPr>
          <p:cNvPr id="53291" name="Line 43"/>
          <p:cNvSpPr>
            <a:spLocks noChangeShapeType="1"/>
          </p:cNvSpPr>
          <p:nvPr/>
        </p:nvSpPr>
        <p:spPr bwMode="auto">
          <a:xfrm>
            <a:off x="1673225" y="1500188"/>
            <a:ext cx="39688" cy="1587"/>
          </a:xfrm>
          <a:prstGeom prst="line">
            <a:avLst/>
          </a:prstGeom>
          <a:noFill/>
          <a:ln w="0">
            <a:solidFill>
              <a:srgbClr val="000000"/>
            </a:solidFill>
            <a:round/>
            <a:headEnd/>
            <a:tailEnd/>
          </a:ln>
        </p:spPr>
        <p:txBody>
          <a:bodyPr/>
          <a:lstStyle/>
          <a:p>
            <a:endParaRPr lang="en-US"/>
          </a:p>
        </p:txBody>
      </p:sp>
      <p:sp>
        <p:nvSpPr>
          <p:cNvPr id="53292" name="Line 44"/>
          <p:cNvSpPr>
            <a:spLocks noChangeShapeType="1"/>
          </p:cNvSpPr>
          <p:nvPr/>
        </p:nvSpPr>
        <p:spPr bwMode="auto">
          <a:xfrm>
            <a:off x="1712913" y="2498725"/>
            <a:ext cx="5400675" cy="1588"/>
          </a:xfrm>
          <a:prstGeom prst="line">
            <a:avLst/>
          </a:prstGeom>
          <a:noFill/>
          <a:ln w="0">
            <a:solidFill>
              <a:srgbClr val="000000"/>
            </a:solidFill>
            <a:round/>
            <a:headEnd/>
            <a:tailEnd/>
          </a:ln>
        </p:spPr>
        <p:txBody>
          <a:bodyPr/>
          <a:lstStyle/>
          <a:p>
            <a:endParaRPr lang="en-US"/>
          </a:p>
        </p:txBody>
      </p:sp>
      <p:sp>
        <p:nvSpPr>
          <p:cNvPr id="53293" name="Line 45"/>
          <p:cNvSpPr>
            <a:spLocks noChangeShapeType="1"/>
          </p:cNvSpPr>
          <p:nvPr/>
        </p:nvSpPr>
        <p:spPr bwMode="auto">
          <a:xfrm flipV="1">
            <a:off x="1712913" y="2498725"/>
            <a:ext cx="1587" cy="39688"/>
          </a:xfrm>
          <a:prstGeom prst="line">
            <a:avLst/>
          </a:prstGeom>
          <a:noFill/>
          <a:ln w="0">
            <a:solidFill>
              <a:srgbClr val="000000"/>
            </a:solidFill>
            <a:round/>
            <a:headEnd/>
            <a:tailEnd/>
          </a:ln>
        </p:spPr>
        <p:txBody>
          <a:bodyPr/>
          <a:lstStyle/>
          <a:p>
            <a:endParaRPr lang="en-US"/>
          </a:p>
        </p:txBody>
      </p:sp>
      <p:sp>
        <p:nvSpPr>
          <p:cNvPr id="53294" name="Line 46"/>
          <p:cNvSpPr>
            <a:spLocks noChangeShapeType="1"/>
          </p:cNvSpPr>
          <p:nvPr/>
        </p:nvSpPr>
        <p:spPr bwMode="auto">
          <a:xfrm flipV="1">
            <a:off x="3513138" y="2498725"/>
            <a:ext cx="1587" cy="39688"/>
          </a:xfrm>
          <a:prstGeom prst="line">
            <a:avLst/>
          </a:prstGeom>
          <a:noFill/>
          <a:ln w="0">
            <a:solidFill>
              <a:srgbClr val="000000"/>
            </a:solidFill>
            <a:round/>
            <a:headEnd/>
            <a:tailEnd/>
          </a:ln>
        </p:spPr>
        <p:txBody>
          <a:bodyPr/>
          <a:lstStyle/>
          <a:p>
            <a:endParaRPr lang="en-US"/>
          </a:p>
        </p:txBody>
      </p:sp>
      <p:sp>
        <p:nvSpPr>
          <p:cNvPr id="53295" name="Line 47"/>
          <p:cNvSpPr>
            <a:spLocks noChangeShapeType="1"/>
          </p:cNvSpPr>
          <p:nvPr/>
        </p:nvSpPr>
        <p:spPr bwMode="auto">
          <a:xfrm flipV="1">
            <a:off x="5313363" y="2498725"/>
            <a:ext cx="1587" cy="39688"/>
          </a:xfrm>
          <a:prstGeom prst="line">
            <a:avLst/>
          </a:prstGeom>
          <a:noFill/>
          <a:ln w="0">
            <a:solidFill>
              <a:srgbClr val="000000"/>
            </a:solidFill>
            <a:round/>
            <a:headEnd/>
            <a:tailEnd/>
          </a:ln>
        </p:spPr>
        <p:txBody>
          <a:bodyPr/>
          <a:lstStyle/>
          <a:p>
            <a:endParaRPr lang="en-US"/>
          </a:p>
        </p:txBody>
      </p:sp>
      <p:sp>
        <p:nvSpPr>
          <p:cNvPr id="53296" name="Line 48"/>
          <p:cNvSpPr>
            <a:spLocks noChangeShapeType="1"/>
          </p:cNvSpPr>
          <p:nvPr/>
        </p:nvSpPr>
        <p:spPr bwMode="auto">
          <a:xfrm flipV="1">
            <a:off x="7113588" y="2498725"/>
            <a:ext cx="1587" cy="39688"/>
          </a:xfrm>
          <a:prstGeom prst="line">
            <a:avLst/>
          </a:prstGeom>
          <a:noFill/>
          <a:ln w="0">
            <a:solidFill>
              <a:srgbClr val="000000"/>
            </a:solidFill>
            <a:round/>
            <a:headEnd/>
            <a:tailEnd/>
          </a:ln>
        </p:spPr>
        <p:txBody>
          <a:bodyPr/>
          <a:lstStyle/>
          <a:p>
            <a:endParaRPr lang="en-US"/>
          </a:p>
        </p:txBody>
      </p:sp>
      <p:sp>
        <p:nvSpPr>
          <p:cNvPr id="53297" name="Rectangle 49"/>
          <p:cNvSpPr>
            <a:spLocks noChangeArrowheads="1"/>
          </p:cNvSpPr>
          <p:nvPr/>
        </p:nvSpPr>
        <p:spPr bwMode="auto">
          <a:xfrm>
            <a:off x="1395413" y="3884613"/>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200"/>
          </a:p>
        </p:txBody>
      </p:sp>
      <p:sp>
        <p:nvSpPr>
          <p:cNvPr id="53298" name="Rectangle 50"/>
          <p:cNvSpPr>
            <a:spLocks noChangeArrowheads="1"/>
          </p:cNvSpPr>
          <p:nvPr/>
        </p:nvSpPr>
        <p:spPr bwMode="auto">
          <a:xfrm>
            <a:off x="1395413" y="3379788"/>
            <a:ext cx="261937"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3299" name="Rectangle 51"/>
          <p:cNvSpPr>
            <a:spLocks noChangeArrowheads="1"/>
          </p:cNvSpPr>
          <p:nvPr/>
        </p:nvSpPr>
        <p:spPr bwMode="auto">
          <a:xfrm>
            <a:off x="1395413" y="2886075"/>
            <a:ext cx="2619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3300" name="Rectangle 52"/>
          <p:cNvSpPr>
            <a:spLocks noChangeArrowheads="1"/>
          </p:cNvSpPr>
          <p:nvPr/>
        </p:nvSpPr>
        <p:spPr bwMode="auto">
          <a:xfrm>
            <a:off x="1544638" y="2390775"/>
            <a:ext cx="84137" cy="182563"/>
          </a:xfrm>
          <a:prstGeom prst="rect">
            <a:avLst/>
          </a:prstGeom>
          <a:noFill/>
          <a:ln w="9525">
            <a:noFill/>
            <a:miter lim="800000"/>
            <a:headEnd/>
            <a:tailEnd/>
          </a:ln>
        </p:spPr>
        <p:txBody>
          <a:bodyPr wrap="none" lIns="0" tIns="0" rIns="0" bIns="0">
            <a:spAutoFit/>
          </a:bodyPr>
          <a:lstStyle/>
          <a:p>
            <a:r>
              <a:rPr lang="en-US" sz="1200" b="1">
                <a:solidFill>
                  <a:srgbClr val="000000"/>
                </a:solidFill>
              </a:rPr>
              <a:t>0</a:t>
            </a:r>
            <a:endParaRPr lang="en-US" sz="1200" b="1"/>
          </a:p>
        </p:txBody>
      </p:sp>
      <p:sp>
        <p:nvSpPr>
          <p:cNvPr id="53301" name="Rectangle 53"/>
          <p:cNvSpPr>
            <a:spLocks noChangeArrowheads="1"/>
          </p:cNvSpPr>
          <p:nvPr/>
        </p:nvSpPr>
        <p:spPr bwMode="auto">
          <a:xfrm>
            <a:off x="1435100" y="188595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200"/>
          </a:p>
        </p:txBody>
      </p:sp>
      <p:sp>
        <p:nvSpPr>
          <p:cNvPr id="53302" name="Rectangle 54"/>
          <p:cNvSpPr>
            <a:spLocks noChangeArrowheads="1"/>
          </p:cNvSpPr>
          <p:nvPr/>
        </p:nvSpPr>
        <p:spPr bwMode="auto">
          <a:xfrm>
            <a:off x="1435100" y="1392238"/>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200"/>
          </a:p>
        </p:txBody>
      </p:sp>
      <p:sp>
        <p:nvSpPr>
          <p:cNvPr id="53303" name="Rectangle 55"/>
          <p:cNvSpPr>
            <a:spLocks noChangeArrowheads="1"/>
          </p:cNvSpPr>
          <p:nvPr/>
        </p:nvSpPr>
        <p:spPr bwMode="auto">
          <a:xfrm rot="16200000">
            <a:off x="461963" y="2560637"/>
            <a:ext cx="1606550" cy="244475"/>
          </a:xfrm>
          <a:prstGeom prst="rect">
            <a:avLst/>
          </a:prstGeom>
          <a:noFill/>
          <a:ln w="9525">
            <a:noFill/>
            <a:miter lim="800000"/>
            <a:headEnd/>
            <a:tailEnd/>
          </a:ln>
        </p:spPr>
        <p:txBody>
          <a:bodyPr wrap="none" lIns="0" tIns="0" rIns="0" bIns="0">
            <a:spAutoFit/>
          </a:bodyPr>
          <a:lstStyle/>
          <a:p>
            <a:r>
              <a:rPr lang="en-US" sz="1600">
                <a:solidFill>
                  <a:srgbClr val="000000"/>
                </a:solidFill>
              </a:rPr>
              <a:t>Log (Trt / Control</a:t>
            </a:r>
            <a:r>
              <a:rPr lang="en-US" sz="1600" b="1">
                <a:solidFill>
                  <a:srgbClr val="000000"/>
                </a:solidFill>
              </a:rPr>
              <a:t>)</a:t>
            </a:r>
            <a:endParaRPr lang="en-US" sz="1600"/>
          </a:p>
        </p:txBody>
      </p:sp>
      <p:sp>
        <p:nvSpPr>
          <p:cNvPr id="53304" name="Rectangle 56"/>
          <p:cNvSpPr>
            <a:spLocks noChangeArrowheads="1"/>
          </p:cNvSpPr>
          <p:nvPr/>
        </p:nvSpPr>
        <p:spPr bwMode="auto">
          <a:xfrm>
            <a:off x="6400800" y="1543050"/>
            <a:ext cx="660400" cy="122238"/>
          </a:xfrm>
          <a:prstGeom prst="rect">
            <a:avLst/>
          </a:prstGeom>
          <a:noFill/>
          <a:ln w="9525">
            <a:noFill/>
            <a:miter lim="800000"/>
            <a:headEnd/>
            <a:tailEnd/>
          </a:ln>
        </p:spPr>
        <p:txBody>
          <a:bodyPr wrap="none" lIns="0" tIns="0" rIns="0" bIns="0">
            <a:spAutoFit/>
          </a:bodyPr>
          <a:lstStyle/>
          <a:p>
            <a:r>
              <a:rPr lang="en-US" sz="800"/>
              <a:t>(mean + 1 SE)</a:t>
            </a:r>
          </a:p>
        </p:txBody>
      </p:sp>
      <p:sp>
        <p:nvSpPr>
          <p:cNvPr id="53305" name="Rectangle 57"/>
          <p:cNvSpPr>
            <a:spLocks noChangeArrowheads="1"/>
          </p:cNvSpPr>
          <p:nvPr/>
        </p:nvSpPr>
        <p:spPr bwMode="auto">
          <a:xfrm>
            <a:off x="5975350" y="2505075"/>
            <a:ext cx="474663" cy="1304925"/>
          </a:xfrm>
          <a:prstGeom prst="rect">
            <a:avLst/>
          </a:prstGeom>
          <a:solidFill>
            <a:srgbClr val="FFFF00"/>
          </a:solidFill>
          <a:ln w="9525">
            <a:solidFill>
              <a:schemeClr val="tx1"/>
            </a:solidFill>
            <a:miter lim="800000"/>
            <a:headEnd/>
            <a:tailEnd/>
          </a:ln>
        </p:spPr>
        <p:txBody>
          <a:bodyPr/>
          <a:lstStyle/>
          <a:p>
            <a:endParaRPr lang="en-US"/>
          </a:p>
        </p:txBody>
      </p:sp>
      <p:sp>
        <p:nvSpPr>
          <p:cNvPr id="53306" name="Line 58"/>
          <p:cNvSpPr>
            <a:spLocks noChangeShapeType="1"/>
          </p:cNvSpPr>
          <p:nvPr/>
        </p:nvSpPr>
        <p:spPr bwMode="auto">
          <a:xfrm flipV="1">
            <a:off x="6213475" y="3497263"/>
            <a:ext cx="1588" cy="306387"/>
          </a:xfrm>
          <a:prstGeom prst="line">
            <a:avLst/>
          </a:prstGeom>
          <a:noFill/>
          <a:ln w="9525">
            <a:solidFill>
              <a:srgbClr val="000000"/>
            </a:solidFill>
            <a:round/>
            <a:headEnd/>
            <a:tailEnd/>
          </a:ln>
        </p:spPr>
        <p:txBody>
          <a:bodyPr/>
          <a:lstStyle/>
          <a:p>
            <a:endParaRPr lang="en-US"/>
          </a:p>
        </p:txBody>
      </p:sp>
      <p:grpSp>
        <p:nvGrpSpPr>
          <p:cNvPr id="53307" name="Group 59"/>
          <p:cNvGrpSpPr>
            <a:grpSpLocks/>
          </p:cNvGrpSpPr>
          <p:nvPr/>
        </p:nvGrpSpPr>
        <p:grpSpPr bwMode="auto">
          <a:xfrm>
            <a:off x="7315200" y="1524000"/>
            <a:ext cx="1028700" cy="676275"/>
            <a:chOff x="2636" y="768"/>
            <a:chExt cx="648" cy="426"/>
          </a:xfrm>
        </p:grpSpPr>
        <p:sp>
          <p:nvSpPr>
            <p:cNvPr id="53308" name="Rectangle 60"/>
            <p:cNvSpPr>
              <a:spLocks noChangeArrowheads="1"/>
            </p:cNvSpPr>
            <p:nvPr/>
          </p:nvSpPr>
          <p:spPr bwMode="auto">
            <a:xfrm>
              <a:off x="2636" y="768"/>
              <a:ext cx="648" cy="42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3309" name="Rectangle 61"/>
            <p:cNvSpPr>
              <a:spLocks noChangeArrowheads="1"/>
            </p:cNvSpPr>
            <p:nvPr/>
          </p:nvSpPr>
          <p:spPr bwMode="auto">
            <a:xfrm>
              <a:off x="2688" y="800"/>
              <a:ext cx="142" cy="100"/>
            </a:xfrm>
            <a:prstGeom prst="rect">
              <a:avLst/>
            </a:prstGeom>
            <a:solidFill>
              <a:srgbClr val="008000"/>
            </a:solidFill>
            <a:ln w="9525">
              <a:solidFill>
                <a:srgbClr val="000000"/>
              </a:solidFill>
              <a:miter lim="800000"/>
              <a:headEnd/>
              <a:tailEnd/>
            </a:ln>
          </p:spPr>
          <p:txBody>
            <a:bodyPr/>
            <a:lstStyle/>
            <a:p>
              <a:endParaRPr lang="en-US"/>
            </a:p>
          </p:txBody>
        </p:sp>
        <p:sp>
          <p:nvSpPr>
            <p:cNvPr id="53310" name="Rectangle 62"/>
            <p:cNvSpPr>
              <a:spLocks noChangeArrowheads="1"/>
            </p:cNvSpPr>
            <p:nvPr/>
          </p:nvSpPr>
          <p:spPr bwMode="auto">
            <a:xfrm>
              <a:off x="2856" y="779"/>
              <a:ext cx="231" cy="134"/>
            </a:xfrm>
            <a:prstGeom prst="rect">
              <a:avLst/>
            </a:prstGeom>
            <a:noFill/>
            <a:ln w="9525">
              <a:noFill/>
              <a:miter lim="800000"/>
              <a:headEnd/>
              <a:tailEnd/>
            </a:ln>
          </p:spPr>
          <p:txBody>
            <a:bodyPr wrap="none" lIns="0" tIns="0" rIns="0" bIns="0">
              <a:spAutoFit/>
            </a:bodyPr>
            <a:lstStyle/>
            <a:p>
              <a:r>
                <a:rPr lang="en-US" sz="1400">
                  <a:solidFill>
                    <a:srgbClr val="000000"/>
                  </a:solidFill>
                </a:rPr>
                <a:t>PRE</a:t>
              </a:r>
              <a:endParaRPr lang="en-US" sz="1400"/>
            </a:p>
          </p:txBody>
        </p:sp>
        <p:sp>
          <p:nvSpPr>
            <p:cNvPr id="53311" name="Rectangle 63"/>
            <p:cNvSpPr>
              <a:spLocks noChangeArrowheads="1"/>
            </p:cNvSpPr>
            <p:nvPr/>
          </p:nvSpPr>
          <p:spPr bwMode="auto">
            <a:xfrm>
              <a:off x="2688" y="925"/>
              <a:ext cx="142" cy="110"/>
            </a:xfrm>
            <a:prstGeom prst="rect">
              <a:avLst/>
            </a:prstGeom>
            <a:solidFill>
              <a:srgbClr val="FFFF00"/>
            </a:solidFill>
            <a:ln w="9525">
              <a:solidFill>
                <a:srgbClr val="000000"/>
              </a:solidFill>
              <a:miter lim="800000"/>
              <a:headEnd/>
              <a:tailEnd/>
            </a:ln>
          </p:spPr>
          <p:txBody>
            <a:bodyPr/>
            <a:lstStyle/>
            <a:p>
              <a:endParaRPr lang="en-US"/>
            </a:p>
          </p:txBody>
        </p:sp>
        <p:sp>
          <p:nvSpPr>
            <p:cNvPr id="53312" name="Rectangle 64"/>
            <p:cNvSpPr>
              <a:spLocks noChangeArrowheads="1"/>
            </p:cNvSpPr>
            <p:nvPr/>
          </p:nvSpPr>
          <p:spPr bwMode="auto">
            <a:xfrm>
              <a:off x="2856" y="914"/>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1</a:t>
              </a:r>
              <a:endParaRPr lang="en-US" sz="1400"/>
            </a:p>
          </p:txBody>
        </p:sp>
        <p:sp>
          <p:nvSpPr>
            <p:cNvPr id="53313" name="Rectangle 65"/>
            <p:cNvSpPr>
              <a:spLocks noChangeArrowheads="1"/>
            </p:cNvSpPr>
            <p:nvPr/>
          </p:nvSpPr>
          <p:spPr bwMode="auto">
            <a:xfrm>
              <a:off x="2688" y="1061"/>
              <a:ext cx="142" cy="110"/>
            </a:xfrm>
            <a:prstGeom prst="rect">
              <a:avLst/>
            </a:prstGeom>
            <a:solidFill>
              <a:srgbClr val="FF9900"/>
            </a:solidFill>
            <a:ln w="9525">
              <a:solidFill>
                <a:srgbClr val="000000"/>
              </a:solidFill>
              <a:miter lim="800000"/>
              <a:headEnd/>
              <a:tailEnd/>
            </a:ln>
          </p:spPr>
          <p:txBody>
            <a:bodyPr/>
            <a:lstStyle/>
            <a:p>
              <a:endParaRPr lang="en-US"/>
            </a:p>
          </p:txBody>
        </p:sp>
        <p:sp>
          <p:nvSpPr>
            <p:cNvPr id="53314" name="Rectangle 66"/>
            <p:cNvSpPr>
              <a:spLocks noChangeArrowheads="1"/>
            </p:cNvSpPr>
            <p:nvPr/>
          </p:nvSpPr>
          <p:spPr bwMode="auto">
            <a:xfrm>
              <a:off x="2856" y="1050"/>
              <a:ext cx="398" cy="134"/>
            </a:xfrm>
            <a:prstGeom prst="rect">
              <a:avLst/>
            </a:prstGeom>
            <a:noFill/>
            <a:ln w="9525">
              <a:noFill/>
              <a:miter lim="800000"/>
              <a:headEnd/>
              <a:tailEnd/>
            </a:ln>
          </p:spPr>
          <p:txBody>
            <a:bodyPr wrap="none" lIns="0" tIns="0" rIns="0" bIns="0">
              <a:spAutoFit/>
            </a:bodyPr>
            <a:lstStyle/>
            <a:p>
              <a:r>
                <a:rPr lang="en-US" sz="1400">
                  <a:solidFill>
                    <a:srgbClr val="000000"/>
                  </a:solidFill>
                </a:rPr>
                <a:t>POST 2</a:t>
              </a:r>
              <a:endParaRPr lang="en-US" sz="1400"/>
            </a:p>
          </p:txBody>
        </p:sp>
      </p:grpSp>
      <p:grpSp>
        <p:nvGrpSpPr>
          <p:cNvPr id="53315" name="Group 67"/>
          <p:cNvGrpSpPr>
            <a:grpSpLocks/>
          </p:cNvGrpSpPr>
          <p:nvPr/>
        </p:nvGrpSpPr>
        <p:grpSpPr bwMode="auto">
          <a:xfrm>
            <a:off x="2057400" y="3048000"/>
            <a:ext cx="981075" cy="425450"/>
            <a:chOff x="534" y="2279"/>
            <a:chExt cx="618" cy="268"/>
          </a:xfrm>
        </p:grpSpPr>
        <p:sp>
          <p:nvSpPr>
            <p:cNvPr id="53316" name="Rectangle 68"/>
            <p:cNvSpPr>
              <a:spLocks noChangeArrowheads="1"/>
            </p:cNvSpPr>
            <p:nvPr/>
          </p:nvSpPr>
          <p:spPr bwMode="auto">
            <a:xfrm>
              <a:off x="534" y="2279"/>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Continuous Control</a:t>
              </a:r>
              <a:endParaRPr lang="en-US" sz="1400"/>
            </a:p>
          </p:txBody>
        </p:sp>
        <p:sp>
          <p:nvSpPr>
            <p:cNvPr id="53317" name="Line 69"/>
            <p:cNvSpPr>
              <a:spLocks noChangeShapeType="1"/>
            </p:cNvSpPr>
            <p:nvPr/>
          </p:nvSpPr>
          <p:spPr bwMode="auto">
            <a:xfrm>
              <a:off x="576" y="2416"/>
              <a:ext cx="528" cy="0"/>
            </a:xfrm>
            <a:prstGeom prst="line">
              <a:avLst/>
            </a:prstGeom>
            <a:noFill/>
            <a:ln w="12700">
              <a:solidFill>
                <a:schemeClr val="tx1"/>
              </a:solidFill>
              <a:round/>
              <a:headEnd/>
              <a:tailEnd/>
            </a:ln>
            <a:effectLst/>
          </p:spPr>
          <p:txBody>
            <a:bodyPr/>
            <a:lstStyle/>
            <a:p>
              <a:endParaRPr lang="en-US"/>
            </a:p>
          </p:txBody>
        </p:sp>
      </p:grpSp>
      <p:grpSp>
        <p:nvGrpSpPr>
          <p:cNvPr id="53318" name="Group 70"/>
          <p:cNvGrpSpPr>
            <a:grpSpLocks/>
          </p:cNvGrpSpPr>
          <p:nvPr/>
        </p:nvGrpSpPr>
        <p:grpSpPr bwMode="auto">
          <a:xfrm>
            <a:off x="4114800" y="3276600"/>
            <a:ext cx="609600" cy="425450"/>
            <a:chOff x="1584" y="2279"/>
            <a:chExt cx="384" cy="268"/>
          </a:xfrm>
        </p:grpSpPr>
        <p:sp>
          <p:nvSpPr>
            <p:cNvPr id="53319" name="Rectangle 71"/>
            <p:cNvSpPr>
              <a:spLocks noChangeArrowheads="1"/>
            </p:cNvSpPr>
            <p:nvPr/>
          </p:nvSpPr>
          <p:spPr bwMode="auto">
            <a:xfrm>
              <a:off x="1584" y="2279"/>
              <a:ext cx="384" cy="268"/>
            </a:xfrm>
            <a:prstGeom prst="rect">
              <a:avLst/>
            </a:prstGeom>
            <a:noFill/>
            <a:ln w="9525">
              <a:noFill/>
              <a:miter lim="800000"/>
              <a:headEnd/>
              <a:tailEnd/>
            </a:ln>
          </p:spPr>
          <p:txBody>
            <a:bodyPr lIns="0" tIns="0" rIns="0" bIns="0">
              <a:spAutoFit/>
            </a:bodyPr>
            <a:lstStyle/>
            <a:p>
              <a:pPr algn="ctr"/>
              <a:r>
                <a:rPr lang="en-US" sz="1400">
                  <a:solidFill>
                    <a:srgbClr val="000000"/>
                  </a:solidFill>
                </a:rPr>
                <a:t>Patch Control</a:t>
              </a:r>
              <a:endParaRPr lang="en-US" sz="1400"/>
            </a:p>
          </p:txBody>
        </p:sp>
        <p:sp>
          <p:nvSpPr>
            <p:cNvPr id="53320" name="Line 72"/>
            <p:cNvSpPr>
              <a:spLocks noChangeShapeType="1"/>
            </p:cNvSpPr>
            <p:nvPr/>
          </p:nvSpPr>
          <p:spPr bwMode="auto">
            <a:xfrm flipV="1">
              <a:off x="1608" y="2412"/>
              <a:ext cx="336" cy="0"/>
            </a:xfrm>
            <a:prstGeom prst="line">
              <a:avLst/>
            </a:prstGeom>
            <a:noFill/>
            <a:ln w="12700">
              <a:solidFill>
                <a:schemeClr val="tx1"/>
              </a:solidFill>
              <a:round/>
              <a:headEnd/>
              <a:tailEnd/>
            </a:ln>
            <a:effectLst/>
          </p:spPr>
          <p:txBody>
            <a:bodyPr/>
            <a:lstStyle/>
            <a:p>
              <a:endParaRPr lang="en-US"/>
            </a:p>
          </p:txBody>
        </p:sp>
      </p:grpSp>
      <p:grpSp>
        <p:nvGrpSpPr>
          <p:cNvPr id="53321" name="Group 73"/>
          <p:cNvGrpSpPr>
            <a:grpSpLocks/>
          </p:cNvGrpSpPr>
          <p:nvPr/>
        </p:nvGrpSpPr>
        <p:grpSpPr bwMode="auto">
          <a:xfrm>
            <a:off x="5715000" y="1752600"/>
            <a:ext cx="981075" cy="425450"/>
            <a:chOff x="2598" y="2276"/>
            <a:chExt cx="618" cy="268"/>
          </a:xfrm>
        </p:grpSpPr>
        <p:sp>
          <p:nvSpPr>
            <p:cNvPr id="53322" name="Rectangle 74"/>
            <p:cNvSpPr>
              <a:spLocks noChangeArrowheads="1"/>
            </p:cNvSpPr>
            <p:nvPr/>
          </p:nvSpPr>
          <p:spPr bwMode="auto">
            <a:xfrm>
              <a:off x="2598" y="2276"/>
              <a:ext cx="618" cy="268"/>
            </a:xfrm>
            <a:prstGeom prst="rect">
              <a:avLst/>
            </a:prstGeom>
            <a:noFill/>
            <a:ln w="9525">
              <a:noFill/>
              <a:miter lim="800000"/>
              <a:headEnd/>
              <a:tailEnd/>
            </a:ln>
          </p:spPr>
          <p:txBody>
            <a:bodyPr lIns="0" tIns="0" rIns="0" bIns="0">
              <a:spAutoFit/>
            </a:bodyPr>
            <a:lstStyle/>
            <a:p>
              <a:pPr algn="ctr"/>
              <a:r>
                <a:rPr lang="en-US" sz="1400">
                  <a:solidFill>
                    <a:srgbClr val="000000"/>
                  </a:solidFill>
                </a:rPr>
                <a:t>Clearcut Control</a:t>
              </a:r>
              <a:endParaRPr lang="en-US" sz="1400"/>
            </a:p>
          </p:txBody>
        </p:sp>
        <p:sp>
          <p:nvSpPr>
            <p:cNvPr id="53323" name="Line 75"/>
            <p:cNvSpPr>
              <a:spLocks noChangeShapeType="1"/>
            </p:cNvSpPr>
            <p:nvPr/>
          </p:nvSpPr>
          <p:spPr bwMode="auto">
            <a:xfrm flipV="1">
              <a:off x="2721" y="2414"/>
              <a:ext cx="384" cy="1"/>
            </a:xfrm>
            <a:prstGeom prst="line">
              <a:avLst/>
            </a:prstGeom>
            <a:noFill/>
            <a:ln w="12700">
              <a:solidFill>
                <a:schemeClr val="tx1"/>
              </a:solidFill>
              <a:round/>
              <a:headEnd/>
              <a:tailEnd/>
            </a:ln>
            <a:effectLst/>
          </p:spPr>
          <p:txBody>
            <a:bodyPr/>
            <a:lstStyle/>
            <a:p>
              <a:endParaRPr lang="en-US"/>
            </a:p>
          </p:txBody>
        </p:sp>
      </p:grpSp>
      <p:sp>
        <p:nvSpPr>
          <p:cNvPr id="53324" name="Line 76"/>
          <p:cNvSpPr>
            <a:spLocks noChangeShapeType="1"/>
          </p:cNvSpPr>
          <p:nvPr/>
        </p:nvSpPr>
        <p:spPr bwMode="auto">
          <a:xfrm>
            <a:off x="3509963" y="1524000"/>
            <a:ext cx="9525" cy="2743200"/>
          </a:xfrm>
          <a:prstGeom prst="line">
            <a:avLst/>
          </a:prstGeom>
          <a:noFill/>
          <a:ln w="9525">
            <a:solidFill>
              <a:schemeClr val="tx1"/>
            </a:solidFill>
            <a:round/>
            <a:headEnd/>
            <a:tailEnd/>
          </a:ln>
          <a:effectLst/>
        </p:spPr>
        <p:txBody>
          <a:bodyPr/>
          <a:lstStyle/>
          <a:p>
            <a:endParaRPr lang="en-US"/>
          </a:p>
        </p:txBody>
      </p:sp>
      <p:sp>
        <p:nvSpPr>
          <p:cNvPr id="53325" name="Line 77"/>
          <p:cNvSpPr>
            <a:spLocks noChangeShapeType="1"/>
          </p:cNvSpPr>
          <p:nvPr/>
        </p:nvSpPr>
        <p:spPr bwMode="auto">
          <a:xfrm>
            <a:off x="5310188" y="1524000"/>
            <a:ext cx="9525" cy="2743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DSCN077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4037" name="Text Box 5"/>
          <p:cNvSpPr txBox="1">
            <a:spLocks noChangeArrowheads="1"/>
          </p:cNvSpPr>
          <p:nvPr/>
        </p:nvSpPr>
        <p:spPr bwMode="auto">
          <a:xfrm>
            <a:off x="6324600" y="914400"/>
            <a:ext cx="2152650" cy="366713"/>
          </a:xfrm>
          <a:prstGeom prst="rect">
            <a:avLst/>
          </a:prstGeom>
          <a:solidFill>
            <a:srgbClr val="99FF66"/>
          </a:solidFill>
          <a:ln w="9525">
            <a:noFill/>
            <a:miter lim="800000"/>
            <a:headEnd/>
            <a:tailEnd/>
          </a:ln>
          <a:effectLst/>
        </p:spPr>
        <p:txBody>
          <a:bodyPr wrap="none">
            <a:spAutoFit/>
          </a:bodyPr>
          <a:lstStyle/>
          <a:p>
            <a:r>
              <a:rPr lang="en-US" b="1" dirty="0"/>
              <a:t>Riparian mollusks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SCN0794a"/>
          <p:cNvPicPr>
            <a:picLocks noChangeAspect="1" noChangeArrowheads="1"/>
          </p:cNvPicPr>
          <p:nvPr/>
        </p:nvPicPr>
        <p:blipFill>
          <a:blip r:embed="rId2" cstate="print"/>
          <a:srcRect/>
          <a:stretch>
            <a:fillRect/>
          </a:stretch>
        </p:blipFill>
        <p:spPr bwMode="auto">
          <a:xfrm>
            <a:off x="152400" y="1219200"/>
            <a:ext cx="4648200" cy="3211513"/>
          </a:xfrm>
          <a:prstGeom prst="rect">
            <a:avLst/>
          </a:prstGeom>
          <a:ln>
            <a:noFill/>
          </a:ln>
          <a:effectLst>
            <a:outerShdw blurRad="292100" dist="139700" dir="2700000" algn="tl" rotWithShape="0">
              <a:srgbClr val="333333">
                <a:alpha val="65000"/>
              </a:srgbClr>
            </a:outerShdw>
          </a:effectLst>
        </p:spPr>
      </p:pic>
      <p:pic>
        <p:nvPicPr>
          <p:cNvPr id="45061" name="Picture 5" descr="DSCN0780a"/>
          <p:cNvPicPr>
            <a:picLocks noChangeAspect="1" noChangeArrowheads="1"/>
          </p:cNvPicPr>
          <p:nvPr/>
        </p:nvPicPr>
        <p:blipFill>
          <a:blip r:embed="rId3" cstate="print"/>
          <a:srcRect/>
          <a:stretch>
            <a:fillRect/>
          </a:stretch>
        </p:blipFill>
        <p:spPr bwMode="auto">
          <a:xfrm>
            <a:off x="4953000" y="1219200"/>
            <a:ext cx="4010025" cy="3208338"/>
          </a:xfrm>
          <a:prstGeom prst="rect">
            <a:avLst/>
          </a:prstGeom>
          <a:ln>
            <a:noFill/>
          </a:ln>
          <a:effectLst>
            <a:outerShdw blurRad="292100" dist="139700" dir="2700000" algn="tl" rotWithShape="0">
              <a:srgbClr val="333333">
                <a:alpha val="65000"/>
              </a:srgbClr>
            </a:outerShdw>
          </a:effectLst>
        </p:spPr>
      </p:pic>
      <p:sp>
        <p:nvSpPr>
          <p:cNvPr id="45062" name="Text Box 6"/>
          <p:cNvSpPr txBox="1">
            <a:spLocks noChangeArrowheads="1"/>
          </p:cNvSpPr>
          <p:nvPr/>
        </p:nvSpPr>
        <p:spPr bwMode="auto">
          <a:xfrm>
            <a:off x="136525" y="762000"/>
            <a:ext cx="2071688" cy="336550"/>
          </a:xfrm>
          <a:prstGeom prst="rect">
            <a:avLst/>
          </a:prstGeom>
          <a:noFill/>
          <a:ln w="9525">
            <a:noFill/>
            <a:miter lim="800000"/>
            <a:headEnd/>
            <a:tailEnd/>
          </a:ln>
          <a:effectLst/>
        </p:spPr>
        <p:txBody>
          <a:bodyPr wrap="none">
            <a:spAutoFit/>
          </a:bodyPr>
          <a:lstStyle/>
          <a:p>
            <a:r>
              <a:rPr lang="en-US" sz="1600" b="1"/>
              <a:t>Warty jumping slug</a:t>
            </a:r>
          </a:p>
        </p:txBody>
      </p:sp>
      <p:sp>
        <p:nvSpPr>
          <p:cNvPr id="45063" name="Text Box 7"/>
          <p:cNvSpPr txBox="1">
            <a:spLocks noChangeArrowheads="1"/>
          </p:cNvSpPr>
          <p:nvPr/>
        </p:nvSpPr>
        <p:spPr bwMode="auto">
          <a:xfrm>
            <a:off x="6553200" y="762000"/>
            <a:ext cx="2263775" cy="336550"/>
          </a:xfrm>
          <a:prstGeom prst="rect">
            <a:avLst/>
          </a:prstGeom>
          <a:noFill/>
          <a:ln w="9525">
            <a:noFill/>
            <a:miter lim="800000"/>
            <a:headEnd/>
            <a:tailEnd/>
          </a:ln>
          <a:effectLst/>
        </p:spPr>
        <p:txBody>
          <a:bodyPr wrap="none">
            <a:spAutoFit/>
          </a:bodyPr>
          <a:lstStyle/>
          <a:p>
            <a:r>
              <a:rPr lang="en-US" sz="1600" b="1"/>
              <a:t>Polydesmid millipede</a:t>
            </a:r>
          </a:p>
        </p:txBody>
      </p:sp>
      <p:sp>
        <p:nvSpPr>
          <p:cNvPr id="8" name="TextBox 7"/>
          <p:cNvSpPr txBox="1"/>
          <p:nvPr/>
        </p:nvSpPr>
        <p:spPr>
          <a:xfrm>
            <a:off x="8001000" y="4648200"/>
            <a:ext cx="814069" cy="276999"/>
          </a:xfrm>
          <a:prstGeom prst="rect">
            <a:avLst/>
          </a:prstGeom>
          <a:noFill/>
        </p:spPr>
        <p:txBody>
          <a:bodyPr wrap="none" rtlCol="0">
            <a:spAutoFit/>
          </a:bodyPr>
          <a:lstStyle/>
          <a:p>
            <a:r>
              <a:rPr lang="en-US" sz="1200" dirty="0" smtClean="0"/>
              <a:t>P. Bisson</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4"/>
          <p:cNvGrpSpPr>
            <a:grpSpLocks/>
          </p:cNvGrpSpPr>
          <p:nvPr/>
        </p:nvGrpSpPr>
        <p:grpSpPr bwMode="auto">
          <a:xfrm>
            <a:off x="152400" y="152400"/>
            <a:ext cx="4286250" cy="3143250"/>
            <a:chOff x="9396" y="3850"/>
            <a:chExt cx="2565" cy="2517"/>
          </a:xfrm>
        </p:grpSpPr>
        <p:sp>
          <p:nvSpPr>
            <p:cNvPr id="54277" name="Rectangle 5"/>
            <p:cNvSpPr>
              <a:spLocks noChangeArrowheads="1"/>
            </p:cNvSpPr>
            <p:nvPr/>
          </p:nvSpPr>
          <p:spPr bwMode="auto">
            <a:xfrm>
              <a:off x="9620" y="4032"/>
              <a:ext cx="2340" cy="1978"/>
            </a:xfrm>
            <a:prstGeom prst="rect">
              <a:avLst/>
            </a:prstGeom>
            <a:solidFill>
              <a:srgbClr val="FFFFFF"/>
            </a:solidFill>
            <a:ln w="1588">
              <a:solidFill>
                <a:srgbClr val="FFFFFF"/>
              </a:solidFill>
              <a:miter lim="800000"/>
              <a:headEnd/>
              <a:tailEnd/>
            </a:ln>
          </p:spPr>
          <p:txBody>
            <a:bodyPr/>
            <a:lstStyle/>
            <a:p>
              <a:endParaRPr lang="en-US"/>
            </a:p>
          </p:txBody>
        </p:sp>
        <p:sp>
          <p:nvSpPr>
            <p:cNvPr id="54278" name="Rectangle 6"/>
            <p:cNvSpPr>
              <a:spLocks noChangeArrowheads="1"/>
            </p:cNvSpPr>
            <p:nvPr/>
          </p:nvSpPr>
          <p:spPr bwMode="auto">
            <a:xfrm>
              <a:off x="10252" y="3850"/>
              <a:ext cx="1031" cy="170"/>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400" b="1">
                  <a:solidFill>
                    <a:srgbClr val="000000"/>
                  </a:solidFill>
                  <a:cs typeface="Times New Roman" pitchFamily="18" charset="0"/>
                </a:rPr>
                <a:t>Capitol Forest Block</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79" name="Rectangle 7"/>
            <p:cNvSpPr>
              <a:spLocks noChangeArrowheads="1"/>
            </p:cNvSpPr>
            <p:nvPr/>
          </p:nvSpPr>
          <p:spPr bwMode="auto">
            <a:xfrm>
              <a:off x="10656" y="6221"/>
              <a:ext cx="284" cy="14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Period</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80" name="Line 8"/>
            <p:cNvSpPr>
              <a:spLocks noChangeShapeType="1"/>
            </p:cNvSpPr>
            <p:nvPr/>
          </p:nvSpPr>
          <p:spPr bwMode="auto">
            <a:xfrm>
              <a:off x="9620" y="6010"/>
              <a:ext cx="2340" cy="1"/>
            </a:xfrm>
            <a:prstGeom prst="line">
              <a:avLst/>
            </a:prstGeom>
            <a:noFill/>
            <a:ln w="7938">
              <a:solidFill>
                <a:srgbClr val="000000"/>
              </a:solidFill>
              <a:round/>
              <a:headEnd/>
              <a:tailEnd/>
            </a:ln>
          </p:spPr>
          <p:txBody>
            <a:bodyPr/>
            <a:lstStyle/>
            <a:p>
              <a:endParaRPr lang="en-US"/>
            </a:p>
          </p:txBody>
        </p:sp>
        <p:sp>
          <p:nvSpPr>
            <p:cNvPr id="54281" name="Line 9"/>
            <p:cNvSpPr>
              <a:spLocks noChangeShapeType="1"/>
            </p:cNvSpPr>
            <p:nvPr/>
          </p:nvSpPr>
          <p:spPr bwMode="auto">
            <a:xfrm flipV="1">
              <a:off x="9913" y="6010"/>
              <a:ext cx="1" cy="29"/>
            </a:xfrm>
            <a:prstGeom prst="line">
              <a:avLst/>
            </a:prstGeom>
            <a:noFill/>
            <a:ln w="7938">
              <a:solidFill>
                <a:srgbClr val="000000"/>
              </a:solidFill>
              <a:round/>
              <a:headEnd/>
              <a:tailEnd/>
            </a:ln>
          </p:spPr>
          <p:txBody>
            <a:bodyPr/>
            <a:lstStyle/>
            <a:p>
              <a:endParaRPr lang="en-US"/>
            </a:p>
          </p:txBody>
        </p:sp>
        <p:sp>
          <p:nvSpPr>
            <p:cNvPr id="54282" name="Line 10"/>
            <p:cNvSpPr>
              <a:spLocks noChangeShapeType="1"/>
            </p:cNvSpPr>
            <p:nvPr/>
          </p:nvSpPr>
          <p:spPr bwMode="auto">
            <a:xfrm flipV="1">
              <a:off x="10205" y="6010"/>
              <a:ext cx="1" cy="29"/>
            </a:xfrm>
            <a:prstGeom prst="line">
              <a:avLst/>
            </a:prstGeom>
            <a:noFill/>
            <a:ln w="7938">
              <a:solidFill>
                <a:srgbClr val="000000"/>
              </a:solidFill>
              <a:round/>
              <a:headEnd/>
              <a:tailEnd/>
            </a:ln>
          </p:spPr>
          <p:txBody>
            <a:bodyPr/>
            <a:lstStyle/>
            <a:p>
              <a:endParaRPr lang="en-US"/>
            </a:p>
          </p:txBody>
        </p:sp>
        <p:sp>
          <p:nvSpPr>
            <p:cNvPr id="54283" name="Line 11"/>
            <p:cNvSpPr>
              <a:spLocks noChangeShapeType="1"/>
            </p:cNvSpPr>
            <p:nvPr/>
          </p:nvSpPr>
          <p:spPr bwMode="auto">
            <a:xfrm flipV="1">
              <a:off x="10498" y="6010"/>
              <a:ext cx="1" cy="29"/>
            </a:xfrm>
            <a:prstGeom prst="line">
              <a:avLst/>
            </a:prstGeom>
            <a:noFill/>
            <a:ln w="7938">
              <a:solidFill>
                <a:srgbClr val="000000"/>
              </a:solidFill>
              <a:round/>
              <a:headEnd/>
              <a:tailEnd/>
            </a:ln>
          </p:spPr>
          <p:txBody>
            <a:bodyPr/>
            <a:lstStyle/>
            <a:p>
              <a:endParaRPr lang="en-US"/>
            </a:p>
          </p:txBody>
        </p:sp>
        <p:sp>
          <p:nvSpPr>
            <p:cNvPr id="54284" name="Line 12"/>
            <p:cNvSpPr>
              <a:spLocks noChangeShapeType="1"/>
            </p:cNvSpPr>
            <p:nvPr/>
          </p:nvSpPr>
          <p:spPr bwMode="auto">
            <a:xfrm flipV="1">
              <a:off x="10790" y="6010"/>
              <a:ext cx="1" cy="29"/>
            </a:xfrm>
            <a:prstGeom prst="line">
              <a:avLst/>
            </a:prstGeom>
            <a:noFill/>
            <a:ln w="7938">
              <a:solidFill>
                <a:srgbClr val="000000"/>
              </a:solidFill>
              <a:round/>
              <a:headEnd/>
              <a:tailEnd/>
            </a:ln>
          </p:spPr>
          <p:txBody>
            <a:bodyPr/>
            <a:lstStyle/>
            <a:p>
              <a:endParaRPr lang="en-US"/>
            </a:p>
          </p:txBody>
        </p:sp>
        <p:sp>
          <p:nvSpPr>
            <p:cNvPr id="54285" name="Line 13"/>
            <p:cNvSpPr>
              <a:spLocks noChangeShapeType="1"/>
            </p:cNvSpPr>
            <p:nvPr/>
          </p:nvSpPr>
          <p:spPr bwMode="auto">
            <a:xfrm flipV="1">
              <a:off x="11083" y="6010"/>
              <a:ext cx="1" cy="29"/>
            </a:xfrm>
            <a:prstGeom prst="line">
              <a:avLst/>
            </a:prstGeom>
            <a:noFill/>
            <a:ln w="7938">
              <a:solidFill>
                <a:srgbClr val="000000"/>
              </a:solidFill>
              <a:round/>
              <a:headEnd/>
              <a:tailEnd/>
            </a:ln>
          </p:spPr>
          <p:txBody>
            <a:bodyPr/>
            <a:lstStyle/>
            <a:p>
              <a:endParaRPr lang="en-US"/>
            </a:p>
          </p:txBody>
        </p:sp>
        <p:sp>
          <p:nvSpPr>
            <p:cNvPr id="54286" name="Line 14"/>
            <p:cNvSpPr>
              <a:spLocks noChangeShapeType="1"/>
            </p:cNvSpPr>
            <p:nvPr/>
          </p:nvSpPr>
          <p:spPr bwMode="auto">
            <a:xfrm flipV="1">
              <a:off x="11375" y="6010"/>
              <a:ext cx="1" cy="29"/>
            </a:xfrm>
            <a:prstGeom prst="line">
              <a:avLst/>
            </a:prstGeom>
            <a:noFill/>
            <a:ln w="7938">
              <a:solidFill>
                <a:srgbClr val="000000"/>
              </a:solidFill>
              <a:round/>
              <a:headEnd/>
              <a:tailEnd/>
            </a:ln>
          </p:spPr>
          <p:txBody>
            <a:bodyPr/>
            <a:lstStyle/>
            <a:p>
              <a:endParaRPr lang="en-US"/>
            </a:p>
          </p:txBody>
        </p:sp>
        <p:sp>
          <p:nvSpPr>
            <p:cNvPr id="54287" name="Line 15"/>
            <p:cNvSpPr>
              <a:spLocks noChangeShapeType="1"/>
            </p:cNvSpPr>
            <p:nvPr/>
          </p:nvSpPr>
          <p:spPr bwMode="auto">
            <a:xfrm flipV="1">
              <a:off x="11668" y="6010"/>
              <a:ext cx="1" cy="29"/>
            </a:xfrm>
            <a:prstGeom prst="line">
              <a:avLst/>
            </a:prstGeom>
            <a:noFill/>
            <a:ln w="7938">
              <a:solidFill>
                <a:srgbClr val="000000"/>
              </a:solidFill>
              <a:round/>
              <a:headEnd/>
              <a:tailEnd/>
            </a:ln>
          </p:spPr>
          <p:txBody>
            <a:bodyPr/>
            <a:lstStyle/>
            <a:p>
              <a:endParaRPr lang="en-US"/>
            </a:p>
          </p:txBody>
        </p:sp>
        <p:sp>
          <p:nvSpPr>
            <p:cNvPr id="54288" name="Rectangle 16"/>
            <p:cNvSpPr>
              <a:spLocks noChangeArrowheads="1"/>
            </p:cNvSpPr>
            <p:nvPr/>
          </p:nvSpPr>
          <p:spPr bwMode="auto">
            <a:xfrm>
              <a:off x="9805" y="6078"/>
              <a:ext cx="227"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89" name="Rectangle 17"/>
            <p:cNvSpPr>
              <a:spLocks noChangeArrowheads="1"/>
            </p:cNvSpPr>
            <p:nvPr/>
          </p:nvSpPr>
          <p:spPr bwMode="auto">
            <a:xfrm>
              <a:off x="10048" y="6078"/>
              <a:ext cx="323"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03</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0" name="Rectangle 18"/>
            <p:cNvSpPr>
              <a:spLocks noChangeArrowheads="1"/>
            </p:cNvSpPr>
            <p:nvPr/>
          </p:nvSpPr>
          <p:spPr bwMode="auto">
            <a:xfrm>
              <a:off x="10390" y="6078"/>
              <a:ext cx="227"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03</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1" name="Rectangle 19"/>
            <p:cNvSpPr>
              <a:spLocks noChangeArrowheads="1"/>
            </p:cNvSpPr>
            <p:nvPr/>
          </p:nvSpPr>
          <p:spPr bwMode="auto">
            <a:xfrm>
              <a:off x="10681" y="6078"/>
              <a:ext cx="227"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2" name="Rectangle 20"/>
            <p:cNvSpPr>
              <a:spLocks noChangeArrowheads="1"/>
            </p:cNvSpPr>
            <p:nvPr/>
          </p:nvSpPr>
          <p:spPr bwMode="auto">
            <a:xfrm>
              <a:off x="10923" y="6078"/>
              <a:ext cx="323"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3" name="Rectangle 21"/>
            <p:cNvSpPr>
              <a:spLocks noChangeArrowheads="1"/>
            </p:cNvSpPr>
            <p:nvPr/>
          </p:nvSpPr>
          <p:spPr bwMode="auto">
            <a:xfrm>
              <a:off x="11267" y="6078"/>
              <a:ext cx="227"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4" name="Rectangle 22"/>
            <p:cNvSpPr>
              <a:spLocks noChangeArrowheads="1"/>
            </p:cNvSpPr>
            <p:nvPr/>
          </p:nvSpPr>
          <p:spPr bwMode="auto">
            <a:xfrm>
              <a:off x="11508" y="6078"/>
              <a:ext cx="323"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295" name="Line 23"/>
            <p:cNvSpPr>
              <a:spLocks noChangeShapeType="1"/>
            </p:cNvSpPr>
            <p:nvPr/>
          </p:nvSpPr>
          <p:spPr bwMode="auto">
            <a:xfrm>
              <a:off x="9620" y="4032"/>
              <a:ext cx="2340" cy="1"/>
            </a:xfrm>
            <a:prstGeom prst="line">
              <a:avLst/>
            </a:prstGeom>
            <a:noFill/>
            <a:ln w="7938">
              <a:solidFill>
                <a:srgbClr val="000000"/>
              </a:solidFill>
              <a:round/>
              <a:headEnd/>
              <a:tailEnd/>
            </a:ln>
          </p:spPr>
          <p:txBody>
            <a:bodyPr/>
            <a:lstStyle/>
            <a:p>
              <a:endParaRPr lang="en-US"/>
            </a:p>
          </p:txBody>
        </p:sp>
        <p:sp>
          <p:nvSpPr>
            <p:cNvPr id="54296" name="Rectangle 24"/>
            <p:cNvSpPr>
              <a:spLocks noChangeArrowheads="1"/>
            </p:cNvSpPr>
            <p:nvPr/>
          </p:nvSpPr>
          <p:spPr bwMode="auto">
            <a:xfrm rot="16200000">
              <a:off x="8875" y="4982"/>
              <a:ext cx="1152" cy="109"/>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Mollusk  Density m</a:t>
              </a:r>
              <a:r>
                <a:rPr lang="en-US" sz="1200" b="1" baseline="30000">
                  <a:solidFill>
                    <a:srgbClr val="000000"/>
                  </a:solidFill>
                  <a:cs typeface="Times New Roman" pitchFamily="18" charset="0"/>
                </a:rPr>
                <a:t>2</a:t>
              </a:r>
            </a:p>
          </p:txBody>
        </p:sp>
        <p:sp>
          <p:nvSpPr>
            <p:cNvPr id="54297" name="Line 25"/>
            <p:cNvSpPr>
              <a:spLocks noChangeShapeType="1"/>
            </p:cNvSpPr>
            <p:nvPr/>
          </p:nvSpPr>
          <p:spPr bwMode="auto">
            <a:xfrm flipV="1">
              <a:off x="9620" y="4032"/>
              <a:ext cx="1" cy="1978"/>
            </a:xfrm>
            <a:prstGeom prst="line">
              <a:avLst/>
            </a:prstGeom>
            <a:noFill/>
            <a:ln w="7938">
              <a:solidFill>
                <a:srgbClr val="000000"/>
              </a:solidFill>
              <a:round/>
              <a:headEnd/>
              <a:tailEnd/>
            </a:ln>
          </p:spPr>
          <p:txBody>
            <a:bodyPr/>
            <a:lstStyle/>
            <a:p>
              <a:endParaRPr lang="en-US"/>
            </a:p>
          </p:txBody>
        </p:sp>
        <p:sp>
          <p:nvSpPr>
            <p:cNvPr id="54298" name="Line 26"/>
            <p:cNvSpPr>
              <a:spLocks noChangeShapeType="1"/>
            </p:cNvSpPr>
            <p:nvPr/>
          </p:nvSpPr>
          <p:spPr bwMode="auto">
            <a:xfrm>
              <a:off x="9597" y="6010"/>
              <a:ext cx="23" cy="1"/>
            </a:xfrm>
            <a:prstGeom prst="line">
              <a:avLst/>
            </a:prstGeom>
            <a:noFill/>
            <a:ln w="7938">
              <a:solidFill>
                <a:srgbClr val="000000"/>
              </a:solidFill>
              <a:round/>
              <a:headEnd/>
              <a:tailEnd/>
            </a:ln>
          </p:spPr>
          <p:txBody>
            <a:bodyPr/>
            <a:lstStyle/>
            <a:p>
              <a:endParaRPr lang="en-US"/>
            </a:p>
          </p:txBody>
        </p:sp>
        <p:sp>
          <p:nvSpPr>
            <p:cNvPr id="54299" name="Line 27"/>
            <p:cNvSpPr>
              <a:spLocks noChangeShapeType="1"/>
            </p:cNvSpPr>
            <p:nvPr/>
          </p:nvSpPr>
          <p:spPr bwMode="auto">
            <a:xfrm>
              <a:off x="9597" y="5680"/>
              <a:ext cx="23" cy="1"/>
            </a:xfrm>
            <a:prstGeom prst="line">
              <a:avLst/>
            </a:prstGeom>
            <a:noFill/>
            <a:ln w="7938">
              <a:solidFill>
                <a:srgbClr val="000000"/>
              </a:solidFill>
              <a:round/>
              <a:headEnd/>
              <a:tailEnd/>
            </a:ln>
          </p:spPr>
          <p:txBody>
            <a:bodyPr/>
            <a:lstStyle/>
            <a:p>
              <a:endParaRPr lang="en-US"/>
            </a:p>
          </p:txBody>
        </p:sp>
        <p:sp>
          <p:nvSpPr>
            <p:cNvPr id="54300" name="Line 28"/>
            <p:cNvSpPr>
              <a:spLocks noChangeShapeType="1"/>
            </p:cNvSpPr>
            <p:nvPr/>
          </p:nvSpPr>
          <p:spPr bwMode="auto">
            <a:xfrm>
              <a:off x="9597" y="5351"/>
              <a:ext cx="23" cy="1"/>
            </a:xfrm>
            <a:prstGeom prst="line">
              <a:avLst/>
            </a:prstGeom>
            <a:noFill/>
            <a:ln w="7938">
              <a:solidFill>
                <a:srgbClr val="000000"/>
              </a:solidFill>
              <a:round/>
              <a:headEnd/>
              <a:tailEnd/>
            </a:ln>
          </p:spPr>
          <p:txBody>
            <a:bodyPr/>
            <a:lstStyle/>
            <a:p>
              <a:endParaRPr lang="en-US"/>
            </a:p>
          </p:txBody>
        </p:sp>
        <p:sp>
          <p:nvSpPr>
            <p:cNvPr id="54301" name="Line 29"/>
            <p:cNvSpPr>
              <a:spLocks noChangeShapeType="1"/>
            </p:cNvSpPr>
            <p:nvPr/>
          </p:nvSpPr>
          <p:spPr bwMode="auto">
            <a:xfrm>
              <a:off x="9597" y="5021"/>
              <a:ext cx="23" cy="1"/>
            </a:xfrm>
            <a:prstGeom prst="line">
              <a:avLst/>
            </a:prstGeom>
            <a:noFill/>
            <a:ln w="7938">
              <a:solidFill>
                <a:srgbClr val="000000"/>
              </a:solidFill>
              <a:round/>
              <a:headEnd/>
              <a:tailEnd/>
            </a:ln>
          </p:spPr>
          <p:txBody>
            <a:bodyPr/>
            <a:lstStyle/>
            <a:p>
              <a:endParaRPr lang="en-US"/>
            </a:p>
          </p:txBody>
        </p:sp>
        <p:sp>
          <p:nvSpPr>
            <p:cNvPr id="54302" name="Line 30"/>
            <p:cNvSpPr>
              <a:spLocks noChangeShapeType="1"/>
            </p:cNvSpPr>
            <p:nvPr/>
          </p:nvSpPr>
          <p:spPr bwMode="auto">
            <a:xfrm>
              <a:off x="9597" y="4691"/>
              <a:ext cx="23" cy="1"/>
            </a:xfrm>
            <a:prstGeom prst="line">
              <a:avLst/>
            </a:prstGeom>
            <a:noFill/>
            <a:ln w="7938">
              <a:solidFill>
                <a:srgbClr val="000000"/>
              </a:solidFill>
              <a:round/>
              <a:headEnd/>
              <a:tailEnd/>
            </a:ln>
          </p:spPr>
          <p:txBody>
            <a:bodyPr/>
            <a:lstStyle/>
            <a:p>
              <a:endParaRPr lang="en-US"/>
            </a:p>
          </p:txBody>
        </p:sp>
        <p:sp>
          <p:nvSpPr>
            <p:cNvPr id="54303" name="Line 31"/>
            <p:cNvSpPr>
              <a:spLocks noChangeShapeType="1"/>
            </p:cNvSpPr>
            <p:nvPr/>
          </p:nvSpPr>
          <p:spPr bwMode="auto">
            <a:xfrm>
              <a:off x="9597" y="4361"/>
              <a:ext cx="23" cy="1"/>
            </a:xfrm>
            <a:prstGeom prst="line">
              <a:avLst/>
            </a:prstGeom>
            <a:noFill/>
            <a:ln w="7938">
              <a:solidFill>
                <a:srgbClr val="000000"/>
              </a:solidFill>
              <a:round/>
              <a:headEnd/>
              <a:tailEnd/>
            </a:ln>
          </p:spPr>
          <p:txBody>
            <a:bodyPr/>
            <a:lstStyle/>
            <a:p>
              <a:endParaRPr lang="en-US"/>
            </a:p>
          </p:txBody>
        </p:sp>
        <p:sp>
          <p:nvSpPr>
            <p:cNvPr id="54304" name="Line 32"/>
            <p:cNvSpPr>
              <a:spLocks noChangeShapeType="1"/>
            </p:cNvSpPr>
            <p:nvPr/>
          </p:nvSpPr>
          <p:spPr bwMode="auto">
            <a:xfrm>
              <a:off x="9597" y="4032"/>
              <a:ext cx="23" cy="1"/>
            </a:xfrm>
            <a:prstGeom prst="line">
              <a:avLst/>
            </a:prstGeom>
            <a:noFill/>
            <a:ln w="7938">
              <a:solidFill>
                <a:srgbClr val="000000"/>
              </a:solidFill>
              <a:round/>
              <a:headEnd/>
              <a:tailEnd/>
            </a:ln>
          </p:spPr>
          <p:txBody>
            <a:bodyPr/>
            <a:lstStyle/>
            <a:p>
              <a:endParaRPr lang="en-US"/>
            </a:p>
          </p:txBody>
        </p:sp>
        <p:sp>
          <p:nvSpPr>
            <p:cNvPr id="54305" name="Rectangle 33"/>
            <p:cNvSpPr>
              <a:spLocks noChangeArrowheads="1"/>
            </p:cNvSpPr>
            <p:nvPr/>
          </p:nvSpPr>
          <p:spPr bwMode="auto">
            <a:xfrm>
              <a:off x="9536" y="5964"/>
              <a:ext cx="41"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06" name="Rectangle 34"/>
            <p:cNvSpPr>
              <a:spLocks noChangeArrowheads="1"/>
            </p:cNvSpPr>
            <p:nvPr/>
          </p:nvSpPr>
          <p:spPr bwMode="auto">
            <a:xfrm>
              <a:off x="9536" y="5635"/>
              <a:ext cx="41"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07" name="Rectangle 35"/>
            <p:cNvSpPr>
              <a:spLocks noChangeArrowheads="1"/>
            </p:cNvSpPr>
            <p:nvPr/>
          </p:nvSpPr>
          <p:spPr bwMode="auto">
            <a:xfrm>
              <a:off x="9536" y="5306"/>
              <a:ext cx="41"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08" name="Rectangle 36"/>
            <p:cNvSpPr>
              <a:spLocks noChangeArrowheads="1"/>
            </p:cNvSpPr>
            <p:nvPr/>
          </p:nvSpPr>
          <p:spPr bwMode="auto">
            <a:xfrm>
              <a:off x="9536" y="4976"/>
              <a:ext cx="41" cy="123"/>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09" name="Rectangle 37"/>
            <p:cNvSpPr>
              <a:spLocks noChangeArrowheads="1"/>
            </p:cNvSpPr>
            <p:nvPr/>
          </p:nvSpPr>
          <p:spPr bwMode="auto">
            <a:xfrm>
              <a:off x="9536" y="4646"/>
              <a:ext cx="41"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8</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10" name="Rectangle 38"/>
            <p:cNvSpPr>
              <a:spLocks noChangeArrowheads="1"/>
            </p:cNvSpPr>
            <p:nvPr/>
          </p:nvSpPr>
          <p:spPr bwMode="auto">
            <a:xfrm>
              <a:off x="9497" y="4317"/>
              <a:ext cx="83"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11" name="Rectangle 39"/>
            <p:cNvSpPr>
              <a:spLocks noChangeArrowheads="1"/>
            </p:cNvSpPr>
            <p:nvPr/>
          </p:nvSpPr>
          <p:spPr bwMode="auto">
            <a:xfrm>
              <a:off x="9497" y="3987"/>
              <a:ext cx="83"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312" name="Line 40"/>
            <p:cNvSpPr>
              <a:spLocks noChangeShapeType="1"/>
            </p:cNvSpPr>
            <p:nvPr/>
          </p:nvSpPr>
          <p:spPr bwMode="auto">
            <a:xfrm flipV="1">
              <a:off x="11960" y="4032"/>
              <a:ext cx="1" cy="1978"/>
            </a:xfrm>
            <a:prstGeom prst="line">
              <a:avLst/>
            </a:prstGeom>
            <a:noFill/>
            <a:ln w="7938">
              <a:solidFill>
                <a:srgbClr val="000000"/>
              </a:solidFill>
              <a:round/>
              <a:headEnd/>
              <a:tailEnd/>
            </a:ln>
          </p:spPr>
          <p:txBody>
            <a:bodyPr/>
            <a:lstStyle/>
            <a:p>
              <a:endParaRPr lang="en-US"/>
            </a:p>
          </p:txBody>
        </p:sp>
        <p:sp>
          <p:nvSpPr>
            <p:cNvPr id="54313" name="Freeform 41"/>
            <p:cNvSpPr>
              <a:spLocks/>
            </p:cNvSpPr>
            <p:nvPr/>
          </p:nvSpPr>
          <p:spPr bwMode="auto">
            <a:xfrm flipV="1">
              <a:off x="9913" y="5128"/>
              <a:ext cx="1755" cy="407"/>
            </a:xfrm>
            <a:custGeom>
              <a:avLst/>
              <a:gdLst/>
              <a:ahLst/>
              <a:cxnLst>
                <a:cxn ang="0">
                  <a:pos x="0" y="111"/>
                </a:cxn>
                <a:cxn ang="0">
                  <a:pos x="625" y="0"/>
                </a:cxn>
                <a:cxn ang="0">
                  <a:pos x="1250" y="355"/>
                </a:cxn>
                <a:cxn ang="0">
                  <a:pos x="1875" y="284"/>
                </a:cxn>
                <a:cxn ang="0">
                  <a:pos x="2500" y="496"/>
                </a:cxn>
                <a:cxn ang="0">
                  <a:pos x="3125" y="719"/>
                </a:cxn>
                <a:cxn ang="0">
                  <a:pos x="3750" y="638"/>
                </a:cxn>
              </a:cxnLst>
              <a:rect l="0" t="0" r="r" b="b"/>
              <a:pathLst>
                <a:path w="3750" h="719">
                  <a:moveTo>
                    <a:pt x="0" y="111"/>
                  </a:moveTo>
                  <a:lnTo>
                    <a:pt x="625" y="0"/>
                  </a:lnTo>
                  <a:lnTo>
                    <a:pt x="1250" y="355"/>
                  </a:lnTo>
                  <a:lnTo>
                    <a:pt x="1875" y="284"/>
                  </a:lnTo>
                  <a:lnTo>
                    <a:pt x="2500" y="496"/>
                  </a:lnTo>
                  <a:lnTo>
                    <a:pt x="3125" y="719"/>
                  </a:lnTo>
                  <a:lnTo>
                    <a:pt x="3750" y="638"/>
                  </a:lnTo>
                </a:path>
              </a:pathLst>
            </a:custGeom>
            <a:noFill/>
            <a:ln w="7938">
              <a:solidFill>
                <a:srgbClr val="000000"/>
              </a:solidFill>
              <a:prstDash val="solid"/>
              <a:round/>
              <a:headEnd/>
              <a:tailEnd/>
            </a:ln>
          </p:spPr>
          <p:txBody>
            <a:bodyPr/>
            <a:lstStyle/>
            <a:p>
              <a:endParaRPr lang="en-US"/>
            </a:p>
          </p:txBody>
        </p:sp>
        <p:sp>
          <p:nvSpPr>
            <p:cNvPr id="54314" name="Freeform 42"/>
            <p:cNvSpPr>
              <a:spLocks/>
            </p:cNvSpPr>
            <p:nvPr/>
          </p:nvSpPr>
          <p:spPr bwMode="auto">
            <a:xfrm flipV="1">
              <a:off x="9913" y="4602"/>
              <a:ext cx="1755" cy="744"/>
            </a:xfrm>
            <a:custGeom>
              <a:avLst/>
              <a:gdLst/>
              <a:ahLst/>
              <a:cxnLst>
                <a:cxn ang="0">
                  <a:pos x="0" y="395"/>
                </a:cxn>
                <a:cxn ang="0">
                  <a:pos x="625" y="284"/>
                </a:cxn>
                <a:cxn ang="0">
                  <a:pos x="1250" y="497"/>
                </a:cxn>
                <a:cxn ang="0">
                  <a:pos x="1875" y="1317"/>
                </a:cxn>
                <a:cxn ang="0">
                  <a:pos x="2500" y="507"/>
                </a:cxn>
                <a:cxn ang="0">
                  <a:pos x="3125" y="486"/>
                </a:cxn>
                <a:cxn ang="0">
                  <a:pos x="3750" y="0"/>
                </a:cxn>
              </a:cxnLst>
              <a:rect l="0" t="0" r="r" b="b"/>
              <a:pathLst>
                <a:path w="3750" h="1317">
                  <a:moveTo>
                    <a:pt x="0" y="395"/>
                  </a:moveTo>
                  <a:lnTo>
                    <a:pt x="625" y="284"/>
                  </a:lnTo>
                  <a:lnTo>
                    <a:pt x="1250" y="497"/>
                  </a:lnTo>
                  <a:lnTo>
                    <a:pt x="1875" y="1317"/>
                  </a:lnTo>
                  <a:lnTo>
                    <a:pt x="2500" y="507"/>
                  </a:lnTo>
                  <a:lnTo>
                    <a:pt x="3125" y="486"/>
                  </a:lnTo>
                  <a:lnTo>
                    <a:pt x="3750" y="0"/>
                  </a:lnTo>
                </a:path>
              </a:pathLst>
            </a:custGeom>
            <a:noFill/>
            <a:ln w="7938">
              <a:solidFill>
                <a:srgbClr val="000000"/>
              </a:solidFill>
              <a:prstDash val="solid"/>
              <a:round/>
              <a:headEnd/>
              <a:tailEnd/>
            </a:ln>
          </p:spPr>
          <p:txBody>
            <a:bodyPr/>
            <a:lstStyle/>
            <a:p>
              <a:endParaRPr lang="en-US"/>
            </a:p>
          </p:txBody>
        </p:sp>
        <p:sp>
          <p:nvSpPr>
            <p:cNvPr id="54315" name="Freeform 43"/>
            <p:cNvSpPr>
              <a:spLocks/>
            </p:cNvSpPr>
            <p:nvPr/>
          </p:nvSpPr>
          <p:spPr bwMode="auto">
            <a:xfrm flipV="1">
              <a:off x="9913" y="5468"/>
              <a:ext cx="1755" cy="250"/>
            </a:xfrm>
            <a:custGeom>
              <a:avLst/>
              <a:gdLst/>
              <a:ahLst/>
              <a:cxnLst>
                <a:cxn ang="0">
                  <a:pos x="0" y="354"/>
                </a:cxn>
                <a:cxn ang="0">
                  <a:pos x="625" y="0"/>
                </a:cxn>
                <a:cxn ang="0">
                  <a:pos x="1250" y="30"/>
                </a:cxn>
                <a:cxn ang="0">
                  <a:pos x="1875" y="213"/>
                </a:cxn>
                <a:cxn ang="0">
                  <a:pos x="2500" y="0"/>
                </a:cxn>
                <a:cxn ang="0">
                  <a:pos x="3125" y="10"/>
                </a:cxn>
                <a:cxn ang="0">
                  <a:pos x="3750" y="443"/>
                </a:cxn>
              </a:cxnLst>
              <a:rect l="0" t="0" r="r" b="b"/>
              <a:pathLst>
                <a:path w="3750" h="443">
                  <a:moveTo>
                    <a:pt x="0" y="354"/>
                  </a:moveTo>
                  <a:lnTo>
                    <a:pt x="625" y="0"/>
                  </a:lnTo>
                  <a:lnTo>
                    <a:pt x="1250" y="30"/>
                  </a:lnTo>
                  <a:lnTo>
                    <a:pt x="1875" y="213"/>
                  </a:lnTo>
                  <a:lnTo>
                    <a:pt x="2500" y="0"/>
                  </a:lnTo>
                  <a:lnTo>
                    <a:pt x="3125" y="10"/>
                  </a:lnTo>
                  <a:lnTo>
                    <a:pt x="3750" y="443"/>
                  </a:lnTo>
                </a:path>
              </a:pathLst>
            </a:custGeom>
            <a:noFill/>
            <a:ln w="7938">
              <a:solidFill>
                <a:srgbClr val="000000"/>
              </a:solidFill>
              <a:prstDash val="solid"/>
              <a:round/>
              <a:headEnd/>
              <a:tailEnd/>
            </a:ln>
          </p:spPr>
          <p:txBody>
            <a:bodyPr/>
            <a:lstStyle/>
            <a:p>
              <a:endParaRPr lang="en-US"/>
            </a:p>
          </p:txBody>
        </p:sp>
        <p:sp>
          <p:nvSpPr>
            <p:cNvPr id="54316" name="Line 44"/>
            <p:cNvSpPr>
              <a:spLocks noChangeShapeType="1"/>
            </p:cNvSpPr>
            <p:nvPr/>
          </p:nvSpPr>
          <p:spPr bwMode="auto">
            <a:xfrm flipV="1">
              <a:off x="9913" y="5353"/>
              <a:ext cx="1" cy="119"/>
            </a:xfrm>
            <a:prstGeom prst="line">
              <a:avLst/>
            </a:prstGeom>
            <a:noFill/>
            <a:ln w="7938">
              <a:solidFill>
                <a:srgbClr val="000000"/>
              </a:solidFill>
              <a:round/>
              <a:headEnd/>
              <a:tailEnd/>
            </a:ln>
          </p:spPr>
          <p:txBody>
            <a:bodyPr/>
            <a:lstStyle/>
            <a:p>
              <a:endParaRPr lang="en-US"/>
            </a:p>
          </p:txBody>
        </p:sp>
        <p:sp>
          <p:nvSpPr>
            <p:cNvPr id="54317" name="Line 45"/>
            <p:cNvSpPr>
              <a:spLocks noChangeShapeType="1"/>
            </p:cNvSpPr>
            <p:nvPr/>
          </p:nvSpPr>
          <p:spPr bwMode="auto">
            <a:xfrm>
              <a:off x="9890" y="5353"/>
              <a:ext cx="47" cy="1"/>
            </a:xfrm>
            <a:prstGeom prst="line">
              <a:avLst/>
            </a:prstGeom>
            <a:noFill/>
            <a:ln w="7938">
              <a:solidFill>
                <a:srgbClr val="000000"/>
              </a:solidFill>
              <a:round/>
              <a:headEnd/>
              <a:tailEnd/>
            </a:ln>
          </p:spPr>
          <p:txBody>
            <a:bodyPr/>
            <a:lstStyle/>
            <a:p>
              <a:endParaRPr lang="en-US"/>
            </a:p>
          </p:txBody>
        </p:sp>
        <p:sp>
          <p:nvSpPr>
            <p:cNvPr id="54318" name="Line 46"/>
            <p:cNvSpPr>
              <a:spLocks noChangeShapeType="1"/>
            </p:cNvSpPr>
            <p:nvPr/>
          </p:nvSpPr>
          <p:spPr bwMode="auto">
            <a:xfrm>
              <a:off x="9913" y="5472"/>
              <a:ext cx="1" cy="118"/>
            </a:xfrm>
            <a:prstGeom prst="line">
              <a:avLst/>
            </a:prstGeom>
            <a:noFill/>
            <a:ln w="7938">
              <a:solidFill>
                <a:srgbClr val="000000"/>
              </a:solidFill>
              <a:round/>
              <a:headEnd/>
              <a:tailEnd/>
            </a:ln>
          </p:spPr>
          <p:txBody>
            <a:bodyPr/>
            <a:lstStyle/>
            <a:p>
              <a:endParaRPr lang="en-US"/>
            </a:p>
          </p:txBody>
        </p:sp>
        <p:sp>
          <p:nvSpPr>
            <p:cNvPr id="54319" name="Line 47"/>
            <p:cNvSpPr>
              <a:spLocks noChangeShapeType="1"/>
            </p:cNvSpPr>
            <p:nvPr/>
          </p:nvSpPr>
          <p:spPr bwMode="auto">
            <a:xfrm>
              <a:off x="9890" y="5590"/>
              <a:ext cx="47" cy="1"/>
            </a:xfrm>
            <a:prstGeom prst="line">
              <a:avLst/>
            </a:prstGeom>
            <a:noFill/>
            <a:ln w="7938">
              <a:solidFill>
                <a:srgbClr val="000000"/>
              </a:solidFill>
              <a:round/>
              <a:headEnd/>
              <a:tailEnd/>
            </a:ln>
          </p:spPr>
          <p:txBody>
            <a:bodyPr/>
            <a:lstStyle/>
            <a:p>
              <a:endParaRPr lang="en-US"/>
            </a:p>
          </p:txBody>
        </p:sp>
        <p:sp>
          <p:nvSpPr>
            <p:cNvPr id="54320" name="Oval 48"/>
            <p:cNvSpPr>
              <a:spLocks noChangeArrowheads="1"/>
            </p:cNvSpPr>
            <p:nvPr/>
          </p:nvSpPr>
          <p:spPr bwMode="auto">
            <a:xfrm>
              <a:off x="9885" y="5437"/>
              <a:ext cx="56" cy="69"/>
            </a:xfrm>
            <a:prstGeom prst="ellipse">
              <a:avLst/>
            </a:prstGeom>
            <a:solidFill>
              <a:srgbClr val="000000"/>
            </a:solidFill>
            <a:ln w="7938">
              <a:solidFill>
                <a:srgbClr val="000000"/>
              </a:solidFill>
              <a:round/>
              <a:headEnd/>
              <a:tailEnd/>
            </a:ln>
          </p:spPr>
          <p:txBody>
            <a:bodyPr/>
            <a:lstStyle/>
            <a:p>
              <a:endParaRPr lang="en-US"/>
            </a:p>
          </p:txBody>
        </p:sp>
        <p:sp>
          <p:nvSpPr>
            <p:cNvPr id="54321" name="Line 49"/>
            <p:cNvSpPr>
              <a:spLocks noChangeShapeType="1"/>
            </p:cNvSpPr>
            <p:nvPr/>
          </p:nvSpPr>
          <p:spPr bwMode="auto">
            <a:xfrm flipV="1">
              <a:off x="10205" y="5368"/>
              <a:ext cx="1" cy="167"/>
            </a:xfrm>
            <a:prstGeom prst="line">
              <a:avLst/>
            </a:prstGeom>
            <a:noFill/>
            <a:ln w="7938">
              <a:solidFill>
                <a:srgbClr val="000000"/>
              </a:solidFill>
              <a:round/>
              <a:headEnd/>
              <a:tailEnd/>
            </a:ln>
          </p:spPr>
          <p:txBody>
            <a:bodyPr/>
            <a:lstStyle/>
            <a:p>
              <a:endParaRPr lang="en-US"/>
            </a:p>
          </p:txBody>
        </p:sp>
        <p:sp>
          <p:nvSpPr>
            <p:cNvPr id="54322" name="Line 50"/>
            <p:cNvSpPr>
              <a:spLocks noChangeShapeType="1"/>
            </p:cNvSpPr>
            <p:nvPr/>
          </p:nvSpPr>
          <p:spPr bwMode="auto">
            <a:xfrm>
              <a:off x="10182" y="5368"/>
              <a:ext cx="47" cy="1"/>
            </a:xfrm>
            <a:prstGeom prst="line">
              <a:avLst/>
            </a:prstGeom>
            <a:noFill/>
            <a:ln w="7938">
              <a:solidFill>
                <a:srgbClr val="000000"/>
              </a:solidFill>
              <a:round/>
              <a:headEnd/>
              <a:tailEnd/>
            </a:ln>
          </p:spPr>
          <p:txBody>
            <a:bodyPr/>
            <a:lstStyle/>
            <a:p>
              <a:endParaRPr lang="en-US"/>
            </a:p>
          </p:txBody>
        </p:sp>
        <p:sp>
          <p:nvSpPr>
            <p:cNvPr id="54323" name="Line 51"/>
            <p:cNvSpPr>
              <a:spLocks noChangeShapeType="1"/>
            </p:cNvSpPr>
            <p:nvPr/>
          </p:nvSpPr>
          <p:spPr bwMode="auto">
            <a:xfrm>
              <a:off x="10205" y="5535"/>
              <a:ext cx="1" cy="167"/>
            </a:xfrm>
            <a:prstGeom prst="line">
              <a:avLst/>
            </a:prstGeom>
            <a:noFill/>
            <a:ln w="7938">
              <a:solidFill>
                <a:srgbClr val="000000"/>
              </a:solidFill>
              <a:round/>
              <a:headEnd/>
              <a:tailEnd/>
            </a:ln>
          </p:spPr>
          <p:txBody>
            <a:bodyPr/>
            <a:lstStyle/>
            <a:p>
              <a:endParaRPr lang="en-US"/>
            </a:p>
          </p:txBody>
        </p:sp>
        <p:sp>
          <p:nvSpPr>
            <p:cNvPr id="54324" name="Line 52"/>
            <p:cNvSpPr>
              <a:spLocks noChangeShapeType="1"/>
            </p:cNvSpPr>
            <p:nvPr/>
          </p:nvSpPr>
          <p:spPr bwMode="auto">
            <a:xfrm>
              <a:off x="10182" y="5702"/>
              <a:ext cx="47" cy="1"/>
            </a:xfrm>
            <a:prstGeom prst="line">
              <a:avLst/>
            </a:prstGeom>
            <a:noFill/>
            <a:ln w="7938">
              <a:solidFill>
                <a:srgbClr val="000000"/>
              </a:solidFill>
              <a:round/>
              <a:headEnd/>
              <a:tailEnd/>
            </a:ln>
          </p:spPr>
          <p:txBody>
            <a:bodyPr/>
            <a:lstStyle/>
            <a:p>
              <a:endParaRPr lang="en-US"/>
            </a:p>
          </p:txBody>
        </p:sp>
        <p:sp>
          <p:nvSpPr>
            <p:cNvPr id="54325" name="Oval 53"/>
            <p:cNvSpPr>
              <a:spLocks noChangeArrowheads="1"/>
            </p:cNvSpPr>
            <p:nvPr/>
          </p:nvSpPr>
          <p:spPr bwMode="auto">
            <a:xfrm>
              <a:off x="10177" y="5500"/>
              <a:ext cx="57" cy="69"/>
            </a:xfrm>
            <a:prstGeom prst="ellipse">
              <a:avLst/>
            </a:prstGeom>
            <a:solidFill>
              <a:srgbClr val="000000"/>
            </a:solidFill>
            <a:ln w="7938">
              <a:solidFill>
                <a:srgbClr val="000000"/>
              </a:solidFill>
              <a:round/>
              <a:headEnd/>
              <a:tailEnd/>
            </a:ln>
          </p:spPr>
          <p:txBody>
            <a:bodyPr/>
            <a:lstStyle/>
            <a:p>
              <a:endParaRPr lang="en-US"/>
            </a:p>
          </p:txBody>
        </p:sp>
        <p:sp>
          <p:nvSpPr>
            <p:cNvPr id="54326" name="Line 54"/>
            <p:cNvSpPr>
              <a:spLocks noChangeShapeType="1"/>
            </p:cNvSpPr>
            <p:nvPr/>
          </p:nvSpPr>
          <p:spPr bwMode="auto">
            <a:xfrm flipV="1">
              <a:off x="10498" y="5152"/>
              <a:ext cx="1" cy="182"/>
            </a:xfrm>
            <a:prstGeom prst="line">
              <a:avLst/>
            </a:prstGeom>
            <a:noFill/>
            <a:ln w="7938">
              <a:solidFill>
                <a:srgbClr val="000000"/>
              </a:solidFill>
              <a:round/>
              <a:headEnd/>
              <a:tailEnd/>
            </a:ln>
          </p:spPr>
          <p:txBody>
            <a:bodyPr/>
            <a:lstStyle/>
            <a:p>
              <a:endParaRPr lang="en-US"/>
            </a:p>
          </p:txBody>
        </p:sp>
        <p:sp>
          <p:nvSpPr>
            <p:cNvPr id="54327" name="Line 55"/>
            <p:cNvSpPr>
              <a:spLocks noChangeShapeType="1"/>
            </p:cNvSpPr>
            <p:nvPr/>
          </p:nvSpPr>
          <p:spPr bwMode="auto">
            <a:xfrm>
              <a:off x="10474" y="5152"/>
              <a:ext cx="48" cy="1"/>
            </a:xfrm>
            <a:prstGeom prst="line">
              <a:avLst/>
            </a:prstGeom>
            <a:noFill/>
            <a:ln w="7938">
              <a:solidFill>
                <a:srgbClr val="000000"/>
              </a:solidFill>
              <a:round/>
              <a:headEnd/>
              <a:tailEnd/>
            </a:ln>
          </p:spPr>
          <p:txBody>
            <a:bodyPr/>
            <a:lstStyle/>
            <a:p>
              <a:endParaRPr lang="en-US"/>
            </a:p>
          </p:txBody>
        </p:sp>
        <p:sp>
          <p:nvSpPr>
            <p:cNvPr id="54328" name="Line 56"/>
            <p:cNvSpPr>
              <a:spLocks noChangeShapeType="1"/>
            </p:cNvSpPr>
            <p:nvPr/>
          </p:nvSpPr>
          <p:spPr bwMode="auto">
            <a:xfrm>
              <a:off x="10498" y="5334"/>
              <a:ext cx="1" cy="183"/>
            </a:xfrm>
            <a:prstGeom prst="line">
              <a:avLst/>
            </a:prstGeom>
            <a:noFill/>
            <a:ln w="7938">
              <a:solidFill>
                <a:srgbClr val="000000"/>
              </a:solidFill>
              <a:round/>
              <a:headEnd/>
              <a:tailEnd/>
            </a:ln>
          </p:spPr>
          <p:txBody>
            <a:bodyPr/>
            <a:lstStyle/>
            <a:p>
              <a:endParaRPr lang="en-US"/>
            </a:p>
          </p:txBody>
        </p:sp>
        <p:sp>
          <p:nvSpPr>
            <p:cNvPr id="54329" name="Line 57"/>
            <p:cNvSpPr>
              <a:spLocks noChangeShapeType="1"/>
            </p:cNvSpPr>
            <p:nvPr/>
          </p:nvSpPr>
          <p:spPr bwMode="auto">
            <a:xfrm>
              <a:off x="10474" y="5517"/>
              <a:ext cx="48" cy="1"/>
            </a:xfrm>
            <a:prstGeom prst="line">
              <a:avLst/>
            </a:prstGeom>
            <a:noFill/>
            <a:ln w="7938">
              <a:solidFill>
                <a:srgbClr val="000000"/>
              </a:solidFill>
              <a:round/>
              <a:headEnd/>
              <a:tailEnd/>
            </a:ln>
          </p:spPr>
          <p:txBody>
            <a:bodyPr/>
            <a:lstStyle/>
            <a:p>
              <a:endParaRPr lang="en-US"/>
            </a:p>
          </p:txBody>
        </p:sp>
        <p:sp>
          <p:nvSpPr>
            <p:cNvPr id="54330" name="Oval 58"/>
            <p:cNvSpPr>
              <a:spLocks noChangeArrowheads="1"/>
            </p:cNvSpPr>
            <p:nvPr/>
          </p:nvSpPr>
          <p:spPr bwMode="auto">
            <a:xfrm>
              <a:off x="10470" y="5299"/>
              <a:ext cx="56" cy="69"/>
            </a:xfrm>
            <a:prstGeom prst="ellipse">
              <a:avLst/>
            </a:prstGeom>
            <a:solidFill>
              <a:srgbClr val="000000"/>
            </a:solidFill>
            <a:ln w="7938">
              <a:solidFill>
                <a:srgbClr val="000000"/>
              </a:solidFill>
              <a:round/>
              <a:headEnd/>
              <a:tailEnd/>
            </a:ln>
          </p:spPr>
          <p:txBody>
            <a:bodyPr/>
            <a:lstStyle/>
            <a:p>
              <a:endParaRPr lang="en-US"/>
            </a:p>
          </p:txBody>
        </p:sp>
        <p:sp>
          <p:nvSpPr>
            <p:cNvPr id="54331" name="Line 59"/>
            <p:cNvSpPr>
              <a:spLocks noChangeShapeType="1"/>
            </p:cNvSpPr>
            <p:nvPr/>
          </p:nvSpPr>
          <p:spPr bwMode="auto">
            <a:xfrm flipV="1">
              <a:off x="10790" y="5254"/>
              <a:ext cx="1" cy="120"/>
            </a:xfrm>
            <a:prstGeom prst="line">
              <a:avLst/>
            </a:prstGeom>
            <a:noFill/>
            <a:ln w="7938">
              <a:solidFill>
                <a:srgbClr val="000000"/>
              </a:solidFill>
              <a:round/>
              <a:headEnd/>
              <a:tailEnd/>
            </a:ln>
          </p:spPr>
          <p:txBody>
            <a:bodyPr/>
            <a:lstStyle/>
            <a:p>
              <a:endParaRPr lang="en-US"/>
            </a:p>
          </p:txBody>
        </p:sp>
        <p:sp>
          <p:nvSpPr>
            <p:cNvPr id="54332" name="Line 60"/>
            <p:cNvSpPr>
              <a:spLocks noChangeShapeType="1"/>
            </p:cNvSpPr>
            <p:nvPr/>
          </p:nvSpPr>
          <p:spPr bwMode="auto">
            <a:xfrm>
              <a:off x="10767" y="5254"/>
              <a:ext cx="47" cy="1"/>
            </a:xfrm>
            <a:prstGeom prst="line">
              <a:avLst/>
            </a:prstGeom>
            <a:noFill/>
            <a:ln w="7938">
              <a:solidFill>
                <a:srgbClr val="000000"/>
              </a:solidFill>
              <a:round/>
              <a:headEnd/>
              <a:tailEnd/>
            </a:ln>
          </p:spPr>
          <p:txBody>
            <a:bodyPr/>
            <a:lstStyle/>
            <a:p>
              <a:endParaRPr lang="en-US"/>
            </a:p>
          </p:txBody>
        </p:sp>
        <p:sp>
          <p:nvSpPr>
            <p:cNvPr id="54333" name="Line 61"/>
            <p:cNvSpPr>
              <a:spLocks noChangeShapeType="1"/>
            </p:cNvSpPr>
            <p:nvPr/>
          </p:nvSpPr>
          <p:spPr bwMode="auto">
            <a:xfrm>
              <a:off x="10790" y="5374"/>
              <a:ext cx="1" cy="121"/>
            </a:xfrm>
            <a:prstGeom prst="line">
              <a:avLst/>
            </a:prstGeom>
            <a:noFill/>
            <a:ln w="7938">
              <a:solidFill>
                <a:srgbClr val="000000"/>
              </a:solidFill>
              <a:round/>
              <a:headEnd/>
              <a:tailEnd/>
            </a:ln>
          </p:spPr>
          <p:txBody>
            <a:bodyPr/>
            <a:lstStyle/>
            <a:p>
              <a:endParaRPr lang="en-US"/>
            </a:p>
          </p:txBody>
        </p:sp>
        <p:sp>
          <p:nvSpPr>
            <p:cNvPr id="54334" name="Line 62"/>
            <p:cNvSpPr>
              <a:spLocks noChangeShapeType="1"/>
            </p:cNvSpPr>
            <p:nvPr/>
          </p:nvSpPr>
          <p:spPr bwMode="auto">
            <a:xfrm>
              <a:off x="10767" y="5495"/>
              <a:ext cx="47" cy="1"/>
            </a:xfrm>
            <a:prstGeom prst="line">
              <a:avLst/>
            </a:prstGeom>
            <a:noFill/>
            <a:ln w="7938">
              <a:solidFill>
                <a:srgbClr val="000000"/>
              </a:solidFill>
              <a:round/>
              <a:headEnd/>
              <a:tailEnd/>
            </a:ln>
          </p:spPr>
          <p:txBody>
            <a:bodyPr/>
            <a:lstStyle/>
            <a:p>
              <a:endParaRPr lang="en-US"/>
            </a:p>
          </p:txBody>
        </p:sp>
        <p:sp>
          <p:nvSpPr>
            <p:cNvPr id="54335" name="Oval 63"/>
            <p:cNvSpPr>
              <a:spLocks noChangeArrowheads="1"/>
            </p:cNvSpPr>
            <p:nvPr/>
          </p:nvSpPr>
          <p:spPr bwMode="auto">
            <a:xfrm>
              <a:off x="10762" y="5340"/>
              <a:ext cx="57" cy="69"/>
            </a:xfrm>
            <a:prstGeom prst="ellipse">
              <a:avLst/>
            </a:prstGeom>
            <a:solidFill>
              <a:srgbClr val="000000"/>
            </a:solidFill>
            <a:ln w="7938">
              <a:solidFill>
                <a:srgbClr val="000000"/>
              </a:solidFill>
              <a:round/>
              <a:headEnd/>
              <a:tailEnd/>
            </a:ln>
          </p:spPr>
          <p:txBody>
            <a:bodyPr/>
            <a:lstStyle/>
            <a:p>
              <a:endParaRPr lang="en-US"/>
            </a:p>
          </p:txBody>
        </p:sp>
        <p:sp>
          <p:nvSpPr>
            <p:cNvPr id="54336" name="Line 64"/>
            <p:cNvSpPr>
              <a:spLocks noChangeShapeType="1"/>
            </p:cNvSpPr>
            <p:nvPr/>
          </p:nvSpPr>
          <p:spPr bwMode="auto">
            <a:xfrm flipV="1">
              <a:off x="11083" y="5130"/>
              <a:ext cx="1" cy="125"/>
            </a:xfrm>
            <a:prstGeom prst="line">
              <a:avLst/>
            </a:prstGeom>
            <a:noFill/>
            <a:ln w="7938">
              <a:solidFill>
                <a:srgbClr val="000000"/>
              </a:solidFill>
              <a:round/>
              <a:headEnd/>
              <a:tailEnd/>
            </a:ln>
          </p:spPr>
          <p:txBody>
            <a:bodyPr/>
            <a:lstStyle/>
            <a:p>
              <a:endParaRPr lang="en-US"/>
            </a:p>
          </p:txBody>
        </p:sp>
        <p:sp>
          <p:nvSpPr>
            <p:cNvPr id="54337" name="Line 65"/>
            <p:cNvSpPr>
              <a:spLocks noChangeShapeType="1"/>
            </p:cNvSpPr>
            <p:nvPr/>
          </p:nvSpPr>
          <p:spPr bwMode="auto">
            <a:xfrm>
              <a:off x="11059" y="5130"/>
              <a:ext cx="48" cy="1"/>
            </a:xfrm>
            <a:prstGeom prst="line">
              <a:avLst/>
            </a:prstGeom>
            <a:noFill/>
            <a:ln w="7938">
              <a:solidFill>
                <a:srgbClr val="000000"/>
              </a:solidFill>
              <a:round/>
              <a:headEnd/>
              <a:tailEnd/>
            </a:ln>
          </p:spPr>
          <p:txBody>
            <a:bodyPr/>
            <a:lstStyle/>
            <a:p>
              <a:endParaRPr lang="en-US"/>
            </a:p>
          </p:txBody>
        </p:sp>
        <p:sp>
          <p:nvSpPr>
            <p:cNvPr id="54338" name="Line 66"/>
            <p:cNvSpPr>
              <a:spLocks noChangeShapeType="1"/>
            </p:cNvSpPr>
            <p:nvPr/>
          </p:nvSpPr>
          <p:spPr bwMode="auto">
            <a:xfrm>
              <a:off x="11083" y="5255"/>
              <a:ext cx="1" cy="123"/>
            </a:xfrm>
            <a:prstGeom prst="line">
              <a:avLst/>
            </a:prstGeom>
            <a:noFill/>
            <a:ln w="7938">
              <a:solidFill>
                <a:srgbClr val="000000"/>
              </a:solidFill>
              <a:round/>
              <a:headEnd/>
              <a:tailEnd/>
            </a:ln>
          </p:spPr>
          <p:txBody>
            <a:bodyPr/>
            <a:lstStyle/>
            <a:p>
              <a:endParaRPr lang="en-US"/>
            </a:p>
          </p:txBody>
        </p:sp>
        <p:sp>
          <p:nvSpPr>
            <p:cNvPr id="54339" name="Line 67"/>
            <p:cNvSpPr>
              <a:spLocks noChangeShapeType="1"/>
            </p:cNvSpPr>
            <p:nvPr/>
          </p:nvSpPr>
          <p:spPr bwMode="auto">
            <a:xfrm>
              <a:off x="11059" y="5378"/>
              <a:ext cx="48" cy="1"/>
            </a:xfrm>
            <a:prstGeom prst="line">
              <a:avLst/>
            </a:prstGeom>
            <a:noFill/>
            <a:ln w="7938">
              <a:solidFill>
                <a:srgbClr val="000000"/>
              </a:solidFill>
              <a:round/>
              <a:headEnd/>
              <a:tailEnd/>
            </a:ln>
          </p:spPr>
          <p:txBody>
            <a:bodyPr/>
            <a:lstStyle/>
            <a:p>
              <a:endParaRPr lang="en-US"/>
            </a:p>
          </p:txBody>
        </p:sp>
        <p:sp>
          <p:nvSpPr>
            <p:cNvPr id="54340" name="Oval 68"/>
            <p:cNvSpPr>
              <a:spLocks noChangeArrowheads="1"/>
            </p:cNvSpPr>
            <p:nvPr/>
          </p:nvSpPr>
          <p:spPr bwMode="auto">
            <a:xfrm>
              <a:off x="11055" y="5220"/>
              <a:ext cx="56" cy="69"/>
            </a:xfrm>
            <a:prstGeom prst="ellipse">
              <a:avLst/>
            </a:prstGeom>
            <a:solidFill>
              <a:srgbClr val="000000"/>
            </a:solidFill>
            <a:ln w="7938">
              <a:solidFill>
                <a:srgbClr val="000000"/>
              </a:solidFill>
              <a:round/>
              <a:headEnd/>
              <a:tailEnd/>
            </a:ln>
          </p:spPr>
          <p:txBody>
            <a:bodyPr/>
            <a:lstStyle/>
            <a:p>
              <a:endParaRPr lang="en-US"/>
            </a:p>
          </p:txBody>
        </p:sp>
        <p:sp>
          <p:nvSpPr>
            <p:cNvPr id="54341" name="Line 69"/>
            <p:cNvSpPr>
              <a:spLocks noChangeShapeType="1"/>
            </p:cNvSpPr>
            <p:nvPr/>
          </p:nvSpPr>
          <p:spPr bwMode="auto">
            <a:xfrm flipV="1">
              <a:off x="11375" y="4995"/>
              <a:ext cx="1" cy="133"/>
            </a:xfrm>
            <a:prstGeom prst="line">
              <a:avLst/>
            </a:prstGeom>
            <a:noFill/>
            <a:ln w="7938">
              <a:solidFill>
                <a:srgbClr val="000000"/>
              </a:solidFill>
              <a:round/>
              <a:headEnd/>
              <a:tailEnd/>
            </a:ln>
          </p:spPr>
          <p:txBody>
            <a:bodyPr/>
            <a:lstStyle/>
            <a:p>
              <a:endParaRPr lang="en-US"/>
            </a:p>
          </p:txBody>
        </p:sp>
        <p:sp>
          <p:nvSpPr>
            <p:cNvPr id="54342" name="Line 70"/>
            <p:cNvSpPr>
              <a:spLocks noChangeShapeType="1"/>
            </p:cNvSpPr>
            <p:nvPr/>
          </p:nvSpPr>
          <p:spPr bwMode="auto">
            <a:xfrm>
              <a:off x="11352" y="4995"/>
              <a:ext cx="47" cy="1"/>
            </a:xfrm>
            <a:prstGeom prst="line">
              <a:avLst/>
            </a:prstGeom>
            <a:noFill/>
            <a:ln w="7938">
              <a:solidFill>
                <a:srgbClr val="000000"/>
              </a:solidFill>
              <a:round/>
              <a:headEnd/>
              <a:tailEnd/>
            </a:ln>
          </p:spPr>
          <p:txBody>
            <a:bodyPr/>
            <a:lstStyle/>
            <a:p>
              <a:endParaRPr lang="en-US"/>
            </a:p>
          </p:txBody>
        </p:sp>
        <p:sp>
          <p:nvSpPr>
            <p:cNvPr id="54343" name="Line 71"/>
            <p:cNvSpPr>
              <a:spLocks noChangeShapeType="1"/>
            </p:cNvSpPr>
            <p:nvPr/>
          </p:nvSpPr>
          <p:spPr bwMode="auto">
            <a:xfrm>
              <a:off x="11375" y="5128"/>
              <a:ext cx="1" cy="134"/>
            </a:xfrm>
            <a:prstGeom prst="line">
              <a:avLst/>
            </a:prstGeom>
            <a:noFill/>
            <a:ln w="7938">
              <a:solidFill>
                <a:srgbClr val="000000"/>
              </a:solidFill>
              <a:round/>
              <a:headEnd/>
              <a:tailEnd/>
            </a:ln>
          </p:spPr>
          <p:txBody>
            <a:bodyPr/>
            <a:lstStyle/>
            <a:p>
              <a:endParaRPr lang="en-US"/>
            </a:p>
          </p:txBody>
        </p:sp>
        <p:sp>
          <p:nvSpPr>
            <p:cNvPr id="54344" name="Line 72"/>
            <p:cNvSpPr>
              <a:spLocks noChangeShapeType="1"/>
            </p:cNvSpPr>
            <p:nvPr/>
          </p:nvSpPr>
          <p:spPr bwMode="auto">
            <a:xfrm>
              <a:off x="11352" y="5262"/>
              <a:ext cx="47" cy="1"/>
            </a:xfrm>
            <a:prstGeom prst="line">
              <a:avLst/>
            </a:prstGeom>
            <a:noFill/>
            <a:ln w="7938">
              <a:solidFill>
                <a:srgbClr val="000000"/>
              </a:solidFill>
              <a:round/>
              <a:headEnd/>
              <a:tailEnd/>
            </a:ln>
          </p:spPr>
          <p:txBody>
            <a:bodyPr/>
            <a:lstStyle/>
            <a:p>
              <a:endParaRPr lang="en-US"/>
            </a:p>
          </p:txBody>
        </p:sp>
        <p:sp>
          <p:nvSpPr>
            <p:cNvPr id="54345" name="Oval 73"/>
            <p:cNvSpPr>
              <a:spLocks noChangeArrowheads="1"/>
            </p:cNvSpPr>
            <p:nvPr/>
          </p:nvSpPr>
          <p:spPr bwMode="auto">
            <a:xfrm>
              <a:off x="11347" y="5094"/>
              <a:ext cx="57" cy="69"/>
            </a:xfrm>
            <a:prstGeom prst="ellipse">
              <a:avLst/>
            </a:prstGeom>
            <a:solidFill>
              <a:srgbClr val="000000"/>
            </a:solidFill>
            <a:ln w="7938">
              <a:solidFill>
                <a:srgbClr val="000000"/>
              </a:solidFill>
              <a:round/>
              <a:headEnd/>
              <a:tailEnd/>
            </a:ln>
          </p:spPr>
          <p:txBody>
            <a:bodyPr/>
            <a:lstStyle/>
            <a:p>
              <a:endParaRPr lang="en-US"/>
            </a:p>
          </p:txBody>
        </p:sp>
        <p:sp>
          <p:nvSpPr>
            <p:cNvPr id="54346" name="Line 74"/>
            <p:cNvSpPr>
              <a:spLocks noChangeShapeType="1"/>
            </p:cNvSpPr>
            <p:nvPr/>
          </p:nvSpPr>
          <p:spPr bwMode="auto">
            <a:xfrm flipV="1">
              <a:off x="11668" y="4961"/>
              <a:ext cx="1" cy="213"/>
            </a:xfrm>
            <a:prstGeom prst="line">
              <a:avLst/>
            </a:prstGeom>
            <a:noFill/>
            <a:ln w="7938">
              <a:solidFill>
                <a:srgbClr val="000000"/>
              </a:solidFill>
              <a:round/>
              <a:headEnd/>
              <a:tailEnd/>
            </a:ln>
          </p:spPr>
          <p:txBody>
            <a:bodyPr/>
            <a:lstStyle/>
            <a:p>
              <a:endParaRPr lang="en-US"/>
            </a:p>
          </p:txBody>
        </p:sp>
        <p:sp>
          <p:nvSpPr>
            <p:cNvPr id="54347" name="Line 75"/>
            <p:cNvSpPr>
              <a:spLocks noChangeShapeType="1"/>
            </p:cNvSpPr>
            <p:nvPr/>
          </p:nvSpPr>
          <p:spPr bwMode="auto">
            <a:xfrm>
              <a:off x="11644" y="4961"/>
              <a:ext cx="47" cy="1"/>
            </a:xfrm>
            <a:prstGeom prst="line">
              <a:avLst/>
            </a:prstGeom>
            <a:noFill/>
            <a:ln w="7938">
              <a:solidFill>
                <a:srgbClr val="000000"/>
              </a:solidFill>
              <a:round/>
              <a:headEnd/>
              <a:tailEnd/>
            </a:ln>
          </p:spPr>
          <p:txBody>
            <a:bodyPr/>
            <a:lstStyle/>
            <a:p>
              <a:endParaRPr lang="en-US"/>
            </a:p>
          </p:txBody>
        </p:sp>
        <p:sp>
          <p:nvSpPr>
            <p:cNvPr id="54348" name="Line 76"/>
            <p:cNvSpPr>
              <a:spLocks noChangeShapeType="1"/>
            </p:cNvSpPr>
            <p:nvPr/>
          </p:nvSpPr>
          <p:spPr bwMode="auto">
            <a:xfrm>
              <a:off x="11668" y="5174"/>
              <a:ext cx="1" cy="213"/>
            </a:xfrm>
            <a:prstGeom prst="line">
              <a:avLst/>
            </a:prstGeom>
            <a:noFill/>
            <a:ln w="7938">
              <a:solidFill>
                <a:srgbClr val="000000"/>
              </a:solidFill>
              <a:round/>
              <a:headEnd/>
              <a:tailEnd/>
            </a:ln>
          </p:spPr>
          <p:txBody>
            <a:bodyPr/>
            <a:lstStyle/>
            <a:p>
              <a:endParaRPr lang="en-US"/>
            </a:p>
          </p:txBody>
        </p:sp>
        <p:sp>
          <p:nvSpPr>
            <p:cNvPr id="54349" name="Line 77"/>
            <p:cNvSpPr>
              <a:spLocks noChangeShapeType="1"/>
            </p:cNvSpPr>
            <p:nvPr/>
          </p:nvSpPr>
          <p:spPr bwMode="auto">
            <a:xfrm>
              <a:off x="11644" y="5387"/>
              <a:ext cx="47" cy="1"/>
            </a:xfrm>
            <a:prstGeom prst="line">
              <a:avLst/>
            </a:prstGeom>
            <a:noFill/>
            <a:ln w="7938">
              <a:solidFill>
                <a:srgbClr val="000000"/>
              </a:solidFill>
              <a:round/>
              <a:headEnd/>
              <a:tailEnd/>
            </a:ln>
          </p:spPr>
          <p:txBody>
            <a:bodyPr/>
            <a:lstStyle/>
            <a:p>
              <a:endParaRPr lang="en-US"/>
            </a:p>
          </p:txBody>
        </p:sp>
        <p:sp>
          <p:nvSpPr>
            <p:cNvPr id="54350" name="Oval 78"/>
            <p:cNvSpPr>
              <a:spLocks noChangeArrowheads="1"/>
            </p:cNvSpPr>
            <p:nvPr/>
          </p:nvSpPr>
          <p:spPr bwMode="auto">
            <a:xfrm>
              <a:off x="11640" y="5140"/>
              <a:ext cx="56" cy="68"/>
            </a:xfrm>
            <a:prstGeom prst="ellipse">
              <a:avLst/>
            </a:prstGeom>
            <a:solidFill>
              <a:srgbClr val="000000"/>
            </a:solidFill>
            <a:ln w="7938">
              <a:solidFill>
                <a:srgbClr val="000000"/>
              </a:solidFill>
              <a:round/>
              <a:headEnd/>
              <a:tailEnd/>
            </a:ln>
          </p:spPr>
          <p:txBody>
            <a:bodyPr/>
            <a:lstStyle/>
            <a:p>
              <a:endParaRPr lang="en-US"/>
            </a:p>
          </p:txBody>
        </p:sp>
        <p:sp>
          <p:nvSpPr>
            <p:cNvPr id="54351" name="Line 79"/>
            <p:cNvSpPr>
              <a:spLocks noChangeShapeType="1"/>
            </p:cNvSpPr>
            <p:nvPr/>
          </p:nvSpPr>
          <p:spPr bwMode="auto">
            <a:xfrm flipV="1">
              <a:off x="9913" y="4943"/>
              <a:ext cx="1" cy="180"/>
            </a:xfrm>
            <a:prstGeom prst="line">
              <a:avLst/>
            </a:prstGeom>
            <a:noFill/>
            <a:ln w="7938">
              <a:solidFill>
                <a:srgbClr val="000000"/>
              </a:solidFill>
              <a:round/>
              <a:headEnd/>
              <a:tailEnd/>
            </a:ln>
          </p:spPr>
          <p:txBody>
            <a:bodyPr/>
            <a:lstStyle/>
            <a:p>
              <a:endParaRPr lang="en-US"/>
            </a:p>
          </p:txBody>
        </p:sp>
        <p:sp>
          <p:nvSpPr>
            <p:cNvPr id="54352" name="Line 80"/>
            <p:cNvSpPr>
              <a:spLocks noChangeShapeType="1"/>
            </p:cNvSpPr>
            <p:nvPr/>
          </p:nvSpPr>
          <p:spPr bwMode="auto">
            <a:xfrm>
              <a:off x="9890" y="4943"/>
              <a:ext cx="47" cy="1"/>
            </a:xfrm>
            <a:prstGeom prst="line">
              <a:avLst/>
            </a:prstGeom>
            <a:noFill/>
            <a:ln w="7938">
              <a:solidFill>
                <a:srgbClr val="000000"/>
              </a:solidFill>
              <a:round/>
              <a:headEnd/>
              <a:tailEnd/>
            </a:ln>
          </p:spPr>
          <p:txBody>
            <a:bodyPr/>
            <a:lstStyle/>
            <a:p>
              <a:endParaRPr lang="en-US"/>
            </a:p>
          </p:txBody>
        </p:sp>
        <p:sp>
          <p:nvSpPr>
            <p:cNvPr id="54353" name="Line 81"/>
            <p:cNvSpPr>
              <a:spLocks noChangeShapeType="1"/>
            </p:cNvSpPr>
            <p:nvPr/>
          </p:nvSpPr>
          <p:spPr bwMode="auto">
            <a:xfrm>
              <a:off x="9913" y="5123"/>
              <a:ext cx="1" cy="179"/>
            </a:xfrm>
            <a:prstGeom prst="line">
              <a:avLst/>
            </a:prstGeom>
            <a:noFill/>
            <a:ln w="7938">
              <a:solidFill>
                <a:srgbClr val="000000"/>
              </a:solidFill>
              <a:round/>
              <a:headEnd/>
              <a:tailEnd/>
            </a:ln>
          </p:spPr>
          <p:txBody>
            <a:bodyPr/>
            <a:lstStyle/>
            <a:p>
              <a:endParaRPr lang="en-US"/>
            </a:p>
          </p:txBody>
        </p:sp>
        <p:sp>
          <p:nvSpPr>
            <p:cNvPr id="54354" name="Line 82"/>
            <p:cNvSpPr>
              <a:spLocks noChangeShapeType="1"/>
            </p:cNvSpPr>
            <p:nvPr/>
          </p:nvSpPr>
          <p:spPr bwMode="auto">
            <a:xfrm>
              <a:off x="9890" y="5302"/>
              <a:ext cx="47" cy="1"/>
            </a:xfrm>
            <a:prstGeom prst="line">
              <a:avLst/>
            </a:prstGeom>
            <a:noFill/>
            <a:ln w="7938">
              <a:solidFill>
                <a:srgbClr val="000000"/>
              </a:solidFill>
              <a:round/>
              <a:headEnd/>
              <a:tailEnd/>
            </a:ln>
          </p:spPr>
          <p:txBody>
            <a:bodyPr/>
            <a:lstStyle/>
            <a:p>
              <a:endParaRPr lang="en-US"/>
            </a:p>
          </p:txBody>
        </p:sp>
        <p:sp>
          <p:nvSpPr>
            <p:cNvPr id="54355" name="Oval 83"/>
            <p:cNvSpPr>
              <a:spLocks noChangeArrowheads="1"/>
            </p:cNvSpPr>
            <p:nvPr/>
          </p:nvSpPr>
          <p:spPr bwMode="auto">
            <a:xfrm>
              <a:off x="9885" y="5088"/>
              <a:ext cx="56" cy="69"/>
            </a:xfrm>
            <a:prstGeom prst="ellipse">
              <a:avLst/>
            </a:prstGeom>
            <a:solidFill>
              <a:srgbClr val="FF0000"/>
            </a:solidFill>
            <a:ln w="7938">
              <a:solidFill>
                <a:srgbClr val="000000"/>
              </a:solidFill>
              <a:round/>
              <a:headEnd/>
              <a:tailEnd/>
            </a:ln>
          </p:spPr>
          <p:txBody>
            <a:bodyPr/>
            <a:lstStyle/>
            <a:p>
              <a:endParaRPr lang="en-US"/>
            </a:p>
          </p:txBody>
        </p:sp>
        <p:sp>
          <p:nvSpPr>
            <p:cNvPr id="54356" name="Line 84"/>
            <p:cNvSpPr>
              <a:spLocks noChangeShapeType="1"/>
            </p:cNvSpPr>
            <p:nvPr/>
          </p:nvSpPr>
          <p:spPr bwMode="auto">
            <a:xfrm flipV="1">
              <a:off x="10205" y="4994"/>
              <a:ext cx="1" cy="192"/>
            </a:xfrm>
            <a:prstGeom prst="line">
              <a:avLst/>
            </a:prstGeom>
            <a:noFill/>
            <a:ln w="7938">
              <a:solidFill>
                <a:srgbClr val="000000"/>
              </a:solidFill>
              <a:round/>
              <a:headEnd/>
              <a:tailEnd/>
            </a:ln>
          </p:spPr>
          <p:txBody>
            <a:bodyPr/>
            <a:lstStyle/>
            <a:p>
              <a:endParaRPr lang="en-US"/>
            </a:p>
          </p:txBody>
        </p:sp>
        <p:sp>
          <p:nvSpPr>
            <p:cNvPr id="54357" name="Line 85"/>
            <p:cNvSpPr>
              <a:spLocks noChangeShapeType="1"/>
            </p:cNvSpPr>
            <p:nvPr/>
          </p:nvSpPr>
          <p:spPr bwMode="auto">
            <a:xfrm>
              <a:off x="10182" y="4994"/>
              <a:ext cx="47" cy="1"/>
            </a:xfrm>
            <a:prstGeom prst="line">
              <a:avLst/>
            </a:prstGeom>
            <a:noFill/>
            <a:ln w="7938">
              <a:solidFill>
                <a:srgbClr val="000000"/>
              </a:solidFill>
              <a:round/>
              <a:headEnd/>
              <a:tailEnd/>
            </a:ln>
          </p:spPr>
          <p:txBody>
            <a:bodyPr/>
            <a:lstStyle/>
            <a:p>
              <a:endParaRPr lang="en-US"/>
            </a:p>
          </p:txBody>
        </p:sp>
        <p:sp>
          <p:nvSpPr>
            <p:cNvPr id="54358" name="Line 86"/>
            <p:cNvSpPr>
              <a:spLocks noChangeShapeType="1"/>
            </p:cNvSpPr>
            <p:nvPr/>
          </p:nvSpPr>
          <p:spPr bwMode="auto">
            <a:xfrm>
              <a:off x="10205" y="5186"/>
              <a:ext cx="1" cy="191"/>
            </a:xfrm>
            <a:prstGeom prst="line">
              <a:avLst/>
            </a:prstGeom>
            <a:noFill/>
            <a:ln w="7938">
              <a:solidFill>
                <a:srgbClr val="000000"/>
              </a:solidFill>
              <a:round/>
              <a:headEnd/>
              <a:tailEnd/>
            </a:ln>
          </p:spPr>
          <p:txBody>
            <a:bodyPr/>
            <a:lstStyle/>
            <a:p>
              <a:endParaRPr lang="en-US"/>
            </a:p>
          </p:txBody>
        </p:sp>
        <p:sp>
          <p:nvSpPr>
            <p:cNvPr id="54359" name="Line 87"/>
            <p:cNvSpPr>
              <a:spLocks noChangeShapeType="1"/>
            </p:cNvSpPr>
            <p:nvPr/>
          </p:nvSpPr>
          <p:spPr bwMode="auto">
            <a:xfrm>
              <a:off x="10182" y="5377"/>
              <a:ext cx="47" cy="1"/>
            </a:xfrm>
            <a:prstGeom prst="line">
              <a:avLst/>
            </a:prstGeom>
            <a:noFill/>
            <a:ln w="7938">
              <a:solidFill>
                <a:srgbClr val="000000"/>
              </a:solidFill>
              <a:round/>
              <a:headEnd/>
              <a:tailEnd/>
            </a:ln>
          </p:spPr>
          <p:txBody>
            <a:bodyPr/>
            <a:lstStyle/>
            <a:p>
              <a:endParaRPr lang="en-US"/>
            </a:p>
          </p:txBody>
        </p:sp>
        <p:sp>
          <p:nvSpPr>
            <p:cNvPr id="54360" name="Oval 88"/>
            <p:cNvSpPr>
              <a:spLocks noChangeArrowheads="1"/>
            </p:cNvSpPr>
            <p:nvPr/>
          </p:nvSpPr>
          <p:spPr bwMode="auto">
            <a:xfrm>
              <a:off x="10177" y="5151"/>
              <a:ext cx="57" cy="69"/>
            </a:xfrm>
            <a:prstGeom prst="ellipse">
              <a:avLst/>
            </a:prstGeom>
            <a:solidFill>
              <a:srgbClr val="FF0000"/>
            </a:solidFill>
            <a:ln w="7938">
              <a:solidFill>
                <a:srgbClr val="000000"/>
              </a:solidFill>
              <a:round/>
              <a:headEnd/>
              <a:tailEnd/>
            </a:ln>
          </p:spPr>
          <p:txBody>
            <a:bodyPr/>
            <a:lstStyle/>
            <a:p>
              <a:endParaRPr lang="en-US"/>
            </a:p>
          </p:txBody>
        </p:sp>
        <p:sp>
          <p:nvSpPr>
            <p:cNvPr id="54361" name="Line 89"/>
            <p:cNvSpPr>
              <a:spLocks noChangeShapeType="1"/>
            </p:cNvSpPr>
            <p:nvPr/>
          </p:nvSpPr>
          <p:spPr bwMode="auto">
            <a:xfrm flipV="1">
              <a:off x="10498" y="4839"/>
              <a:ext cx="1" cy="226"/>
            </a:xfrm>
            <a:prstGeom prst="line">
              <a:avLst/>
            </a:prstGeom>
            <a:noFill/>
            <a:ln w="7938">
              <a:solidFill>
                <a:srgbClr val="000000"/>
              </a:solidFill>
              <a:round/>
              <a:headEnd/>
              <a:tailEnd/>
            </a:ln>
          </p:spPr>
          <p:txBody>
            <a:bodyPr/>
            <a:lstStyle/>
            <a:p>
              <a:endParaRPr lang="en-US"/>
            </a:p>
          </p:txBody>
        </p:sp>
        <p:sp>
          <p:nvSpPr>
            <p:cNvPr id="54362" name="Line 90"/>
            <p:cNvSpPr>
              <a:spLocks noChangeShapeType="1"/>
            </p:cNvSpPr>
            <p:nvPr/>
          </p:nvSpPr>
          <p:spPr bwMode="auto">
            <a:xfrm>
              <a:off x="10474" y="4839"/>
              <a:ext cx="48" cy="1"/>
            </a:xfrm>
            <a:prstGeom prst="line">
              <a:avLst/>
            </a:prstGeom>
            <a:noFill/>
            <a:ln w="7938">
              <a:solidFill>
                <a:srgbClr val="000000"/>
              </a:solidFill>
              <a:round/>
              <a:headEnd/>
              <a:tailEnd/>
            </a:ln>
          </p:spPr>
          <p:txBody>
            <a:bodyPr/>
            <a:lstStyle/>
            <a:p>
              <a:endParaRPr lang="en-US"/>
            </a:p>
          </p:txBody>
        </p:sp>
        <p:sp>
          <p:nvSpPr>
            <p:cNvPr id="54363" name="Line 91"/>
            <p:cNvSpPr>
              <a:spLocks noChangeShapeType="1"/>
            </p:cNvSpPr>
            <p:nvPr/>
          </p:nvSpPr>
          <p:spPr bwMode="auto">
            <a:xfrm>
              <a:off x="10498" y="5065"/>
              <a:ext cx="1" cy="227"/>
            </a:xfrm>
            <a:prstGeom prst="line">
              <a:avLst/>
            </a:prstGeom>
            <a:noFill/>
            <a:ln w="7938">
              <a:solidFill>
                <a:srgbClr val="000000"/>
              </a:solidFill>
              <a:round/>
              <a:headEnd/>
              <a:tailEnd/>
            </a:ln>
          </p:spPr>
          <p:txBody>
            <a:bodyPr/>
            <a:lstStyle/>
            <a:p>
              <a:endParaRPr lang="en-US"/>
            </a:p>
          </p:txBody>
        </p:sp>
        <p:sp>
          <p:nvSpPr>
            <p:cNvPr id="54364" name="Line 92"/>
            <p:cNvSpPr>
              <a:spLocks noChangeShapeType="1"/>
            </p:cNvSpPr>
            <p:nvPr/>
          </p:nvSpPr>
          <p:spPr bwMode="auto">
            <a:xfrm>
              <a:off x="10474" y="5292"/>
              <a:ext cx="48" cy="1"/>
            </a:xfrm>
            <a:prstGeom prst="line">
              <a:avLst/>
            </a:prstGeom>
            <a:noFill/>
            <a:ln w="7938">
              <a:solidFill>
                <a:srgbClr val="000000"/>
              </a:solidFill>
              <a:round/>
              <a:headEnd/>
              <a:tailEnd/>
            </a:ln>
          </p:spPr>
          <p:txBody>
            <a:bodyPr/>
            <a:lstStyle/>
            <a:p>
              <a:endParaRPr lang="en-US"/>
            </a:p>
          </p:txBody>
        </p:sp>
        <p:sp>
          <p:nvSpPr>
            <p:cNvPr id="54365" name="Oval 93"/>
            <p:cNvSpPr>
              <a:spLocks noChangeArrowheads="1"/>
            </p:cNvSpPr>
            <p:nvPr/>
          </p:nvSpPr>
          <p:spPr bwMode="auto">
            <a:xfrm>
              <a:off x="10470" y="5030"/>
              <a:ext cx="56" cy="69"/>
            </a:xfrm>
            <a:prstGeom prst="ellipse">
              <a:avLst/>
            </a:prstGeom>
            <a:solidFill>
              <a:srgbClr val="FF0000"/>
            </a:solidFill>
            <a:ln w="7938">
              <a:solidFill>
                <a:srgbClr val="000000"/>
              </a:solidFill>
              <a:round/>
              <a:headEnd/>
              <a:tailEnd/>
            </a:ln>
          </p:spPr>
          <p:txBody>
            <a:bodyPr/>
            <a:lstStyle/>
            <a:p>
              <a:endParaRPr lang="en-US"/>
            </a:p>
          </p:txBody>
        </p:sp>
        <p:sp>
          <p:nvSpPr>
            <p:cNvPr id="54366" name="Line 94"/>
            <p:cNvSpPr>
              <a:spLocks noChangeShapeType="1"/>
            </p:cNvSpPr>
            <p:nvPr/>
          </p:nvSpPr>
          <p:spPr bwMode="auto">
            <a:xfrm flipV="1">
              <a:off x="10790" y="4335"/>
              <a:ext cx="1" cy="267"/>
            </a:xfrm>
            <a:prstGeom prst="line">
              <a:avLst/>
            </a:prstGeom>
            <a:noFill/>
            <a:ln w="7938">
              <a:solidFill>
                <a:srgbClr val="000000"/>
              </a:solidFill>
              <a:round/>
              <a:headEnd/>
              <a:tailEnd/>
            </a:ln>
          </p:spPr>
          <p:txBody>
            <a:bodyPr/>
            <a:lstStyle/>
            <a:p>
              <a:endParaRPr lang="en-US"/>
            </a:p>
          </p:txBody>
        </p:sp>
        <p:sp>
          <p:nvSpPr>
            <p:cNvPr id="54367" name="Line 95"/>
            <p:cNvSpPr>
              <a:spLocks noChangeShapeType="1"/>
            </p:cNvSpPr>
            <p:nvPr/>
          </p:nvSpPr>
          <p:spPr bwMode="auto">
            <a:xfrm>
              <a:off x="10767" y="4335"/>
              <a:ext cx="47" cy="1"/>
            </a:xfrm>
            <a:prstGeom prst="line">
              <a:avLst/>
            </a:prstGeom>
            <a:noFill/>
            <a:ln w="7938">
              <a:solidFill>
                <a:srgbClr val="000000"/>
              </a:solidFill>
              <a:round/>
              <a:headEnd/>
              <a:tailEnd/>
            </a:ln>
          </p:spPr>
          <p:txBody>
            <a:bodyPr/>
            <a:lstStyle/>
            <a:p>
              <a:endParaRPr lang="en-US"/>
            </a:p>
          </p:txBody>
        </p:sp>
        <p:sp>
          <p:nvSpPr>
            <p:cNvPr id="54368" name="Line 96"/>
            <p:cNvSpPr>
              <a:spLocks noChangeShapeType="1"/>
            </p:cNvSpPr>
            <p:nvPr/>
          </p:nvSpPr>
          <p:spPr bwMode="auto">
            <a:xfrm>
              <a:off x="10790" y="4602"/>
              <a:ext cx="1" cy="266"/>
            </a:xfrm>
            <a:prstGeom prst="line">
              <a:avLst/>
            </a:prstGeom>
            <a:noFill/>
            <a:ln w="7938">
              <a:solidFill>
                <a:srgbClr val="000000"/>
              </a:solidFill>
              <a:round/>
              <a:headEnd/>
              <a:tailEnd/>
            </a:ln>
          </p:spPr>
          <p:txBody>
            <a:bodyPr/>
            <a:lstStyle/>
            <a:p>
              <a:endParaRPr lang="en-US"/>
            </a:p>
          </p:txBody>
        </p:sp>
        <p:sp>
          <p:nvSpPr>
            <p:cNvPr id="54369" name="Line 97"/>
            <p:cNvSpPr>
              <a:spLocks noChangeShapeType="1"/>
            </p:cNvSpPr>
            <p:nvPr/>
          </p:nvSpPr>
          <p:spPr bwMode="auto">
            <a:xfrm>
              <a:off x="10767" y="4868"/>
              <a:ext cx="47" cy="1"/>
            </a:xfrm>
            <a:prstGeom prst="line">
              <a:avLst/>
            </a:prstGeom>
            <a:noFill/>
            <a:ln w="7938">
              <a:solidFill>
                <a:srgbClr val="000000"/>
              </a:solidFill>
              <a:round/>
              <a:headEnd/>
              <a:tailEnd/>
            </a:ln>
          </p:spPr>
          <p:txBody>
            <a:bodyPr/>
            <a:lstStyle/>
            <a:p>
              <a:endParaRPr lang="en-US"/>
            </a:p>
          </p:txBody>
        </p:sp>
        <p:sp>
          <p:nvSpPr>
            <p:cNvPr id="54370" name="Oval 98"/>
            <p:cNvSpPr>
              <a:spLocks noChangeArrowheads="1"/>
            </p:cNvSpPr>
            <p:nvPr/>
          </p:nvSpPr>
          <p:spPr bwMode="auto">
            <a:xfrm>
              <a:off x="10762" y="4567"/>
              <a:ext cx="57" cy="69"/>
            </a:xfrm>
            <a:prstGeom prst="ellipse">
              <a:avLst/>
            </a:prstGeom>
            <a:solidFill>
              <a:srgbClr val="FF0000"/>
            </a:solidFill>
            <a:ln w="7938">
              <a:solidFill>
                <a:srgbClr val="000000"/>
              </a:solidFill>
              <a:round/>
              <a:headEnd/>
              <a:tailEnd/>
            </a:ln>
          </p:spPr>
          <p:txBody>
            <a:bodyPr/>
            <a:lstStyle/>
            <a:p>
              <a:endParaRPr lang="en-US"/>
            </a:p>
          </p:txBody>
        </p:sp>
        <p:sp>
          <p:nvSpPr>
            <p:cNvPr id="54371" name="Line 99"/>
            <p:cNvSpPr>
              <a:spLocks noChangeShapeType="1"/>
            </p:cNvSpPr>
            <p:nvPr/>
          </p:nvSpPr>
          <p:spPr bwMode="auto">
            <a:xfrm flipV="1">
              <a:off x="11083" y="4886"/>
              <a:ext cx="1" cy="174"/>
            </a:xfrm>
            <a:prstGeom prst="line">
              <a:avLst/>
            </a:prstGeom>
            <a:noFill/>
            <a:ln w="7938">
              <a:solidFill>
                <a:srgbClr val="000000"/>
              </a:solidFill>
              <a:round/>
              <a:headEnd/>
              <a:tailEnd/>
            </a:ln>
          </p:spPr>
          <p:txBody>
            <a:bodyPr/>
            <a:lstStyle/>
            <a:p>
              <a:endParaRPr lang="en-US"/>
            </a:p>
          </p:txBody>
        </p:sp>
        <p:sp>
          <p:nvSpPr>
            <p:cNvPr id="54372" name="Line 100"/>
            <p:cNvSpPr>
              <a:spLocks noChangeShapeType="1"/>
            </p:cNvSpPr>
            <p:nvPr/>
          </p:nvSpPr>
          <p:spPr bwMode="auto">
            <a:xfrm>
              <a:off x="11059" y="4886"/>
              <a:ext cx="48" cy="1"/>
            </a:xfrm>
            <a:prstGeom prst="line">
              <a:avLst/>
            </a:prstGeom>
            <a:noFill/>
            <a:ln w="7938">
              <a:solidFill>
                <a:srgbClr val="000000"/>
              </a:solidFill>
              <a:round/>
              <a:headEnd/>
              <a:tailEnd/>
            </a:ln>
          </p:spPr>
          <p:txBody>
            <a:bodyPr/>
            <a:lstStyle/>
            <a:p>
              <a:endParaRPr lang="en-US"/>
            </a:p>
          </p:txBody>
        </p:sp>
        <p:sp>
          <p:nvSpPr>
            <p:cNvPr id="54373" name="Line 101"/>
            <p:cNvSpPr>
              <a:spLocks noChangeShapeType="1"/>
            </p:cNvSpPr>
            <p:nvPr/>
          </p:nvSpPr>
          <p:spPr bwMode="auto">
            <a:xfrm>
              <a:off x="11083" y="5060"/>
              <a:ext cx="1" cy="174"/>
            </a:xfrm>
            <a:prstGeom prst="line">
              <a:avLst/>
            </a:prstGeom>
            <a:noFill/>
            <a:ln w="7938">
              <a:solidFill>
                <a:srgbClr val="000000"/>
              </a:solidFill>
              <a:round/>
              <a:headEnd/>
              <a:tailEnd/>
            </a:ln>
          </p:spPr>
          <p:txBody>
            <a:bodyPr/>
            <a:lstStyle/>
            <a:p>
              <a:endParaRPr lang="en-US"/>
            </a:p>
          </p:txBody>
        </p:sp>
        <p:sp>
          <p:nvSpPr>
            <p:cNvPr id="54374" name="Line 102"/>
            <p:cNvSpPr>
              <a:spLocks noChangeShapeType="1"/>
            </p:cNvSpPr>
            <p:nvPr/>
          </p:nvSpPr>
          <p:spPr bwMode="auto">
            <a:xfrm>
              <a:off x="11059" y="5234"/>
              <a:ext cx="48" cy="1"/>
            </a:xfrm>
            <a:prstGeom prst="line">
              <a:avLst/>
            </a:prstGeom>
            <a:noFill/>
            <a:ln w="7938">
              <a:solidFill>
                <a:srgbClr val="000000"/>
              </a:solidFill>
              <a:round/>
              <a:headEnd/>
              <a:tailEnd/>
            </a:ln>
          </p:spPr>
          <p:txBody>
            <a:bodyPr/>
            <a:lstStyle/>
            <a:p>
              <a:endParaRPr lang="en-US"/>
            </a:p>
          </p:txBody>
        </p:sp>
        <p:sp>
          <p:nvSpPr>
            <p:cNvPr id="54375" name="Oval 103"/>
            <p:cNvSpPr>
              <a:spLocks noChangeArrowheads="1"/>
            </p:cNvSpPr>
            <p:nvPr/>
          </p:nvSpPr>
          <p:spPr bwMode="auto">
            <a:xfrm>
              <a:off x="11055" y="5025"/>
              <a:ext cx="56" cy="69"/>
            </a:xfrm>
            <a:prstGeom prst="ellipse">
              <a:avLst/>
            </a:prstGeom>
            <a:solidFill>
              <a:srgbClr val="FF0000"/>
            </a:solidFill>
            <a:ln w="7938">
              <a:solidFill>
                <a:srgbClr val="000000"/>
              </a:solidFill>
              <a:round/>
              <a:headEnd/>
              <a:tailEnd/>
            </a:ln>
          </p:spPr>
          <p:txBody>
            <a:bodyPr/>
            <a:lstStyle/>
            <a:p>
              <a:endParaRPr lang="en-US"/>
            </a:p>
          </p:txBody>
        </p:sp>
        <p:sp>
          <p:nvSpPr>
            <p:cNvPr id="54376" name="Line 104"/>
            <p:cNvSpPr>
              <a:spLocks noChangeShapeType="1"/>
            </p:cNvSpPr>
            <p:nvPr/>
          </p:nvSpPr>
          <p:spPr bwMode="auto">
            <a:xfrm flipV="1">
              <a:off x="11375" y="4963"/>
              <a:ext cx="1" cy="108"/>
            </a:xfrm>
            <a:prstGeom prst="line">
              <a:avLst/>
            </a:prstGeom>
            <a:noFill/>
            <a:ln w="7938">
              <a:solidFill>
                <a:srgbClr val="000000"/>
              </a:solidFill>
              <a:round/>
              <a:headEnd/>
              <a:tailEnd/>
            </a:ln>
          </p:spPr>
          <p:txBody>
            <a:bodyPr/>
            <a:lstStyle/>
            <a:p>
              <a:endParaRPr lang="en-US"/>
            </a:p>
          </p:txBody>
        </p:sp>
        <p:sp>
          <p:nvSpPr>
            <p:cNvPr id="54377" name="Line 105"/>
            <p:cNvSpPr>
              <a:spLocks noChangeShapeType="1"/>
            </p:cNvSpPr>
            <p:nvPr/>
          </p:nvSpPr>
          <p:spPr bwMode="auto">
            <a:xfrm>
              <a:off x="11352" y="4963"/>
              <a:ext cx="47" cy="1"/>
            </a:xfrm>
            <a:prstGeom prst="line">
              <a:avLst/>
            </a:prstGeom>
            <a:noFill/>
            <a:ln w="7938">
              <a:solidFill>
                <a:srgbClr val="000000"/>
              </a:solidFill>
              <a:round/>
              <a:headEnd/>
              <a:tailEnd/>
            </a:ln>
          </p:spPr>
          <p:txBody>
            <a:bodyPr/>
            <a:lstStyle/>
            <a:p>
              <a:endParaRPr lang="en-US"/>
            </a:p>
          </p:txBody>
        </p:sp>
        <p:sp>
          <p:nvSpPr>
            <p:cNvPr id="54378" name="Line 106"/>
            <p:cNvSpPr>
              <a:spLocks noChangeShapeType="1"/>
            </p:cNvSpPr>
            <p:nvPr/>
          </p:nvSpPr>
          <p:spPr bwMode="auto">
            <a:xfrm>
              <a:off x="11375" y="5071"/>
              <a:ext cx="1" cy="108"/>
            </a:xfrm>
            <a:prstGeom prst="line">
              <a:avLst/>
            </a:prstGeom>
            <a:noFill/>
            <a:ln w="7938">
              <a:solidFill>
                <a:srgbClr val="000000"/>
              </a:solidFill>
              <a:round/>
              <a:headEnd/>
              <a:tailEnd/>
            </a:ln>
          </p:spPr>
          <p:txBody>
            <a:bodyPr/>
            <a:lstStyle/>
            <a:p>
              <a:endParaRPr lang="en-US"/>
            </a:p>
          </p:txBody>
        </p:sp>
        <p:sp>
          <p:nvSpPr>
            <p:cNvPr id="54379" name="Line 107"/>
            <p:cNvSpPr>
              <a:spLocks noChangeShapeType="1"/>
            </p:cNvSpPr>
            <p:nvPr/>
          </p:nvSpPr>
          <p:spPr bwMode="auto">
            <a:xfrm>
              <a:off x="11352" y="5179"/>
              <a:ext cx="47" cy="1"/>
            </a:xfrm>
            <a:prstGeom prst="line">
              <a:avLst/>
            </a:prstGeom>
            <a:noFill/>
            <a:ln w="7938">
              <a:solidFill>
                <a:srgbClr val="000000"/>
              </a:solidFill>
              <a:round/>
              <a:headEnd/>
              <a:tailEnd/>
            </a:ln>
          </p:spPr>
          <p:txBody>
            <a:bodyPr/>
            <a:lstStyle/>
            <a:p>
              <a:endParaRPr lang="en-US"/>
            </a:p>
          </p:txBody>
        </p:sp>
        <p:sp>
          <p:nvSpPr>
            <p:cNvPr id="54380" name="Oval 108"/>
            <p:cNvSpPr>
              <a:spLocks noChangeArrowheads="1"/>
            </p:cNvSpPr>
            <p:nvPr/>
          </p:nvSpPr>
          <p:spPr bwMode="auto">
            <a:xfrm>
              <a:off x="11347" y="5037"/>
              <a:ext cx="57" cy="69"/>
            </a:xfrm>
            <a:prstGeom prst="ellipse">
              <a:avLst/>
            </a:prstGeom>
            <a:solidFill>
              <a:srgbClr val="FF0000"/>
            </a:solidFill>
            <a:ln w="7938">
              <a:solidFill>
                <a:srgbClr val="000000"/>
              </a:solidFill>
              <a:round/>
              <a:headEnd/>
              <a:tailEnd/>
            </a:ln>
          </p:spPr>
          <p:txBody>
            <a:bodyPr/>
            <a:lstStyle/>
            <a:p>
              <a:endParaRPr lang="en-US"/>
            </a:p>
          </p:txBody>
        </p:sp>
        <p:sp>
          <p:nvSpPr>
            <p:cNvPr id="54381" name="Line 109"/>
            <p:cNvSpPr>
              <a:spLocks noChangeShapeType="1"/>
            </p:cNvSpPr>
            <p:nvPr/>
          </p:nvSpPr>
          <p:spPr bwMode="auto">
            <a:xfrm flipV="1">
              <a:off x="11668" y="5174"/>
              <a:ext cx="1" cy="172"/>
            </a:xfrm>
            <a:prstGeom prst="line">
              <a:avLst/>
            </a:prstGeom>
            <a:noFill/>
            <a:ln w="7938">
              <a:solidFill>
                <a:srgbClr val="000000"/>
              </a:solidFill>
              <a:round/>
              <a:headEnd/>
              <a:tailEnd/>
            </a:ln>
          </p:spPr>
          <p:txBody>
            <a:bodyPr/>
            <a:lstStyle/>
            <a:p>
              <a:endParaRPr lang="en-US"/>
            </a:p>
          </p:txBody>
        </p:sp>
        <p:sp>
          <p:nvSpPr>
            <p:cNvPr id="54382" name="Line 110"/>
            <p:cNvSpPr>
              <a:spLocks noChangeShapeType="1"/>
            </p:cNvSpPr>
            <p:nvPr/>
          </p:nvSpPr>
          <p:spPr bwMode="auto">
            <a:xfrm>
              <a:off x="11644" y="5174"/>
              <a:ext cx="47" cy="1"/>
            </a:xfrm>
            <a:prstGeom prst="line">
              <a:avLst/>
            </a:prstGeom>
            <a:noFill/>
            <a:ln w="7938">
              <a:solidFill>
                <a:srgbClr val="000000"/>
              </a:solidFill>
              <a:round/>
              <a:headEnd/>
              <a:tailEnd/>
            </a:ln>
          </p:spPr>
          <p:txBody>
            <a:bodyPr/>
            <a:lstStyle/>
            <a:p>
              <a:endParaRPr lang="en-US"/>
            </a:p>
          </p:txBody>
        </p:sp>
        <p:sp>
          <p:nvSpPr>
            <p:cNvPr id="54383" name="Line 111"/>
            <p:cNvSpPr>
              <a:spLocks noChangeShapeType="1"/>
            </p:cNvSpPr>
            <p:nvPr/>
          </p:nvSpPr>
          <p:spPr bwMode="auto">
            <a:xfrm>
              <a:off x="11668" y="5346"/>
              <a:ext cx="1" cy="173"/>
            </a:xfrm>
            <a:prstGeom prst="line">
              <a:avLst/>
            </a:prstGeom>
            <a:noFill/>
            <a:ln w="7938">
              <a:solidFill>
                <a:srgbClr val="000000"/>
              </a:solidFill>
              <a:round/>
              <a:headEnd/>
              <a:tailEnd/>
            </a:ln>
          </p:spPr>
          <p:txBody>
            <a:bodyPr/>
            <a:lstStyle/>
            <a:p>
              <a:endParaRPr lang="en-US"/>
            </a:p>
          </p:txBody>
        </p:sp>
        <p:sp>
          <p:nvSpPr>
            <p:cNvPr id="54384" name="Line 112"/>
            <p:cNvSpPr>
              <a:spLocks noChangeShapeType="1"/>
            </p:cNvSpPr>
            <p:nvPr/>
          </p:nvSpPr>
          <p:spPr bwMode="auto">
            <a:xfrm>
              <a:off x="11644" y="5519"/>
              <a:ext cx="47" cy="1"/>
            </a:xfrm>
            <a:prstGeom prst="line">
              <a:avLst/>
            </a:prstGeom>
            <a:noFill/>
            <a:ln w="7938">
              <a:solidFill>
                <a:srgbClr val="000000"/>
              </a:solidFill>
              <a:round/>
              <a:headEnd/>
              <a:tailEnd/>
            </a:ln>
          </p:spPr>
          <p:txBody>
            <a:bodyPr/>
            <a:lstStyle/>
            <a:p>
              <a:endParaRPr lang="en-US"/>
            </a:p>
          </p:txBody>
        </p:sp>
        <p:sp>
          <p:nvSpPr>
            <p:cNvPr id="54385" name="Oval 113"/>
            <p:cNvSpPr>
              <a:spLocks noChangeArrowheads="1"/>
            </p:cNvSpPr>
            <p:nvPr/>
          </p:nvSpPr>
          <p:spPr bwMode="auto">
            <a:xfrm>
              <a:off x="11640" y="5311"/>
              <a:ext cx="56" cy="69"/>
            </a:xfrm>
            <a:prstGeom prst="ellipse">
              <a:avLst/>
            </a:prstGeom>
            <a:solidFill>
              <a:srgbClr val="FF0000"/>
            </a:solidFill>
            <a:ln w="7938">
              <a:solidFill>
                <a:srgbClr val="000000"/>
              </a:solidFill>
              <a:round/>
              <a:headEnd/>
              <a:tailEnd/>
            </a:ln>
          </p:spPr>
          <p:txBody>
            <a:bodyPr/>
            <a:lstStyle/>
            <a:p>
              <a:endParaRPr lang="en-US"/>
            </a:p>
          </p:txBody>
        </p:sp>
        <p:sp>
          <p:nvSpPr>
            <p:cNvPr id="54386" name="Line 114"/>
            <p:cNvSpPr>
              <a:spLocks noChangeShapeType="1"/>
            </p:cNvSpPr>
            <p:nvPr/>
          </p:nvSpPr>
          <p:spPr bwMode="auto">
            <a:xfrm flipV="1">
              <a:off x="9913" y="5413"/>
              <a:ext cx="1" cy="105"/>
            </a:xfrm>
            <a:prstGeom prst="line">
              <a:avLst/>
            </a:prstGeom>
            <a:noFill/>
            <a:ln w="7938">
              <a:solidFill>
                <a:srgbClr val="000000"/>
              </a:solidFill>
              <a:round/>
              <a:headEnd/>
              <a:tailEnd/>
            </a:ln>
          </p:spPr>
          <p:txBody>
            <a:bodyPr/>
            <a:lstStyle/>
            <a:p>
              <a:endParaRPr lang="en-US"/>
            </a:p>
          </p:txBody>
        </p:sp>
        <p:sp>
          <p:nvSpPr>
            <p:cNvPr id="54387" name="Line 115"/>
            <p:cNvSpPr>
              <a:spLocks noChangeShapeType="1"/>
            </p:cNvSpPr>
            <p:nvPr/>
          </p:nvSpPr>
          <p:spPr bwMode="auto">
            <a:xfrm>
              <a:off x="9890" y="5413"/>
              <a:ext cx="47" cy="1"/>
            </a:xfrm>
            <a:prstGeom prst="line">
              <a:avLst/>
            </a:prstGeom>
            <a:noFill/>
            <a:ln w="7938">
              <a:solidFill>
                <a:srgbClr val="000000"/>
              </a:solidFill>
              <a:round/>
              <a:headEnd/>
              <a:tailEnd/>
            </a:ln>
          </p:spPr>
          <p:txBody>
            <a:bodyPr/>
            <a:lstStyle/>
            <a:p>
              <a:endParaRPr lang="en-US"/>
            </a:p>
          </p:txBody>
        </p:sp>
        <p:sp>
          <p:nvSpPr>
            <p:cNvPr id="54388" name="Line 116"/>
            <p:cNvSpPr>
              <a:spLocks noChangeShapeType="1"/>
            </p:cNvSpPr>
            <p:nvPr/>
          </p:nvSpPr>
          <p:spPr bwMode="auto">
            <a:xfrm>
              <a:off x="9913" y="5518"/>
              <a:ext cx="1" cy="104"/>
            </a:xfrm>
            <a:prstGeom prst="line">
              <a:avLst/>
            </a:prstGeom>
            <a:noFill/>
            <a:ln w="7938">
              <a:solidFill>
                <a:srgbClr val="000000"/>
              </a:solidFill>
              <a:round/>
              <a:headEnd/>
              <a:tailEnd/>
            </a:ln>
          </p:spPr>
          <p:txBody>
            <a:bodyPr/>
            <a:lstStyle/>
            <a:p>
              <a:endParaRPr lang="en-US"/>
            </a:p>
          </p:txBody>
        </p:sp>
        <p:sp>
          <p:nvSpPr>
            <p:cNvPr id="54389" name="Line 117"/>
            <p:cNvSpPr>
              <a:spLocks noChangeShapeType="1"/>
            </p:cNvSpPr>
            <p:nvPr/>
          </p:nvSpPr>
          <p:spPr bwMode="auto">
            <a:xfrm>
              <a:off x="9890" y="5622"/>
              <a:ext cx="47" cy="1"/>
            </a:xfrm>
            <a:prstGeom prst="line">
              <a:avLst/>
            </a:prstGeom>
            <a:noFill/>
            <a:ln w="7938">
              <a:solidFill>
                <a:srgbClr val="000000"/>
              </a:solidFill>
              <a:round/>
              <a:headEnd/>
              <a:tailEnd/>
            </a:ln>
          </p:spPr>
          <p:txBody>
            <a:bodyPr/>
            <a:lstStyle/>
            <a:p>
              <a:endParaRPr lang="en-US"/>
            </a:p>
          </p:txBody>
        </p:sp>
        <p:sp>
          <p:nvSpPr>
            <p:cNvPr id="54390" name="Freeform 118"/>
            <p:cNvSpPr>
              <a:spLocks/>
            </p:cNvSpPr>
            <p:nvPr/>
          </p:nvSpPr>
          <p:spPr bwMode="auto">
            <a:xfrm>
              <a:off x="9882" y="5496"/>
              <a:ext cx="62" cy="65"/>
            </a:xfrm>
            <a:custGeom>
              <a:avLst/>
              <a:gdLst/>
              <a:ahLst/>
              <a:cxnLst>
                <a:cxn ang="0">
                  <a:pos x="93" y="129"/>
                </a:cxn>
                <a:cxn ang="0">
                  <a:pos x="0" y="0"/>
                </a:cxn>
                <a:cxn ang="0">
                  <a:pos x="185" y="0"/>
                </a:cxn>
                <a:cxn ang="0">
                  <a:pos x="93" y="129"/>
                </a:cxn>
              </a:cxnLst>
              <a:rect l="0" t="0" r="r" b="b"/>
              <a:pathLst>
                <a:path w="185" h="129">
                  <a:moveTo>
                    <a:pt x="93" y="129"/>
                  </a:moveTo>
                  <a:lnTo>
                    <a:pt x="0" y="0"/>
                  </a:lnTo>
                  <a:lnTo>
                    <a:pt x="185"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391" name="Line 119"/>
            <p:cNvSpPr>
              <a:spLocks noChangeShapeType="1"/>
            </p:cNvSpPr>
            <p:nvPr/>
          </p:nvSpPr>
          <p:spPr bwMode="auto">
            <a:xfrm flipV="1">
              <a:off x="10205" y="5646"/>
              <a:ext cx="1" cy="72"/>
            </a:xfrm>
            <a:prstGeom prst="line">
              <a:avLst/>
            </a:prstGeom>
            <a:noFill/>
            <a:ln w="7938">
              <a:solidFill>
                <a:srgbClr val="000000"/>
              </a:solidFill>
              <a:round/>
              <a:headEnd/>
              <a:tailEnd/>
            </a:ln>
          </p:spPr>
          <p:txBody>
            <a:bodyPr/>
            <a:lstStyle/>
            <a:p>
              <a:endParaRPr lang="en-US"/>
            </a:p>
          </p:txBody>
        </p:sp>
        <p:sp>
          <p:nvSpPr>
            <p:cNvPr id="54392" name="Line 120"/>
            <p:cNvSpPr>
              <a:spLocks noChangeShapeType="1"/>
            </p:cNvSpPr>
            <p:nvPr/>
          </p:nvSpPr>
          <p:spPr bwMode="auto">
            <a:xfrm>
              <a:off x="10182" y="5646"/>
              <a:ext cx="47" cy="1"/>
            </a:xfrm>
            <a:prstGeom prst="line">
              <a:avLst/>
            </a:prstGeom>
            <a:noFill/>
            <a:ln w="7938">
              <a:solidFill>
                <a:srgbClr val="000000"/>
              </a:solidFill>
              <a:round/>
              <a:headEnd/>
              <a:tailEnd/>
            </a:ln>
          </p:spPr>
          <p:txBody>
            <a:bodyPr/>
            <a:lstStyle/>
            <a:p>
              <a:endParaRPr lang="en-US"/>
            </a:p>
          </p:txBody>
        </p:sp>
        <p:sp>
          <p:nvSpPr>
            <p:cNvPr id="54393" name="Line 121"/>
            <p:cNvSpPr>
              <a:spLocks noChangeShapeType="1"/>
            </p:cNvSpPr>
            <p:nvPr/>
          </p:nvSpPr>
          <p:spPr bwMode="auto">
            <a:xfrm>
              <a:off x="10205" y="5718"/>
              <a:ext cx="1" cy="72"/>
            </a:xfrm>
            <a:prstGeom prst="line">
              <a:avLst/>
            </a:prstGeom>
            <a:noFill/>
            <a:ln w="7938">
              <a:solidFill>
                <a:srgbClr val="000000"/>
              </a:solidFill>
              <a:round/>
              <a:headEnd/>
              <a:tailEnd/>
            </a:ln>
          </p:spPr>
          <p:txBody>
            <a:bodyPr/>
            <a:lstStyle/>
            <a:p>
              <a:endParaRPr lang="en-US"/>
            </a:p>
          </p:txBody>
        </p:sp>
        <p:sp>
          <p:nvSpPr>
            <p:cNvPr id="54394" name="Line 122"/>
            <p:cNvSpPr>
              <a:spLocks noChangeShapeType="1"/>
            </p:cNvSpPr>
            <p:nvPr/>
          </p:nvSpPr>
          <p:spPr bwMode="auto">
            <a:xfrm>
              <a:off x="10182" y="5790"/>
              <a:ext cx="47" cy="1"/>
            </a:xfrm>
            <a:prstGeom prst="line">
              <a:avLst/>
            </a:prstGeom>
            <a:noFill/>
            <a:ln w="7938">
              <a:solidFill>
                <a:srgbClr val="000000"/>
              </a:solidFill>
              <a:round/>
              <a:headEnd/>
              <a:tailEnd/>
            </a:ln>
          </p:spPr>
          <p:txBody>
            <a:bodyPr/>
            <a:lstStyle/>
            <a:p>
              <a:endParaRPr lang="en-US"/>
            </a:p>
          </p:txBody>
        </p:sp>
        <p:sp>
          <p:nvSpPr>
            <p:cNvPr id="54395" name="Freeform 123"/>
            <p:cNvSpPr>
              <a:spLocks/>
            </p:cNvSpPr>
            <p:nvPr/>
          </p:nvSpPr>
          <p:spPr bwMode="auto">
            <a:xfrm>
              <a:off x="10174" y="5697"/>
              <a:ext cx="62" cy="64"/>
            </a:xfrm>
            <a:custGeom>
              <a:avLst/>
              <a:gdLst/>
              <a:ahLst/>
              <a:cxnLst>
                <a:cxn ang="0">
                  <a:pos x="93" y="129"/>
                </a:cxn>
                <a:cxn ang="0">
                  <a:pos x="0" y="0"/>
                </a:cxn>
                <a:cxn ang="0">
                  <a:pos x="186" y="0"/>
                </a:cxn>
                <a:cxn ang="0">
                  <a:pos x="93" y="129"/>
                </a:cxn>
              </a:cxnLst>
              <a:rect l="0" t="0" r="r" b="b"/>
              <a:pathLst>
                <a:path w="186" h="129">
                  <a:moveTo>
                    <a:pt x="93" y="129"/>
                  </a:moveTo>
                  <a:lnTo>
                    <a:pt x="0" y="0"/>
                  </a:lnTo>
                  <a:lnTo>
                    <a:pt x="186"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396" name="Line 124"/>
            <p:cNvSpPr>
              <a:spLocks noChangeShapeType="1"/>
            </p:cNvSpPr>
            <p:nvPr/>
          </p:nvSpPr>
          <p:spPr bwMode="auto">
            <a:xfrm flipV="1">
              <a:off x="10498" y="5644"/>
              <a:ext cx="1" cy="57"/>
            </a:xfrm>
            <a:prstGeom prst="line">
              <a:avLst/>
            </a:prstGeom>
            <a:noFill/>
            <a:ln w="7938">
              <a:solidFill>
                <a:srgbClr val="000000"/>
              </a:solidFill>
              <a:round/>
              <a:headEnd/>
              <a:tailEnd/>
            </a:ln>
          </p:spPr>
          <p:txBody>
            <a:bodyPr/>
            <a:lstStyle/>
            <a:p>
              <a:endParaRPr lang="en-US"/>
            </a:p>
          </p:txBody>
        </p:sp>
        <p:sp>
          <p:nvSpPr>
            <p:cNvPr id="54397" name="Line 125"/>
            <p:cNvSpPr>
              <a:spLocks noChangeShapeType="1"/>
            </p:cNvSpPr>
            <p:nvPr/>
          </p:nvSpPr>
          <p:spPr bwMode="auto">
            <a:xfrm>
              <a:off x="10474" y="5644"/>
              <a:ext cx="48" cy="1"/>
            </a:xfrm>
            <a:prstGeom prst="line">
              <a:avLst/>
            </a:prstGeom>
            <a:noFill/>
            <a:ln w="7938">
              <a:solidFill>
                <a:srgbClr val="000000"/>
              </a:solidFill>
              <a:round/>
              <a:headEnd/>
              <a:tailEnd/>
            </a:ln>
          </p:spPr>
          <p:txBody>
            <a:bodyPr/>
            <a:lstStyle/>
            <a:p>
              <a:endParaRPr lang="en-US"/>
            </a:p>
          </p:txBody>
        </p:sp>
        <p:sp>
          <p:nvSpPr>
            <p:cNvPr id="54398" name="Line 126"/>
            <p:cNvSpPr>
              <a:spLocks noChangeShapeType="1"/>
            </p:cNvSpPr>
            <p:nvPr/>
          </p:nvSpPr>
          <p:spPr bwMode="auto">
            <a:xfrm>
              <a:off x="10498" y="5701"/>
              <a:ext cx="1" cy="57"/>
            </a:xfrm>
            <a:prstGeom prst="line">
              <a:avLst/>
            </a:prstGeom>
            <a:noFill/>
            <a:ln w="7938">
              <a:solidFill>
                <a:srgbClr val="000000"/>
              </a:solidFill>
              <a:round/>
              <a:headEnd/>
              <a:tailEnd/>
            </a:ln>
          </p:spPr>
          <p:txBody>
            <a:bodyPr/>
            <a:lstStyle/>
            <a:p>
              <a:endParaRPr lang="en-US"/>
            </a:p>
          </p:txBody>
        </p:sp>
        <p:sp>
          <p:nvSpPr>
            <p:cNvPr id="54399" name="Line 127"/>
            <p:cNvSpPr>
              <a:spLocks noChangeShapeType="1"/>
            </p:cNvSpPr>
            <p:nvPr/>
          </p:nvSpPr>
          <p:spPr bwMode="auto">
            <a:xfrm>
              <a:off x="10474" y="5758"/>
              <a:ext cx="48" cy="1"/>
            </a:xfrm>
            <a:prstGeom prst="line">
              <a:avLst/>
            </a:prstGeom>
            <a:noFill/>
            <a:ln w="7938">
              <a:solidFill>
                <a:srgbClr val="000000"/>
              </a:solidFill>
              <a:round/>
              <a:headEnd/>
              <a:tailEnd/>
            </a:ln>
          </p:spPr>
          <p:txBody>
            <a:bodyPr/>
            <a:lstStyle/>
            <a:p>
              <a:endParaRPr lang="en-US"/>
            </a:p>
          </p:txBody>
        </p:sp>
        <p:sp>
          <p:nvSpPr>
            <p:cNvPr id="54400" name="Freeform 128"/>
            <p:cNvSpPr>
              <a:spLocks/>
            </p:cNvSpPr>
            <p:nvPr/>
          </p:nvSpPr>
          <p:spPr bwMode="auto">
            <a:xfrm>
              <a:off x="10467" y="5680"/>
              <a:ext cx="62" cy="64"/>
            </a:xfrm>
            <a:custGeom>
              <a:avLst/>
              <a:gdLst/>
              <a:ahLst/>
              <a:cxnLst>
                <a:cxn ang="0">
                  <a:pos x="92" y="129"/>
                </a:cxn>
                <a:cxn ang="0">
                  <a:pos x="0" y="0"/>
                </a:cxn>
                <a:cxn ang="0">
                  <a:pos x="185" y="0"/>
                </a:cxn>
                <a:cxn ang="0">
                  <a:pos x="92" y="129"/>
                </a:cxn>
              </a:cxnLst>
              <a:rect l="0" t="0" r="r" b="b"/>
              <a:pathLst>
                <a:path w="185" h="129">
                  <a:moveTo>
                    <a:pt x="92" y="129"/>
                  </a:moveTo>
                  <a:lnTo>
                    <a:pt x="0" y="0"/>
                  </a:lnTo>
                  <a:lnTo>
                    <a:pt x="185" y="0"/>
                  </a:lnTo>
                  <a:lnTo>
                    <a:pt x="92" y="129"/>
                  </a:lnTo>
                  <a:close/>
                </a:path>
              </a:pathLst>
            </a:custGeom>
            <a:solidFill>
              <a:srgbClr val="00FF00"/>
            </a:solidFill>
            <a:ln w="7938">
              <a:solidFill>
                <a:srgbClr val="000000"/>
              </a:solidFill>
              <a:prstDash val="solid"/>
              <a:round/>
              <a:headEnd/>
              <a:tailEnd/>
            </a:ln>
          </p:spPr>
          <p:txBody>
            <a:bodyPr/>
            <a:lstStyle/>
            <a:p>
              <a:endParaRPr lang="en-US"/>
            </a:p>
          </p:txBody>
        </p:sp>
        <p:sp>
          <p:nvSpPr>
            <p:cNvPr id="54401" name="Line 129"/>
            <p:cNvSpPr>
              <a:spLocks noChangeShapeType="1"/>
            </p:cNvSpPr>
            <p:nvPr/>
          </p:nvSpPr>
          <p:spPr bwMode="auto">
            <a:xfrm flipV="1">
              <a:off x="10790" y="5528"/>
              <a:ext cx="1" cy="70"/>
            </a:xfrm>
            <a:prstGeom prst="line">
              <a:avLst/>
            </a:prstGeom>
            <a:noFill/>
            <a:ln w="7938">
              <a:solidFill>
                <a:srgbClr val="000000"/>
              </a:solidFill>
              <a:round/>
              <a:headEnd/>
              <a:tailEnd/>
            </a:ln>
          </p:spPr>
          <p:txBody>
            <a:bodyPr/>
            <a:lstStyle/>
            <a:p>
              <a:endParaRPr lang="en-US"/>
            </a:p>
          </p:txBody>
        </p:sp>
        <p:sp>
          <p:nvSpPr>
            <p:cNvPr id="54402" name="Line 130"/>
            <p:cNvSpPr>
              <a:spLocks noChangeShapeType="1"/>
            </p:cNvSpPr>
            <p:nvPr/>
          </p:nvSpPr>
          <p:spPr bwMode="auto">
            <a:xfrm>
              <a:off x="10767" y="5528"/>
              <a:ext cx="47" cy="1"/>
            </a:xfrm>
            <a:prstGeom prst="line">
              <a:avLst/>
            </a:prstGeom>
            <a:noFill/>
            <a:ln w="7938">
              <a:solidFill>
                <a:srgbClr val="000000"/>
              </a:solidFill>
              <a:round/>
              <a:headEnd/>
              <a:tailEnd/>
            </a:ln>
          </p:spPr>
          <p:txBody>
            <a:bodyPr/>
            <a:lstStyle/>
            <a:p>
              <a:endParaRPr lang="en-US"/>
            </a:p>
          </p:txBody>
        </p:sp>
        <p:sp>
          <p:nvSpPr>
            <p:cNvPr id="54403" name="Line 131"/>
            <p:cNvSpPr>
              <a:spLocks noChangeShapeType="1"/>
            </p:cNvSpPr>
            <p:nvPr/>
          </p:nvSpPr>
          <p:spPr bwMode="auto">
            <a:xfrm>
              <a:off x="10790" y="5598"/>
              <a:ext cx="1" cy="70"/>
            </a:xfrm>
            <a:prstGeom prst="line">
              <a:avLst/>
            </a:prstGeom>
            <a:noFill/>
            <a:ln w="7938">
              <a:solidFill>
                <a:srgbClr val="000000"/>
              </a:solidFill>
              <a:round/>
              <a:headEnd/>
              <a:tailEnd/>
            </a:ln>
          </p:spPr>
          <p:txBody>
            <a:bodyPr/>
            <a:lstStyle/>
            <a:p>
              <a:endParaRPr lang="en-US"/>
            </a:p>
          </p:txBody>
        </p:sp>
        <p:sp>
          <p:nvSpPr>
            <p:cNvPr id="54404" name="Line 132"/>
            <p:cNvSpPr>
              <a:spLocks noChangeShapeType="1"/>
            </p:cNvSpPr>
            <p:nvPr/>
          </p:nvSpPr>
          <p:spPr bwMode="auto">
            <a:xfrm>
              <a:off x="10767" y="5668"/>
              <a:ext cx="47" cy="1"/>
            </a:xfrm>
            <a:prstGeom prst="line">
              <a:avLst/>
            </a:prstGeom>
            <a:noFill/>
            <a:ln w="7938">
              <a:solidFill>
                <a:srgbClr val="000000"/>
              </a:solidFill>
              <a:round/>
              <a:headEnd/>
              <a:tailEnd/>
            </a:ln>
          </p:spPr>
          <p:txBody>
            <a:bodyPr/>
            <a:lstStyle/>
            <a:p>
              <a:endParaRPr lang="en-US"/>
            </a:p>
          </p:txBody>
        </p:sp>
        <p:sp>
          <p:nvSpPr>
            <p:cNvPr id="54405" name="Freeform 133"/>
            <p:cNvSpPr>
              <a:spLocks/>
            </p:cNvSpPr>
            <p:nvPr/>
          </p:nvSpPr>
          <p:spPr bwMode="auto">
            <a:xfrm>
              <a:off x="10759" y="5576"/>
              <a:ext cx="62" cy="65"/>
            </a:xfrm>
            <a:custGeom>
              <a:avLst/>
              <a:gdLst/>
              <a:ahLst/>
              <a:cxnLst>
                <a:cxn ang="0">
                  <a:pos x="93" y="129"/>
                </a:cxn>
                <a:cxn ang="0">
                  <a:pos x="0" y="0"/>
                </a:cxn>
                <a:cxn ang="0">
                  <a:pos x="185" y="0"/>
                </a:cxn>
                <a:cxn ang="0">
                  <a:pos x="93" y="129"/>
                </a:cxn>
              </a:cxnLst>
              <a:rect l="0" t="0" r="r" b="b"/>
              <a:pathLst>
                <a:path w="185" h="129">
                  <a:moveTo>
                    <a:pt x="93" y="129"/>
                  </a:moveTo>
                  <a:lnTo>
                    <a:pt x="0" y="0"/>
                  </a:lnTo>
                  <a:lnTo>
                    <a:pt x="185"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406" name="Line 134"/>
            <p:cNvSpPr>
              <a:spLocks noChangeShapeType="1"/>
            </p:cNvSpPr>
            <p:nvPr/>
          </p:nvSpPr>
          <p:spPr bwMode="auto">
            <a:xfrm flipV="1">
              <a:off x="11083" y="5646"/>
              <a:ext cx="1" cy="72"/>
            </a:xfrm>
            <a:prstGeom prst="line">
              <a:avLst/>
            </a:prstGeom>
            <a:noFill/>
            <a:ln w="7938">
              <a:solidFill>
                <a:srgbClr val="000000"/>
              </a:solidFill>
              <a:round/>
              <a:headEnd/>
              <a:tailEnd/>
            </a:ln>
          </p:spPr>
          <p:txBody>
            <a:bodyPr/>
            <a:lstStyle/>
            <a:p>
              <a:endParaRPr lang="en-US"/>
            </a:p>
          </p:txBody>
        </p:sp>
        <p:sp>
          <p:nvSpPr>
            <p:cNvPr id="54407" name="Line 135"/>
            <p:cNvSpPr>
              <a:spLocks noChangeShapeType="1"/>
            </p:cNvSpPr>
            <p:nvPr/>
          </p:nvSpPr>
          <p:spPr bwMode="auto">
            <a:xfrm>
              <a:off x="11059" y="5646"/>
              <a:ext cx="48" cy="1"/>
            </a:xfrm>
            <a:prstGeom prst="line">
              <a:avLst/>
            </a:prstGeom>
            <a:noFill/>
            <a:ln w="7938">
              <a:solidFill>
                <a:srgbClr val="000000"/>
              </a:solidFill>
              <a:round/>
              <a:headEnd/>
              <a:tailEnd/>
            </a:ln>
          </p:spPr>
          <p:txBody>
            <a:bodyPr/>
            <a:lstStyle/>
            <a:p>
              <a:endParaRPr lang="en-US"/>
            </a:p>
          </p:txBody>
        </p:sp>
        <p:sp>
          <p:nvSpPr>
            <p:cNvPr id="54408" name="Line 136"/>
            <p:cNvSpPr>
              <a:spLocks noChangeShapeType="1"/>
            </p:cNvSpPr>
            <p:nvPr/>
          </p:nvSpPr>
          <p:spPr bwMode="auto">
            <a:xfrm>
              <a:off x="11083" y="5718"/>
              <a:ext cx="1" cy="72"/>
            </a:xfrm>
            <a:prstGeom prst="line">
              <a:avLst/>
            </a:prstGeom>
            <a:noFill/>
            <a:ln w="7938">
              <a:solidFill>
                <a:srgbClr val="000000"/>
              </a:solidFill>
              <a:round/>
              <a:headEnd/>
              <a:tailEnd/>
            </a:ln>
          </p:spPr>
          <p:txBody>
            <a:bodyPr/>
            <a:lstStyle/>
            <a:p>
              <a:endParaRPr lang="en-US"/>
            </a:p>
          </p:txBody>
        </p:sp>
        <p:sp>
          <p:nvSpPr>
            <p:cNvPr id="54409" name="Line 137"/>
            <p:cNvSpPr>
              <a:spLocks noChangeShapeType="1"/>
            </p:cNvSpPr>
            <p:nvPr/>
          </p:nvSpPr>
          <p:spPr bwMode="auto">
            <a:xfrm>
              <a:off x="11059" y="5790"/>
              <a:ext cx="48" cy="1"/>
            </a:xfrm>
            <a:prstGeom prst="line">
              <a:avLst/>
            </a:prstGeom>
            <a:noFill/>
            <a:ln w="7938">
              <a:solidFill>
                <a:srgbClr val="000000"/>
              </a:solidFill>
              <a:round/>
              <a:headEnd/>
              <a:tailEnd/>
            </a:ln>
          </p:spPr>
          <p:txBody>
            <a:bodyPr/>
            <a:lstStyle/>
            <a:p>
              <a:endParaRPr lang="en-US"/>
            </a:p>
          </p:txBody>
        </p:sp>
        <p:sp>
          <p:nvSpPr>
            <p:cNvPr id="54410" name="Freeform 138"/>
            <p:cNvSpPr>
              <a:spLocks/>
            </p:cNvSpPr>
            <p:nvPr/>
          </p:nvSpPr>
          <p:spPr bwMode="auto">
            <a:xfrm>
              <a:off x="11052" y="5697"/>
              <a:ext cx="62" cy="64"/>
            </a:xfrm>
            <a:custGeom>
              <a:avLst/>
              <a:gdLst/>
              <a:ahLst/>
              <a:cxnLst>
                <a:cxn ang="0">
                  <a:pos x="92" y="129"/>
                </a:cxn>
                <a:cxn ang="0">
                  <a:pos x="0" y="0"/>
                </a:cxn>
                <a:cxn ang="0">
                  <a:pos x="185" y="0"/>
                </a:cxn>
                <a:cxn ang="0">
                  <a:pos x="92" y="129"/>
                </a:cxn>
              </a:cxnLst>
              <a:rect l="0" t="0" r="r" b="b"/>
              <a:pathLst>
                <a:path w="185" h="129">
                  <a:moveTo>
                    <a:pt x="92" y="129"/>
                  </a:moveTo>
                  <a:lnTo>
                    <a:pt x="0" y="0"/>
                  </a:lnTo>
                  <a:lnTo>
                    <a:pt x="185" y="0"/>
                  </a:lnTo>
                  <a:lnTo>
                    <a:pt x="92" y="129"/>
                  </a:lnTo>
                  <a:close/>
                </a:path>
              </a:pathLst>
            </a:custGeom>
            <a:solidFill>
              <a:srgbClr val="00FF00"/>
            </a:solidFill>
            <a:ln w="7938">
              <a:solidFill>
                <a:srgbClr val="000000"/>
              </a:solidFill>
              <a:prstDash val="solid"/>
              <a:round/>
              <a:headEnd/>
              <a:tailEnd/>
            </a:ln>
          </p:spPr>
          <p:txBody>
            <a:bodyPr/>
            <a:lstStyle/>
            <a:p>
              <a:endParaRPr lang="en-US"/>
            </a:p>
          </p:txBody>
        </p:sp>
        <p:sp>
          <p:nvSpPr>
            <p:cNvPr id="54411" name="Line 139"/>
            <p:cNvSpPr>
              <a:spLocks noChangeShapeType="1"/>
            </p:cNvSpPr>
            <p:nvPr/>
          </p:nvSpPr>
          <p:spPr bwMode="auto">
            <a:xfrm flipV="1">
              <a:off x="11375" y="5647"/>
              <a:ext cx="1" cy="65"/>
            </a:xfrm>
            <a:prstGeom prst="line">
              <a:avLst/>
            </a:prstGeom>
            <a:noFill/>
            <a:ln w="7938">
              <a:solidFill>
                <a:srgbClr val="000000"/>
              </a:solidFill>
              <a:round/>
              <a:headEnd/>
              <a:tailEnd/>
            </a:ln>
          </p:spPr>
          <p:txBody>
            <a:bodyPr/>
            <a:lstStyle/>
            <a:p>
              <a:endParaRPr lang="en-US"/>
            </a:p>
          </p:txBody>
        </p:sp>
        <p:sp>
          <p:nvSpPr>
            <p:cNvPr id="54412" name="Line 140"/>
            <p:cNvSpPr>
              <a:spLocks noChangeShapeType="1"/>
            </p:cNvSpPr>
            <p:nvPr/>
          </p:nvSpPr>
          <p:spPr bwMode="auto">
            <a:xfrm>
              <a:off x="11352" y="5647"/>
              <a:ext cx="47" cy="1"/>
            </a:xfrm>
            <a:prstGeom prst="line">
              <a:avLst/>
            </a:prstGeom>
            <a:noFill/>
            <a:ln w="7938">
              <a:solidFill>
                <a:srgbClr val="000000"/>
              </a:solidFill>
              <a:round/>
              <a:headEnd/>
              <a:tailEnd/>
            </a:ln>
          </p:spPr>
          <p:txBody>
            <a:bodyPr/>
            <a:lstStyle/>
            <a:p>
              <a:endParaRPr lang="en-US"/>
            </a:p>
          </p:txBody>
        </p:sp>
        <p:sp>
          <p:nvSpPr>
            <p:cNvPr id="54413" name="Line 141"/>
            <p:cNvSpPr>
              <a:spLocks noChangeShapeType="1"/>
            </p:cNvSpPr>
            <p:nvPr/>
          </p:nvSpPr>
          <p:spPr bwMode="auto">
            <a:xfrm>
              <a:off x="11375" y="5712"/>
              <a:ext cx="1" cy="66"/>
            </a:xfrm>
            <a:prstGeom prst="line">
              <a:avLst/>
            </a:prstGeom>
            <a:noFill/>
            <a:ln w="7938">
              <a:solidFill>
                <a:srgbClr val="000000"/>
              </a:solidFill>
              <a:round/>
              <a:headEnd/>
              <a:tailEnd/>
            </a:ln>
          </p:spPr>
          <p:txBody>
            <a:bodyPr/>
            <a:lstStyle/>
            <a:p>
              <a:endParaRPr lang="en-US"/>
            </a:p>
          </p:txBody>
        </p:sp>
        <p:sp>
          <p:nvSpPr>
            <p:cNvPr id="54414" name="Line 142"/>
            <p:cNvSpPr>
              <a:spLocks noChangeShapeType="1"/>
            </p:cNvSpPr>
            <p:nvPr/>
          </p:nvSpPr>
          <p:spPr bwMode="auto">
            <a:xfrm>
              <a:off x="11352" y="5778"/>
              <a:ext cx="47" cy="1"/>
            </a:xfrm>
            <a:prstGeom prst="line">
              <a:avLst/>
            </a:prstGeom>
            <a:noFill/>
            <a:ln w="7938">
              <a:solidFill>
                <a:srgbClr val="000000"/>
              </a:solidFill>
              <a:round/>
              <a:headEnd/>
              <a:tailEnd/>
            </a:ln>
          </p:spPr>
          <p:txBody>
            <a:bodyPr/>
            <a:lstStyle/>
            <a:p>
              <a:endParaRPr lang="en-US"/>
            </a:p>
          </p:txBody>
        </p:sp>
        <p:sp>
          <p:nvSpPr>
            <p:cNvPr id="54415" name="Freeform 143"/>
            <p:cNvSpPr>
              <a:spLocks/>
            </p:cNvSpPr>
            <p:nvPr/>
          </p:nvSpPr>
          <p:spPr bwMode="auto">
            <a:xfrm>
              <a:off x="11344" y="5691"/>
              <a:ext cx="62" cy="64"/>
            </a:xfrm>
            <a:custGeom>
              <a:avLst/>
              <a:gdLst/>
              <a:ahLst/>
              <a:cxnLst>
                <a:cxn ang="0">
                  <a:pos x="93" y="129"/>
                </a:cxn>
                <a:cxn ang="0">
                  <a:pos x="0" y="0"/>
                </a:cxn>
                <a:cxn ang="0">
                  <a:pos x="185" y="0"/>
                </a:cxn>
                <a:cxn ang="0">
                  <a:pos x="93" y="129"/>
                </a:cxn>
              </a:cxnLst>
              <a:rect l="0" t="0" r="r" b="b"/>
              <a:pathLst>
                <a:path w="185" h="129">
                  <a:moveTo>
                    <a:pt x="93" y="129"/>
                  </a:moveTo>
                  <a:lnTo>
                    <a:pt x="0" y="0"/>
                  </a:lnTo>
                  <a:lnTo>
                    <a:pt x="185"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416" name="Line 144"/>
            <p:cNvSpPr>
              <a:spLocks noChangeShapeType="1"/>
            </p:cNvSpPr>
            <p:nvPr/>
          </p:nvSpPr>
          <p:spPr bwMode="auto">
            <a:xfrm flipV="1">
              <a:off x="11668" y="5314"/>
              <a:ext cx="1" cy="154"/>
            </a:xfrm>
            <a:prstGeom prst="line">
              <a:avLst/>
            </a:prstGeom>
            <a:noFill/>
            <a:ln w="7938">
              <a:solidFill>
                <a:srgbClr val="000000"/>
              </a:solidFill>
              <a:round/>
              <a:headEnd/>
              <a:tailEnd/>
            </a:ln>
          </p:spPr>
          <p:txBody>
            <a:bodyPr/>
            <a:lstStyle/>
            <a:p>
              <a:endParaRPr lang="en-US"/>
            </a:p>
          </p:txBody>
        </p:sp>
        <p:sp>
          <p:nvSpPr>
            <p:cNvPr id="54417" name="Line 145"/>
            <p:cNvSpPr>
              <a:spLocks noChangeShapeType="1"/>
            </p:cNvSpPr>
            <p:nvPr/>
          </p:nvSpPr>
          <p:spPr bwMode="auto">
            <a:xfrm>
              <a:off x="11644" y="5314"/>
              <a:ext cx="47" cy="1"/>
            </a:xfrm>
            <a:prstGeom prst="line">
              <a:avLst/>
            </a:prstGeom>
            <a:noFill/>
            <a:ln w="7938">
              <a:solidFill>
                <a:srgbClr val="000000"/>
              </a:solidFill>
              <a:round/>
              <a:headEnd/>
              <a:tailEnd/>
            </a:ln>
          </p:spPr>
          <p:txBody>
            <a:bodyPr/>
            <a:lstStyle/>
            <a:p>
              <a:endParaRPr lang="en-US"/>
            </a:p>
          </p:txBody>
        </p:sp>
        <p:sp>
          <p:nvSpPr>
            <p:cNvPr id="54418" name="Line 146"/>
            <p:cNvSpPr>
              <a:spLocks noChangeShapeType="1"/>
            </p:cNvSpPr>
            <p:nvPr/>
          </p:nvSpPr>
          <p:spPr bwMode="auto">
            <a:xfrm>
              <a:off x="11668" y="5468"/>
              <a:ext cx="1" cy="153"/>
            </a:xfrm>
            <a:prstGeom prst="line">
              <a:avLst/>
            </a:prstGeom>
            <a:noFill/>
            <a:ln w="7938">
              <a:solidFill>
                <a:srgbClr val="000000"/>
              </a:solidFill>
              <a:round/>
              <a:headEnd/>
              <a:tailEnd/>
            </a:ln>
          </p:spPr>
          <p:txBody>
            <a:bodyPr/>
            <a:lstStyle/>
            <a:p>
              <a:endParaRPr lang="en-US"/>
            </a:p>
          </p:txBody>
        </p:sp>
        <p:sp>
          <p:nvSpPr>
            <p:cNvPr id="54419" name="Line 147"/>
            <p:cNvSpPr>
              <a:spLocks noChangeShapeType="1"/>
            </p:cNvSpPr>
            <p:nvPr/>
          </p:nvSpPr>
          <p:spPr bwMode="auto">
            <a:xfrm>
              <a:off x="11644" y="5621"/>
              <a:ext cx="47" cy="1"/>
            </a:xfrm>
            <a:prstGeom prst="line">
              <a:avLst/>
            </a:prstGeom>
            <a:noFill/>
            <a:ln w="7938">
              <a:solidFill>
                <a:srgbClr val="000000"/>
              </a:solidFill>
              <a:round/>
              <a:headEnd/>
              <a:tailEnd/>
            </a:ln>
          </p:spPr>
          <p:txBody>
            <a:bodyPr/>
            <a:lstStyle/>
            <a:p>
              <a:endParaRPr lang="en-US"/>
            </a:p>
          </p:txBody>
        </p:sp>
        <p:sp>
          <p:nvSpPr>
            <p:cNvPr id="54420" name="Freeform 148"/>
            <p:cNvSpPr>
              <a:spLocks/>
            </p:cNvSpPr>
            <p:nvPr/>
          </p:nvSpPr>
          <p:spPr bwMode="auto">
            <a:xfrm>
              <a:off x="11637" y="5446"/>
              <a:ext cx="62" cy="65"/>
            </a:xfrm>
            <a:custGeom>
              <a:avLst/>
              <a:gdLst/>
              <a:ahLst/>
              <a:cxnLst>
                <a:cxn ang="0">
                  <a:pos x="93" y="129"/>
                </a:cxn>
                <a:cxn ang="0">
                  <a:pos x="0" y="0"/>
                </a:cxn>
                <a:cxn ang="0">
                  <a:pos x="186" y="0"/>
                </a:cxn>
                <a:cxn ang="0">
                  <a:pos x="93" y="129"/>
                </a:cxn>
              </a:cxnLst>
              <a:rect l="0" t="0" r="r" b="b"/>
              <a:pathLst>
                <a:path w="186" h="129">
                  <a:moveTo>
                    <a:pt x="93" y="129"/>
                  </a:moveTo>
                  <a:lnTo>
                    <a:pt x="0" y="0"/>
                  </a:lnTo>
                  <a:lnTo>
                    <a:pt x="186"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421" name="Rectangle 149"/>
            <p:cNvSpPr>
              <a:spLocks noChangeArrowheads="1"/>
            </p:cNvSpPr>
            <p:nvPr/>
          </p:nvSpPr>
          <p:spPr bwMode="auto">
            <a:xfrm>
              <a:off x="11322" y="4036"/>
              <a:ext cx="637" cy="419"/>
            </a:xfrm>
            <a:prstGeom prst="rect">
              <a:avLst/>
            </a:prstGeom>
            <a:solidFill>
              <a:srgbClr val="FFFFFF"/>
            </a:solidFill>
            <a:ln w="4763">
              <a:solidFill>
                <a:srgbClr val="000000"/>
              </a:solidFill>
              <a:miter lim="800000"/>
              <a:headEnd/>
              <a:tailEnd/>
            </a:ln>
          </p:spPr>
          <p:txBody>
            <a:bodyPr/>
            <a:lstStyle/>
            <a:p>
              <a:endParaRPr lang="en-US"/>
            </a:p>
          </p:txBody>
        </p:sp>
        <p:sp>
          <p:nvSpPr>
            <p:cNvPr id="54422" name="Rectangle 150"/>
            <p:cNvSpPr>
              <a:spLocks noChangeArrowheads="1"/>
            </p:cNvSpPr>
            <p:nvPr/>
          </p:nvSpPr>
          <p:spPr bwMode="auto">
            <a:xfrm>
              <a:off x="11536" y="4098"/>
              <a:ext cx="244"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Control</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23" name="Line 151"/>
            <p:cNvSpPr>
              <a:spLocks noChangeShapeType="1"/>
            </p:cNvSpPr>
            <p:nvPr/>
          </p:nvSpPr>
          <p:spPr bwMode="auto">
            <a:xfrm>
              <a:off x="11403" y="4143"/>
              <a:ext cx="75" cy="1"/>
            </a:xfrm>
            <a:prstGeom prst="line">
              <a:avLst/>
            </a:prstGeom>
            <a:noFill/>
            <a:ln w="7938">
              <a:solidFill>
                <a:srgbClr val="000000"/>
              </a:solidFill>
              <a:round/>
              <a:headEnd/>
              <a:tailEnd/>
            </a:ln>
          </p:spPr>
          <p:txBody>
            <a:bodyPr/>
            <a:lstStyle/>
            <a:p>
              <a:endParaRPr lang="en-US"/>
            </a:p>
          </p:txBody>
        </p:sp>
        <p:sp>
          <p:nvSpPr>
            <p:cNvPr id="54424" name="Oval 152"/>
            <p:cNvSpPr>
              <a:spLocks noChangeArrowheads="1"/>
            </p:cNvSpPr>
            <p:nvPr/>
          </p:nvSpPr>
          <p:spPr bwMode="auto">
            <a:xfrm>
              <a:off x="11375" y="4108"/>
              <a:ext cx="57" cy="69"/>
            </a:xfrm>
            <a:prstGeom prst="ellipse">
              <a:avLst/>
            </a:prstGeom>
            <a:solidFill>
              <a:srgbClr val="000000"/>
            </a:solidFill>
            <a:ln w="7938">
              <a:solidFill>
                <a:srgbClr val="000000"/>
              </a:solidFill>
              <a:round/>
              <a:headEnd/>
              <a:tailEnd/>
            </a:ln>
          </p:spPr>
          <p:txBody>
            <a:bodyPr/>
            <a:lstStyle/>
            <a:p>
              <a:endParaRPr lang="en-US"/>
            </a:p>
          </p:txBody>
        </p:sp>
        <p:sp>
          <p:nvSpPr>
            <p:cNvPr id="54425" name="Oval 153"/>
            <p:cNvSpPr>
              <a:spLocks noChangeArrowheads="1"/>
            </p:cNvSpPr>
            <p:nvPr/>
          </p:nvSpPr>
          <p:spPr bwMode="auto">
            <a:xfrm>
              <a:off x="11450" y="4108"/>
              <a:ext cx="57" cy="69"/>
            </a:xfrm>
            <a:prstGeom prst="ellipse">
              <a:avLst/>
            </a:prstGeom>
            <a:solidFill>
              <a:srgbClr val="000000"/>
            </a:solidFill>
            <a:ln w="7938">
              <a:solidFill>
                <a:srgbClr val="000000"/>
              </a:solidFill>
              <a:round/>
              <a:headEnd/>
              <a:tailEnd/>
            </a:ln>
          </p:spPr>
          <p:txBody>
            <a:bodyPr/>
            <a:lstStyle/>
            <a:p>
              <a:endParaRPr lang="en-US"/>
            </a:p>
          </p:txBody>
        </p:sp>
        <p:sp>
          <p:nvSpPr>
            <p:cNvPr id="54426" name="Rectangle 154"/>
            <p:cNvSpPr>
              <a:spLocks noChangeArrowheads="1"/>
            </p:cNvSpPr>
            <p:nvPr/>
          </p:nvSpPr>
          <p:spPr bwMode="auto">
            <a:xfrm>
              <a:off x="11518" y="4205"/>
              <a:ext cx="421"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Fixed Width </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27" name="Line 155"/>
            <p:cNvSpPr>
              <a:spLocks noChangeShapeType="1"/>
            </p:cNvSpPr>
            <p:nvPr/>
          </p:nvSpPr>
          <p:spPr bwMode="auto">
            <a:xfrm>
              <a:off x="11368" y="4249"/>
              <a:ext cx="146" cy="1"/>
            </a:xfrm>
            <a:prstGeom prst="line">
              <a:avLst/>
            </a:prstGeom>
            <a:noFill/>
            <a:ln w="7938">
              <a:solidFill>
                <a:srgbClr val="000000"/>
              </a:solidFill>
              <a:round/>
              <a:headEnd/>
              <a:tailEnd/>
            </a:ln>
          </p:spPr>
          <p:txBody>
            <a:bodyPr/>
            <a:lstStyle/>
            <a:p>
              <a:endParaRPr lang="en-US"/>
            </a:p>
          </p:txBody>
        </p:sp>
        <p:sp>
          <p:nvSpPr>
            <p:cNvPr id="54428" name="Oval 156"/>
            <p:cNvSpPr>
              <a:spLocks noChangeArrowheads="1"/>
            </p:cNvSpPr>
            <p:nvPr/>
          </p:nvSpPr>
          <p:spPr bwMode="auto">
            <a:xfrm>
              <a:off x="11413" y="4214"/>
              <a:ext cx="56" cy="69"/>
            </a:xfrm>
            <a:prstGeom prst="ellipse">
              <a:avLst/>
            </a:prstGeom>
            <a:solidFill>
              <a:srgbClr val="FF0000"/>
            </a:solidFill>
            <a:ln w="7938">
              <a:solidFill>
                <a:srgbClr val="000000"/>
              </a:solidFill>
              <a:round/>
              <a:headEnd/>
              <a:tailEnd/>
            </a:ln>
          </p:spPr>
          <p:txBody>
            <a:bodyPr/>
            <a:lstStyle/>
            <a:p>
              <a:endParaRPr lang="en-US"/>
            </a:p>
          </p:txBody>
        </p:sp>
        <p:sp>
          <p:nvSpPr>
            <p:cNvPr id="54429" name="Rectangle 157"/>
            <p:cNvSpPr>
              <a:spLocks noChangeArrowheads="1"/>
            </p:cNvSpPr>
            <p:nvPr/>
          </p:nvSpPr>
          <p:spPr bwMode="auto">
            <a:xfrm>
              <a:off x="11530" y="4312"/>
              <a:ext cx="319" cy="122"/>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No Buffer</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30" name="Line 158"/>
            <p:cNvSpPr>
              <a:spLocks noChangeShapeType="1"/>
            </p:cNvSpPr>
            <p:nvPr/>
          </p:nvSpPr>
          <p:spPr bwMode="auto">
            <a:xfrm>
              <a:off x="11368" y="4355"/>
              <a:ext cx="146" cy="1"/>
            </a:xfrm>
            <a:prstGeom prst="line">
              <a:avLst/>
            </a:prstGeom>
            <a:noFill/>
            <a:ln w="7938">
              <a:solidFill>
                <a:srgbClr val="000000"/>
              </a:solidFill>
              <a:round/>
              <a:headEnd/>
              <a:tailEnd/>
            </a:ln>
          </p:spPr>
          <p:txBody>
            <a:bodyPr/>
            <a:lstStyle/>
            <a:p>
              <a:endParaRPr lang="en-US"/>
            </a:p>
          </p:txBody>
        </p:sp>
        <p:sp>
          <p:nvSpPr>
            <p:cNvPr id="54431" name="Freeform 159"/>
            <p:cNvSpPr>
              <a:spLocks/>
            </p:cNvSpPr>
            <p:nvPr/>
          </p:nvSpPr>
          <p:spPr bwMode="auto">
            <a:xfrm>
              <a:off x="11410" y="4334"/>
              <a:ext cx="62" cy="64"/>
            </a:xfrm>
            <a:custGeom>
              <a:avLst/>
              <a:gdLst/>
              <a:ahLst/>
              <a:cxnLst>
                <a:cxn ang="0">
                  <a:pos x="93" y="129"/>
                </a:cxn>
                <a:cxn ang="0">
                  <a:pos x="0" y="0"/>
                </a:cxn>
                <a:cxn ang="0">
                  <a:pos x="186" y="0"/>
                </a:cxn>
                <a:cxn ang="0">
                  <a:pos x="93" y="129"/>
                </a:cxn>
              </a:cxnLst>
              <a:rect l="0" t="0" r="r" b="b"/>
              <a:pathLst>
                <a:path w="186" h="129">
                  <a:moveTo>
                    <a:pt x="93" y="129"/>
                  </a:moveTo>
                  <a:lnTo>
                    <a:pt x="0" y="0"/>
                  </a:lnTo>
                  <a:lnTo>
                    <a:pt x="186" y="0"/>
                  </a:lnTo>
                  <a:lnTo>
                    <a:pt x="93" y="129"/>
                  </a:lnTo>
                  <a:close/>
                </a:path>
              </a:pathLst>
            </a:custGeom>
            <a:solidFill>
              <a:srgbClr val="00FF00"/>
            </a:solidFill>
            <a:ln w="7938">
              <a:solidFill>
                <a:srgbClr val="000000"/>
              </a:solidFill>
              <a:prstDash val="solid"/>
              <a:round/>
              <a:headEnd/>
              <a:tailEnd/>
            </a:ln>
          </p:spPr>
          <p:txBody>
            <a:bodyPr/>
            <a:lstStyle/>
            <a:p>
              <a:endParaRPr lang="en-US"/>
            </a:p>
          </p:txBody>
        </p:sp>
        <p:sp>
          <p:nvSpPr>
            <p:cNvPr id="54432" name="Line 160"/>
            <p:cNvSpPr>
              <a:spLocks noChangeShapeType="1"/>
            </p:cNvSpPr>
            <p:nvPr/>
          </p:nvSpPr>
          <p:spPr bwMode="auto">
            <a:xfrm flipH="1" flipV="1">
              <a:off x="10648" y="5940"/>
              <a:ext cx="1" cy="76"/>
            </a:xfrm>
            <a:prstGeom prst="line">
              <a:avLst/>
            </a:prstGeom>
            <a:noFill/>
            <a:ln w="4763">
              <a:solidFill>
                <a:srgbClr val="000000"/>
              </a:solidFill>
              <a:round/>
              <a:headEnd/>
              <a:tailEnd/>
            </a:ln>
          </p:spPr>
          <p:txBody>
            <a:bodyPr/>
            <a:lstStyle/>
            <a:p>
              <a:endParaRPr lang="en-US"/>
            </a:p>
          </p:txBody>
        </p:sp>
        <p:sp>
          <p:nvSpPr>
            <p:cNvPr id="54433" name="Line 161"/>
            <p:cNvSpPr>
              <a:spLocks noChangeShapeType="1"/>
            </p:cNvSpPr>
            <p:nvPr/>
          </p:nvSpPr>
          <p:spPr bwMode="auto">
            <a:xfrm flipV="1">
              <a:off x="10648" y="5834"/>
              <a:ext cx="1" cy="76"/>
            </a:xfrm>
            <a:prstGeom prst="line">
              <a:avLst/>
            </a:prstGeom>
            <a:noFill/>
            <a:ln w="4763">
              <a:solidFill>
                <a:srgbClr val="000000"/>
              </a:solidFill>
              <a:round/>
              <a:headEnd/>
              <a:tailEnd/>
            </a:ln>
          </p:spPr>
          <p:txBody>
            <a:bodyPr/>
            <a:lstStyle/>
            <a:p>
              <a:endParaRPr lang="en-US"/>
            </a:p>
          </p:txBody>
        </p:sp>
        <p:sp>
          <p:nvSpPr>
            <p:cNvPr id="54434" name="Line 162"/>
            <p:cNvSpPr>
              <a:spLocks noChangeShapeType="1"/>
            </p:cNvSpPr>
            <p:nvPr/>
          </p:nvSpPr>
          <p:spPr bwMode="auto">
            <a:xfrm flipV="1">
              <a:off x="10648" y="5728"/>
              <a:ext cx="1" cy="77"/>
            </a:xfrm>
            <a:prstGeom prst="line">
              <a:avLst/>
            </a:prstGeom>
            <a:noFill/>
            <a:ln w="4763">
              <a:solidFill>
                <a:srgbClr val="000000"/>
              </a:solidFill>
              <a:round/>
              <a:headEnd/>
              <a:tailEnd/>
            </a:ln>
          </p:spPr>
          <p:txBody>
            <a:bodyPr/>
            <a:lstStyle/>
            <a:p>
              <a:endParaRPr lang="en-US"/>
            </a:p>
          </p:txBody>
        </p:sp>
        <p:sp>
          <p:nvSpPr>
            <p:cNvPr id="54435" name="Line 163"/>
            <p:cNvSpPr>
              <a:spLocks noChangeShapeType="1"/>
            </p:cNvSpPr>
            <p:nvPr/>
          </p:nvSpPr>
          <p:spPr bwMode="auto">
            <a:xfrm flipV="1">
              <a:off x="10648" y="5623"/>
              <a:ext cx="1" cy="76"/>
            </a:xfrm>
            <a:prstGeom prst="line">
              <a:avLst/>
            </a:prstGeom>
            <a:noFill/>
            <a:ln w="4763">
              <a:solidFill>
                <a:srgbClr val="000000"/>
              </a:solidFill>
              <a:round/>
              <a:headEnd/>
              <a:tailEnd/>
            </a:ln>
          </p:spPr>
          <p:txBody>
            <a:bodyPr/>
            <a:lstStyle/>
            <a:p>
              <a:endParaRPr lang="en-US"/>
            </a:p>
          </p:txBody>
        </p:sp>
        <p:sp>
          <p:nvSpPr>
            <p:cNvPr id="54436" name="Line 164"/>
            <p:cNvSpPr>
              <a:spLocks noChangeShapeType="1"/>
            </p:cNvSpPr>
            <p:nvPr/>
          </p:nvSpPr>
          <p:spPr bwMode="auto">
            <a:xfrm flipV="1">
              <a:off x="10648" y="5517"/>
              <a:ext cx="1" cy="76"/>
            </a:xfrm>
            <a:prstGeom prst="line">
              <a:avLst/>
            </a:prstGeom>
            <a:noFill/>
            <a:ln w="4763">
              <a:solidFill>
                <a:srgbClr val="000000"/>
              </a:solidFill>
              <a:round/>
              <a:headEnd/>
              <a:tailEnd/>
            </a:ln>
          </p:spPr>
          <p:txBody>
            <a:bodyPr/>
            <a:lstStyle/>
            <a:p>
              <a:endParaRPr lang="en-US"/>
            </a:p>
          </p:txBody>
        </p:sp>
        <p:sp>
          <p:nvSpPr>
            <p:cNvPr id="54437" name="Line 165"/>
            <p:cNvSpPr>
              <a:spLocks noChangeShapeType="1"/>
            </p:cNvSpPr>
            <p:nvPr/>
          </p:nvSpPr>
          <p:spPr bwMode="auto">
            <a:xfrm flipH="1" flipV="1">
              <a:off x="10647" y="5411"/>
              <a:ext cx="1" cy="76"/>
            </a:xfrm>
            <a:prstGeom prst="line">
              <a:avLst/>
            </a:prstGeom>
            <a:noFill/>
            <a:ln w="4763">
              <a:solidFill>
                <a:srgbClr val="000000"/>
              </a:solidFill>
              <a:round/>
              <a:headEnd/>
              <a:tailEnd/>
            </a:ln>
          </p:spPr>
          <p:txBody>
            <a:bodyPr/>
            <a:lstStyle/>
            <a:p>
              <a:endParaRPr lang="en-US"/>
            </a:p>
          </p:txBody>
        </p:sp>
        <p:sp>
          <p:nvSpPr>
            <p:cNvPr id="54438" name="Line 166"/>
            <p:cNvSpPr>
              <a:spLocks noChangeShapeType="1"/>
            </p:cNvSpPr>
            <p:nvPr/>
          </p:nvSpPr>
          <p:spPr bwMode="auto">
            <a:xfrm flipV="1">
              <a:off x="10647" y="5305"/>
              <a:ext cx="1" cy="77"/>
            </a:xfrm>
            <a:prstGeom prst="line">
              <a:avLst/>
            </a:prstGeom>
            <a:noFill/>
            <a:ln w="4763">
              <a:solidFill>
                <a:srgbClr val="000000"/>
              </a:solidFill>
              <a:round/>
              <a:headEnd/>
              <a:tailEnd/>
            </a:ln>
          </p:spPr>
          <p:txBody>
            <a:bodyPr/>
            <a:lstStyle/>
            <a:p>
              <a:endParaRPr lang="en-US"/>
            </a:p>
          </p:txBody>
        </p:sp>
        <p:sp>
          <p:nvSpPr>
            <p:cNvPr id="54439" name="Line 167"/>
            <p:cNvSpPr>
              <a:spLocks noChangeShapeType="1"/>
            </p:cNvSpPr>
            <p:nvPr/>
          </p:nvSpPr>
          <p:spPr bwMode="auto">
            <a:xfrm flipH="1" flipV="1">
              <a:off x="10647" y="5200"/>
              <a:ext cx="1" cy="76"/>
            </a:xfrm>
            <a:prstGeom prst="line">
              <a:avLst/>
            </a:prstGeom>
            <a:noFill/>
            <a:ln w="4763">
              <a:solidFill>
                <a:srgbClr val="000000"/>
              </a:solidFill>
              <a:round/>
              <a:headEnd/>
              <a:tailEnd/>
            </a:ln>
          </p:spPr>
          <p:txBody>
            <a:bodyPr/>
            <a:lstStyle/>
            <a:p>
              <a:endParaRPr lang="en-US"/>
            </a:p>
          </p:txBody>
        </p:sp>
        <p:sp>
          <p:nvSpPr>
            <p:cNvPr id="54440" name="Line 168"/>
            <p:cNvSpPr>
              <a:spLocks noChangeShapeType="1"/>
            </p:cNvSpPr>
            <p:nvPr/>
          </p:nvSpPr>
          <p:spPr bwMode="auto">
            <a:xfrm flipV="1">
              <a:off x="10647" y="5094"/>
              <a:ext cx="1" cy="76"/>
            </a:xfrm>
            <a:prstGeom prst="line">
              <a:avLst/>
            </a:prstGeom>
            <a:noFill/>
            <a:ln w="4763">
              <a:solidFill>
                <a:srgbClr val="000000"/>
              </a:solidFill>
              <a:round/>
              <a:headEnd/>
              <a:tailEnd/>
            </a:ln>
          </p:spPr>
          <p:txBody>
            <a:bodyPr/>
            <a:lstStyle/>
            <a:p>
              <a:endParaRPr lang="en-US"/>
            </a:p>
          </p:txBody>
        </p:sp>
        <p:sp>
          <p:nvSpPr>
            <p:cNvPr id="54441" name="Line 169"/>
            <p:cNvSpPr>
              <a:spLocks noChangeShapeType="1"/>
            </p:cNvSpPr>
            <p:nvPr/>
          </p:nvSpPr>
          <p:spPr bwMode="auto">
            <a:xfrm flipH="1" flipV="1">
              <a:off x="10646" y="4988"/>
              <a:ext cx="1" cy="77"/>
            </a:xfrm>
            <a:prstGeom prst="line">
              <a:avLst/>
            </a:prstGeom>
            <a:noFill/>
            <a:ln w="4763">
              <a:solidFill>
                <a:srgbClr val="000000"/>
              </a:solidFill>
              <a:round/>
              <a:headEnd/>
              <a:tailEnd/>
            </a:ln>
          </p:spPr>
          <p:txBody>
            <a:bodyPr/>
            <a:lstStyle/>
            <a:p>
              <a:endParaRPr lang="en-US"/>
            </a:p>
          </p:txBody>
        </p:sp>
        <p:sp>
          <p:nvSpPr>
            <p:cNvPr id="54442" name="Line 170"/>
            <p:cNvSpPr>
              <a:spLocks noChangeShapeType="1"/>
            </p:cNvSpPr>
            <p:nvPr/>
          </p:nvSpPr>
          <p:spPr bwMode="auto">
            <a:xfrm flipV="1">
              <a:off x="10646" y="4883"/>
              <a:ext cx="1" cy="76"/>
            </a:xfrm>
            <a:prstGeom prst="line">
              <a:avLst/>
            </a:prstGeom>
            <a:noFill/>
            <a:ln w="4763">
              <a:solidFill>
                <a:srgbClr val="000000"/>
              </a:solidFill>
              <a:round/>
              <a:headEnd/>
              <a:tailEnd/>
            </a:ln>
          </p:spPr>
          <p:txBody>
            <a:bodyPr/>
            <a:lstStyle/>
            <a:p>
              <a:endParaRPr lang="en-US"/>
            </a:p>
          </p:txBody>
        </p:sp>
        <p:sp>
          <p:nvSpPr>
            <p:cNvPr id="54443" name="Line 171"/>
            <p:cNvSpPr>
              <a:spLocks noChangeShapeType="1"/>
            </p:cNvSpPr>
            <p:nvPr/>
          </p:nvSpPr>
          <p:spPr bwMode="auto">
            <a:xfrm flipH="1" flipV="1">
              <a:off x="10646" y="4777"/>
              <a:ext cx="1" cy="76"/>
            </a:xfrm>
            <a:prstGeom prst="line">
              <a:avLst/>
            </a:prstGeom>
            <a:noFill/>
            <a:ln w="4763">
              <a:solidFill>
                <a:srgbClr val="000000"/>
              </a:solidFill>
              <a:round/>
              <a:headEnd/>
              <a:tailEnd/>
            </a:ln>
          </p:spPr>
          <p:txBody>
            <a:bodyPr/>
            <a:lstStyle/>
            <a:p>
              <a:endParaRPr lang="en-US"/>
            </a:p>
          </p:txBody>
        </p:sp>
        <p:sp>
          <p:nvSpPr>
            <p:cNvPr id="54444" name="Line 172"/>
            <p:cNvSpPr>
              <a:spLocks noChangeShapeType="1"/>
            </p:cNvSpPr>
            <p:nvPr/>
          </p:nvSpPr>
          <p:spPr bwMode="auto">
            <a:xfrm flipV="1">
              <a:off x="10646" y="4671"/>
              <a:ext cx="1" cy="77"/>
            </a:xfrm>
            <a:prstGeom prst="line">
              <a:avLst/>
            </a:prstGeom>
            <a:noFill/>
            <a:ln w="4763">
              <a:solidFill>
                <a:srgbClr val="000000"/>
              </a:solidFill>
              <a:round/>
              <a:headEnd/>
              <a:tailEnd/>
            </a:ln>
          </p:spPr>
          <p:txBody>
            <a:bodyPr/>
            <a:lstStyle/>
            <a:p>
              <a:endParaRPr lang="en-US"/>
            </a:p>
          </p:txBody>
        </p:sp>
        <p:sp>
          <p:nvSpPr>
            <p:cNvPr id="54445" name="Line 173"/>
            <p:cNvSpPr>
              <a:spLocks noChangeShapeType="1"/>
            </p:cNvSpPr>
            <p:nvPr/>
          </p:nvSpPr>
          <p:spPr bwMode="auto">
            <a:xfrm flipH="1" flipV="1">
              <a:off x="10645" y="4565"/>
              <a:ext cx="1" cy="77"/>
            </a:xfrm>
            <a:prstGeom prst="line">
              <a:avLst/>
            </a:prstGeom>
            <a:noFill/>
            <a:ln w="4763">
              <a:solidFill>
                <a:srgbClr val="000000"/>
              </a:solidFill>
              <a:round/>
              <a:headEnd/>
              <a:tailEnd/>
            </a:ln>
          </p:spPr>
          <p:txBody>
            <a:bodyPr/>
            <a:lstStyle/>
            <a:p>
              <a:endParaRPr lang="en-US"/>
            </a:p>
          </p:txBody>
        </p:sp>
        <p:sp>
          <p:nvSpPr>
            <p:cNvPr id="54446" name="Line 174"/>
            <p:cNvSpPr>
              <a:spLocks noChangeShapeType="1"/>
            </p:cNvSpPr>
            <p:nvPr/>
          </p:nvSpPr>
          <p:spPr bwMode="auto">
            <a:xfrm flipV="1">
              <a:off x="10645" y="4460"/>
              <a:ext cx="1" cy="76"/>
            </a:xfrm>
            <a:prstGeom prst="line">
              <a:avLst/>
            </a:prstGeom>
            <a:noFill/>
            <a:ln w="4763">
              <a:solidFill>
                <a:srgbClr val="000000"/>
              </a:solidFill>
              <a:round/>
              <a:headEnd/>
              <a:tailEnd/>
            </a:ln>
          </p:spPr>
          <p:txBody>
            <a:bodyPr/>
            <a:lstStyle/>
            <a:p>
              <a:endParaRPr lang="en-US"/>
            </a:p>
          </p:txBody>
        </p:sp>
        <p:sp>
          <p:nvSpPr>
            <p:cNvPr id="54447" name="Line 175"/>
            <p:cNvSpPr>
              <a:spLocks noChangeShapeType="1"/>
            </p:cNvSpPr>
            <p:nvPr/>
          </p:nvSpPr>
          <p:spPr bwMode="auto">
            <a:xfrm flipV="1">
              <a:off x="10645" y="4354"/>
              <a:ext cx="1" cy="76"/>
            </a:xfrm>
            <a:prstGeom prst="line">
              <a:avLst/>
            </a:prstGeom>
            <a:noFill/>
            <a:ln w="4763">
              <a:solidFill>
                <a:srgbClr val="000000"/>
              </a:solidFill>
              <a:round/>
              <a:headEnd/>
              <a:tailEnd/>
            </a:ln>
          </p:spPr>
          <p:txBody>
            <a:bodyPr/>
            <a:lstStyle/>
            <a:p>
              <a:endParaRPr lang="en-US"/>
            </a:p>
          </p:txBody>
        </p:sp>
        <p:sp>
          <p:nvSpPr>
            <p:cNvPr id="54448" name="Line 176"/>
            <p:cNvSpPr>
              <a:spLocks noChangeShapeType="1"/>
            </p:cNvSpPr>
            <p:nvPr/>
          </p:nvSpPr>
          <p:spPr bwMode="auto">
            <a:xfrm flipV="1">
              <a:off x="10645" y="4248"/>
              <a:ext cx="1" cy="77"/>
            </a:xfrm>
            <a:prstGeom prst="line">
              <a:avLst/>
            </a:prstGeom>
            <a:noFill/>
            <a:ln w="4763">
              <a:solidFill>
                <a:srgbClr val="000000"/>
              </a:solidFill>
              <a:round/>
              <a:headEnd/>
              <a:tailEnd/>
            </a:ln>
          </p:spPr>
          <p:txBody>
            <a:bodyPr/>
            <a:lstStyle/>
            <a:p>
              <a:endParaRPr lang="en-US"/>
            </a:p>
          </p:txBody>
        </p:sp>
        <p:sp>
          <p:nvSpPr>
            <p:cNvPr id="54449" name="Line 177"/>
            <p:cNvSpPr>
              <a:spLocks noChangeShapeType="1"/>
            </p:cNvSpPr>
            <p:nvPr/>
          </p:nvSpPr>
          <p:spPr bwMode="auto">
            <a:xfrm flipV="1">
              <a:off x="10644" y="4143"/>
              <a:ext cx="1" cy="76"/>
            </a:xfrm>
            <a:prstGeom prst="line">
              <a:avLst/>
            </a:prstGeom>
            <a:noFill/>
            <a:ln w="4763">
              <a:solidFill>
                <a:srgbClr val="000000"/>
              </a:solidFill>
              <a:round/>
              <a:headEnd/>
              <a:tailEnd/>
            </a:ln>
          </p:spPr>
          <p:txBody>
            <a:bodyPr/>
            <a:lstStyle/>
            <a:p>
              <a:endParaRPr lang="en-US"/>
            </a:p>
          </p:txBody>
        </p:sp>
        <p:sp>
          <p:nvSpPr>
            <p:cNvPr id="54450" name="Line 178"/>
            <p:cNvSpPr>
              <a:spLocks noChangeShapeType="1"/>
            </p:cNvSpPr>
            <p:nvPr/>
          </p:nvSpPr>
          <p:spPr bwMode="auto">
            <a:xfrm flipV="1">
              <a:off x="10644" y="4044"/>
              <a:ext cx="1" cy="69"/>
            </a:xfrm>
            <a:prstGeom prst="line">
              <a:avLst/>
            </a:prstGeom>
            <a:noFill/>
            <a:ln w="4763">
              <a:solidFill>
                <a:srgbClr val="000000"/>
              </a:solidFill>
              <a:round/>
              <a:headEnd/>
              <a:tailEnd/>
            </a:ln>
          </p:spPr>
          <p:txBody>
            <a:bodyPr/>
            <a:lstStyle/>
            <a:p>
              <a:endParaRPr lang="en-US"/>
            </a:p>
          </p:txBody>
        </p:sp>
        <p:sp>
          <p:nvSpPr>
            <p:cNvPr id="54451" name="Rectangle 179"/>
            <p:cNvSpPr>
              <a:spLocks noChangeArrowheads="1"/>
            </p:cNvSpPr>
            <p:nvPr/>
          </p:nvSpPr>
          <p:spPr bwMode="auto">
            <a:xfrm>
              <a:off x="9662" y="4036"/>
              <a:ext cx="268" cy="14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Before</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52" name="Rectangle 180"/>
            <p:cNvSpPr>
              <a:spLocks noChangeArrowheads="1"/>
            </p:cNvSpPr>
            <p:nvPr/>
          </p:nvSpPr>
          <p:spPr bwMode="auto">
            <a:xfrm>
              <a:off x="10698" y="4038"/>
              <a:ext cx="193" cy="14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After</a:t>
              </a:r>
              <a:endParaRPr lang="en-US" sz="2300" b="1">
                <a:solidFill>
                  <a:srgbClr val="487A40"/>
                </a:solidFill>
                <a:effectLst>
                  <a:outerShdw blurRad="38100" dist="38100" dir="2700000" algn="tl">
                    <a:srgbClr val="C0C0C0"/>
                  </a:outerShdw>
                </a:effectLst>
                <a:cs typeface="Times New Roman" pitchFamily="18" charset="0"/>
              </a:endParaRPr>
            </a:p>
          </p:txBody>
        </p:sp>
      </p:grpSp>
      <p:grpSp>
        <p:nvGrpSpPr>
          <p:cNvPr id="54453" name="Group 181"/>
          <p:cNvGrpSpPr>
            <a:grpSpLocks/>
          </p:cNvGrpSpPr>
          <p:nvPr/>
        </p:nvGrpSpPr>
        <p:grpSpPr bwMode="auto">
          <a:xfrm>
            <a:off x="4572000" y="152400"/>
            <a:ext cx="4381500" cy="3128963"/>
            <a:chOff x="14099" y="6009"/>
            <a:chExt cx="2760" cy="1971"/>
          </a:xfrm>
        </p:grpSpPr>
        <p:sp>
          <p:nvSpPr>
            <p:cNvPr id="54454" name="Rectangle 182"/>
            <p:cNvSpPr>
              <a:spLocks noChangeArrowheads="1"/>
            </p:cNvSpPr>
            <p:nvPr/>
          </p:nvSpPr>
          <p:spPr bwMode="auto">
            <a:xfrm>
              <a:off x="14326" y="6143"/>
              <a:ext cx="2532" cy="1551"/>
            </a:xfrm>
            <a:prstGeom prst="rect">
              <a:avLst/>
            </a:prstGeom>
            <a:solidFill>
              <a:srgbClr val="FFFFFF"/>
            </a:solidFill>
            <a:ln w="1588">
              <a:solidFill>
                <a:srgbClr val="FFFFFF"/>
              </a:solidFill>
              <a:miter lim="800000"/>
              <a:headEnd/>
              <a:tailEnd/>
            </a:ln>
          </p:spPr>
          <p:txBody>
            <a:bodyPr/>
            <a:lstStyle/>
            <a:p>
              <a:endParaRPr lang="en-US"/>
            </a:p>
          </p:txBody>
        </p:sp>
        <p:sp>
          <p:nvSpPr>
            <p:cNvPr id="54455" name="Rectangle 183"/>
            <p:cNvSpPr>
              <a:spLocks noChangeArrowheads="1"/>
            </p:cNvSpPr>
            <p:nvPr/>
          </p:nvSpPr>
          <p:spPr bwMode="auto">
            <a:xfrm>
              <a:off x="15157" y="6009"/>
              <a:ext cx="838" cy="134"/>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400" b="1">
                  <a:solidFill>
                    <a:srgbClr val="000000"/>
                  </a:solidFill>
                  <a:cs typeface="Times New Roman" pitchFamily="18" charset="0"/>
                </a:rPr>
                <a:t>Willapa Block A</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56" name="Rectangle 184"/>
            <p:cNvSpPr>
              <a:spLocks noChangeArrowheads="1"/>
            </p:cNvSpPr>
            <p:nvPr/>
          </p:nvSpPr>
          <p:spPr bwMode="auto">
            <a:xfrm>
              <a:off x="15443" y="7866"/>
              <a:ext cx="299" cy="114"/>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Period</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57" name="Line 185"/>
            <p:cNvSpPr>
              <a:spLocks noChangeShapeType="1"/>
            </p:cNvSpPr>
            <p:nvPr/>
          </p:nvSpPr>
          <p:spPr bwMode="auto">
            <a:xfrm>
              <a:off x="14326" y="7694"/>
              <a:ext cx="2532" cy="0"/>
            </a:xfrm>
            <a:prstGeom prst="line">
              <a:avLst/>
            </a:prstGeom>
            <a:noFill/>
            <a:ln w="9525">
              <a:solidFill>
                <a:srgbClr val="000000"/>
              </a:solidFill>
              <a:round/>
              <a:headEnd/>
              <a:tailEnd/>
            </a:ln>
          </p:spPr>
          <p:txBody>
            <a:bodyPr/>
            <a:lstStyle/>
            <a:p>
              <a:endParaRPr lang="en-US"/>
            </a:p>
          </p:txBody>
        </p:sp>
        <p:sp>
          <p:nvSpPr>
            <p:cNvPr id="54458" name="Line 186"/>
            <p:cNvSpPr>
              <a:spLocks noChangeShapeType="1"/>
            </p:cNvSpPr>
            <p:nvPr/>
          </p:nvSpPr>
          <p:spPr bwMode="auto">
            <a:xfrm flipV="1">
              <a:off x="14748" y="7694"/>
              <a:ext cx="1" cy="22"/>
            </a:xfrm>
            <a:prstGeom prst="line">
              <a:avLst/>
            </a:prstGeom>
            <a:noFill/>
            <a:ln w="9525">
              <a:solidFill>
                <a:srgbClr val="000000"/>
              </a:solidFill>
              <a:round/>
              <a:headEnd/>
              <a:tailEnd/>
            </a:ln>
          </p:spPr>
          <p:txBody>
            <a:bodyPr/>
            <a:lstStyle/>
            <a:p>
              <a:endParaRPr lang="en-US"/>
            </a:p>
          </p:txBody>
        </p:sp>
        <p:sp>
          <p:nvSpPr>
            <p:cNvPr id="54459" name="Line 187"/>
            <p:cNvSpPr>
              <a:spLocks noChangeShapeType="1"/>
            </p:cNvSpPr>
            <p:nvPr/>
          </p:nvSpPr>
          <p:spPr bwMode="auto">
            <a:xfrm flipV="1">
              <a:off x="15169" y="7694"/>
              <a:ext cx="1" cy="22"/>
            </a:xfrm>
            <a:prstGeom prst="line">
              <a:avLst/>
            </a:prstGeom>
            <a:noFill/>
            <a:ln w="9525">
              <a:solidFill>
                <a:srgbClr val="000000"/>
              </a:solidFill>
              <a:round/>
              <a:headEnd/>
              <a:tailEnd/>
            </a:ln>
          </p:spPr>
          <p:txBody>
            <a:bodyPr/>
            <a:lstStyle/>
            <a:p>
              <a:endParaRPr lang="en-US"/>
            </a:p>
          </p:txBody>
        </p:sp>
        <p:sp>
          <p:nvSpPr>
            <p:cNvPr id="54460" name="Line 188"/>
            <p:cNvSpPr>
              <a:spLocks noChangeShapeType="1"/>
            </p:cNvSpPr>
            <p:nvPr/>
          </p:nvSpPr>
          <p:spPr bwMode="auto">
            <a:xfrm flipV="1">
              <a:off x="15591" y="7694"/>
              <a:ext cx="1" cy="22"/>
            </a:xfrm>
            <a:prstGeom prst="line">
              <a:avLst/>
            </a:prstGeom>
            <a:noFill/>
            <a:ln w="9525">
              <a:solidFill>
                <a:srgbClr val="000000"/>
              </a:solidFill>
              <a:round/>
              <a:headEnd/>
              <a:tailEnd/>
            </a:ln>
          </p:spPr>
          <p:txBody>
            <a:bodyPr/>
            <a:lstStyle/>
            <a:p>
              <a:endParaRPr lang="en-US"/>
            </a:p>
          </p:txBody>
        </p:sp>
        <p:sp>
          <p:nvSpPr>
            <p:cNvPr id="54461" name="Line 189"/>
            <p:cNvSpPr>
              <a:spLocks noChangeShapeType="1"/>
            </p:cNvSpPr>
            <p:nvPr/>
          </p:nvSpPr>
          <p:spPr bwMode="auto">
            <a:xfrm flipV="1">
              <a:off x="16014" y="7694"/>
              <a:ext cx="1" cy="22"/>
            </a:xfrm>
            <a:prstGeom prst="line">
              <a:avLst/>
            </a:prstGeom>
            <a:noFill/>
            <a:ln w="9525">
              <a:solidFill>
                <a:srgbClr val="000000"/>
              </a:solidFill>
              <a:round/>
              <a:headEnd/>
              <a:tailEnd/>
            </a:ln>
          </p:spPr>
          <p:txBody>
            <a:bodyPr/>
            <a:lstStyle/>
            <a:p>
              <a:endParaRPr lang="en-US"/>
            </a:p>
          </p:txBody>
        </p:sp>
        <p:sp>
          <p:nvSpPr>
            <p:cNvPr id="54462" name="Line 190"/>
            <p:cNvSpPr>
              <a:spLocks noChangeShapeType="1"/>
            </p:cNvSpPr>
            <p:nvPr/>
          </p:nvSpPr>
          <p:spPr bwMode="auto">
            <a:xfrm flipV="1">
              <a:off x="16436" y="7694"/>
              <a:ext cx="1" cy="22"/>
            </a:xfrm>
            <a:prstGeom prst="line">
              <a:avLst/>
            </a:prstGeom>
            <a:noFill/>
            <a:ln w="9525">
              <a:solidFill>
                <a:srgbClr val="000000"/>
              </a:solidFill>
              <a:round/>
              <a:headEnd/>
              <a:tailEnd/>
            </a:ln>
          </p:spPr>
          <p:txBody>
            <a:bodyPr/>
            <a:lstStyle/>
            <a:p>
              <a:endParaRPr lang="en-US"/>
            </a:p>
          </p:txBody>
        </p:sp>
        <p:sp>
          <p:nvSpPr>
            <p:cNvPr id="54463" name="Rectangle 191"/>
            <p:cNvSpPr>
              <a:spLocks noChangeArrowheads="1"/>
            </p:cNvSpPr>
            <p:nvPr/>
          </p:nvSpPr>
          <p:spPr bwMode="auto">
            <a:xfrm>
              <a:off x="14576" y="7746"/>
              <a:ext cx="340"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64" name="Rectangle 192"/>
            <p:cNvSpPr>
              <a:spLocks noChangeArrowheads="1"/>
            </p:cNvSpPr>
            <p:nvPr/>
          </p:nvSpPr>
          <p:spPr bwMode="auto">
            <a:xfrm>
              <a:off x="15054" y="7746"/>
              <a:ext cx="239"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65" name="Rectangle 193"/>
            <p:cNvSpPr>
              <a:spLocks noChangeArrowheads="1"/>
            </p:cNvSpPr>
            <p:nvPr/>
          </p:nvSpPr>
          <p:spPr bwMode="auto">
            <a:xfrm>
              <a:off x="15421" y="7746"/>
              <a:ext cx="340"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66" name="Rectangle 194"/>
            <p:cNvSpPr>
              <a:spLocks noChangeArrowheads="1"/>
            </p:cNvSpPr>
            <p:nvPr/>
          </p:nvSpPr>
          <p:spPr bwMode="auto">
            <a:xfrm>
              <a:off x="15897" y="7746"/>
              <a:ext cx="239"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67" name="Rectangle 195"/>
            <p:cNvSpPr>
              <a:spLocks noChangeArrowheads="1"/>
            </p:cNvSpPr>
            <p:nvPr/>
          </p:nvSpPr>
          <p:spPr bwMode="auto">
            <a:xfrm>
              <a:off x="16265" y="7746"/>
              <a:ext cx="340"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68" name="Line 196"/>
            <p:cNvSpPr>
              <a:spLocks noChangeShapeType="1"/>
            </p:cNvSpPr>
            <p:nvPr/>
          </p:nvSpPr>
          <p:spPr bwMode="auto">
            <a:xfrm>
              <a:off x="14326" y="6143"/>
              <a:ext cx="2532" cy="1"/>
            </a:xfrm>
            <a:prstGeom prst="line">
              <a:avLst/>
            </a:prstGeom>
            <a:noFill/>
            <a:ln w="9525">
              <a:solidFill>
                <a:srgbClr val="000000"/>
              </a:solidFill>
              <a:round/>
              <a:headEnd/>
              <a:tailEnd/>
            </a:ln>
          </p:spPr>
          <p:txBody>
            <a:bodyPr/>
            <a:lstStyle/>
            <a:p>
              <a:endParaRPr lang="en-US"/>
            </a:p>
          </p:txBody>
        </p:sp>
        <p:sp>
          <p:nvSpPr>
            <p:cNvPr id="54469" name="Line 197"/>
            <p:cNvSpPr>
              <a:spLocks noChangeShapeType="1"/>
            </p:cNvSpPr>
            <p:nvPr/>
          </p:nvSpPr>
          <p:spPr bwMode="auto">
            <a:xfrm flipV="1">
              <a:off x="14326" y="6143"/>
              <a:ext cx="0" cy="1551"/>
            </a:xfrm>
            <a:prstGeom prst="line">
              <a:avLst/>
            </a:prstGeom>
            <a:noFill/>
            <a:ln w="9525">
              <a:solidFill>
                <a:srgbClr val="000000"/>
              </a:solidFill>
              <a:round/>
              <a:headEnd/>
              <a:tailEnd/>
            </a:ln>
          </p:spPr>
          <p:txBody>
            <a:bodyPr/>
            <a:lstStyle/>
            <a:p>
              <a:endParaRPr lang="en-US"/>
            </a:p>
          </p:txBody>
        </p:sp>
        <p:sp>
          <p:nvSpPr>
            <p:cNvPr id="54470" name="Line 198"/>
            <p:cNvSpPr>
              <a:spLocks noChangeShapeType="1"/>
            </p:cNvSpPr>
            <p:nvPr/>
          </p:nvSpPr>
          <p:spPr bwMode="auto">
            <a:xfrm>
              <a:off x="14300" y="7694"/>
              <a:ext cx="26" cy="0"/>
            </a:xfrm>
            <a:prstGeom prst="line">
              <a:avLst/>
            </a:prstGeom>
            <a:noFill/>
            <a:ln w="9525">
              <a:solidFill>
                <a:srgbClr val="000000"/>
              </a:solidFill>
              <a:round/>
              <a:headEnd/>
              <a:tailEnd/>
            </a:ln>
          </p:spPr>
          <p:txBody>
            <a:bodyPr/>
            <a:lstStyle/>
            <a:p>
              <a:endParaRPr lang="en-US"/>
            </a:p>
          </p:txBody>
        </p:sp>
        <p:sp>
          <p:nvSpPr>
            <p:cNvPr id="54471" name="Line 199"/>
            <p:cNvSpPr>
              <a:spLocks noChangeShapeType="1"/>
            </p:cNvSpPr>
            <p:nvPr/>
          </p:nvSpPr>
          <p:spPr bwMode="auto">
            <a:xfrm>
              <a:off x="14300" y="7435"/>
              <a:ext cx="26" cy="1"/>
            </a:xfrm>
            <a:prstGeom prst="line">
              <a:avLst/>
            </a:prstGeom>
            <a:noFill/>
            <a:ln w="9525">
              <a:solidFill>
                <a:srgbClr val="000000"/>
              </a:solidFill>
              <a:round/>
              <a:headEnd/>
              <a:tailEnd/>
            </a:ln>
          </p:spPr>
          <p:txBody>
            <a:bodyPr/>
            <a:lstStyle/>
            <a:p>
              <a:endParaRPr lang="en-US"/>
            </a:p>
          </p:txBody>
        </p:sp>
        <p:sp>
          <p:nvSpPr>
            <p:cNvPr id="54472" name="Line 200"/>
            <p:cNvSpPr>
              <a:spLocks noChangeShapeType="1"/>
            </p:cNvSpPr>
            <p:nvPr/>
          </p:nvSpPr>
          <p:spPr bwMode="auto">
            <a:xfrm>
              <a:off x="14300" y="7176"/>
              <a:ext cx="26" cy="1"/>
            </a:xfrm>
            <a:prstGeom prst="line">
              <a:avLst/>
            </a:prstGeom>
            <a:noFill/>
            <a:ln w="9525">
              <a:solidFill>
                <a:srgbClr val="000000"/>
              </a:solidFill>
              <a:round/>
              <a:headEnd/>
              <a:tailEnd/>
            </a:ln>
          </p:spPr>
          <p:txBody>
            <a:bodyPr/>
            <a:lstStyle/>
            <a:p>
              <a:endParaRPr lang="en-US"/>
            </a:p>
          </p:txBody>
        </p:sp>
        <p:sp>
          <p:nvSpPr>
            <p:cNvPr id="54473" name="Line 201"/>
            <p:cNvSpPr>
              <a:spLocks noChangeShapeType="1"/>
            </p:cNvSpPr>
            <p:nvPr/>
          </p:nvSpPr>
          <p:spPr bwMode="auto">
            <a:xfrm>
              <a:off x="14300" y="6919"/>
              <a:ext cx="26" cy="0"/>
            </a:xfrm>
            <a:prstGeom prst="line">
              <a:avLst/>
            </a:prstGeom>
            <a:noFill/>
            <a:ln w="9525">
              <a:solidFill>
                <a:srgbClr val="000000"/>
              </a:solidFill>
              <a:round/>
              <a:headEnd/>
              <a:tailEnd/>
            </a:ln>
          </p:spPr>
          <p:txBody>
            <a:bodyPr/>
            <a:lstStyle/>
            <a:p>
              <a:endParaRPr lang="en-US"/>
            </a:p>
          </p:txBody>
        </p:sp>
        <p:sp>
          <p:nvSpPr>
            <p:cNvPr id="54474" name="Line 202"/>
            <p:cNvSpPr>
              <a:spLocks noChangeShapeType="1"/>
            </p:cNvSpPr>
            <p:nvPr/>
          </p:nvSpPr>
          <p:spPr bwMode="auto">
            <a:xfrm>
              <a:off x="14300" y="6660"/>
              <a:ext cx="26" cy="1"/>
            </a:xfrm>
            <a:prstGeom prst="line">
              <a:avLst/>
            </a:prstGeom>
            <a:noFill/>
            <a:ln w="9525">
              <a:solidFill>
                <a:srgbClr val="000000"/>
              </a:solidFill>
              <a:round/>
              <a:headEnd/>
              <a:tailEnd/>
            </a:ln>
          </p:spPr>
          <p:txBody>
            <a:bodyPr/>
            <a:lstStyle/>
            <a:p>
              <a:endParaRPr lang="en-US"/>
            </a:p>
          </p:txBody>
        </p:sp>
        <p:sp>
          <p:nvSpPr>
            <p:cNvPr id="54475" name="Line 203"/>
            <p:cNvSpPr>
              <a:spLocks noChangeShapeType="1"/>
            </p:cNvSpPr>
            <p:nvPr/>
          </p:nvSpPr>
          <p:spPr bwMode="auto">
            <a:xfrm>
              <a:off x="14300" y="6401"/>
              <a:ext cx="26" cy="1"/>
            </a:xfrm>
            <a:prstGeom prst="line">
              <a:avLst/>
            </a:prstGeom>
            <a:noFill/>
            <a:ln w="9525">
              <a:solidFill>
                <a:srgbClr val="000000"/>
              </a:solidFill>
              <a:round/>
              <a:headEnd/>
              <a:tailEnd/>
            </a:ln>
          </p:spPr>
          <p:txBody>
            <a:bodyPr/>
            <a:lstStyle/>
            <a:p>
              <a:endParaRPr lang="en-US"/>
            </a:p>
          </p:txBody>
        </p:sp>
        <p:sp>
          <p:nvSpPr>
            <p:cNvPr id="54476" name="Line 204"/>
            <p:cNvSpPr>
              <a:spLocks noChangeShapeType="1"/>
            </p:cNvSpPr>
            <p:nvPr/>
          </p:nvSpPr>
          <p:spPr bwMode="auto">
            <a:xfrm>
              <a:off x="14300" y="6143"/>
              <a:ext cx="26" cy="1"/>
            </a:xfrm>
            <a:prstGeom prst="line">
              <a:avLst/>
            </a:prstGeom>
            <a:noFill/>
            <a:ln w="9525">
              <a:solidFill>
                <a:srgbClr val="000000"/>
              </a:solidFill>
              <a:round/>
              <a:headEnd/>
              <a:tailEnd/>
            </a:ln>
          </p:spPr>
          <p:txBody>
            <a:bodyPr/>
            <a:lstStyle/>
            <a:p>
              <a:endParaRPr lang="en-US"/>
            </a:p>
          </p:txBody>
        </p:sp>
        <p:sp>
          <p:nvSpPr>
            <p:cNvPr id="54477" name="Rectangle 205"/>
            <p:cNvSpPr>
              <a:spLocks noChangeArrowheads="1"/>
            </p:cNvSpPr>
            <p:nvPr/>
          </p:nvSpPr>
          <p:spPr bwMode="auto">
            <a:xfrm>
              <a:off x="14234" y="7659"/>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78" name="Rectangle 206"/>
            <p:cNvSpPr>
              <a:spLocks noChangeArrowheads="1"/>
            </p:cNvSpPr>
            <p:nvPr/>
          </p:nvSpPr>
          <p:spPr bwMode="auto">
            <a:xfrm>
              <a:off x="14234" y="7403"/>
              <a:ext cx="44"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79" name="Rectangle 207"/>
            <p:cNvSpPr>
              <a:spLocks noChangeArrowheads="1"/>
            </p:cNvSpPr>
            <p:nvPr/>
          </p:nvSpPr>
          <p:spPr bwMode="auto">
            <a:xfrm>
              <a:off x="14234" y="7142"/>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80" name="Rectangle 208"/>
            <p:cNvSpPr>
              <a:spLocks noChangeArrowheads="1"/>
            </p:cNvSpPr>
            <p:nvPr/>
          </p:nvSpPr>
          <p:spPr bwMode="auto">
            <a:xfrm>
              <a:off x="14234" y="6884"/>
              <a:ext cx="44"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81" name="Rectangle 209"/>
            <p:cNvSpPr>
              <a:spLocks noChangeArrowheads="1"/>
            </p:cNvSpPr>
            <p:nvPr/>
          </p:nvSpPr>
          <p:spPr bwMode="auto">
            <a:xfrm>
              <a:off x="14234" y="6625"/>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8</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82" name="Rectangle 210"/>
            <p:cNvSpPr>
              <a:spLocks noChangeArrowheads="1"/>
            </p:cNvSpPr>
            <p:nvPr/>
          </p:nvSpPr>
          <p:spPr bwMode="auto">
            <a:xfrm>
              <a:off x="14192" y="6367"/>
              <a:ext cx="88"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83" name="Rectangle 211"/>
            <p:cNvSpPr>
              <a:spLocks noChangeArrowheads="1"/>
            </p:cNvSpPr>
            <p:nvPr/>
          </p:nvSpPr>
          <p:spPr bwMode="auto">
            <a:xfrm>
              <a:off x="14192" y="6109"/>
              <a:ext cx="88"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484" name="Line 212"/>
            <p:cNvSpPr>
              <a:spLocks noChangeShapeType="1"/>
            </p:cNvSpPr>
            <p:nvPr/>
          </p:nvSpPr>
          <p:spPr bwMode="auto">
            <a:xfrm flipV="1">
              <a:off x="16858" y="6143"/>
              <a:ext cx="1" cy="1551"/>
            </a:xfrm>
            <a:prstGeom prst="line">
              <a:avLst/>
            </a:prstGeom>
            <a:noFill/>
            <a:ln w="9525">
              <a:solidFill>
                <a:srgbClr val="000000"/>
              </a:solidFill>
              <a:round/>
              <a:headEnd/>
              <a:tailEnd/>
            </a:ln>
          </p:spPr>
          <p:txBody>
            <a:bodyPr/>
            <a:lstStyle/>
            <a:p>
              <a:endParaRPr lang="en-US"/>
            </a:p>
          </p:txBody>
        </p:sp>
        <p:sp>
          <p:nvSpPr>
            <p:cNvPr id="54485" name="Freeform 213"/>
            <p:cNvSpPr>
              <a:spLocks/>
            </p:cNvSpPr>
            <p:nvPr/>
          </p:nvSpPr>
          <p:spPr bwMode="auto">
            <a:xfrm flipV="1">
              <a:off x="14748" y="7361"/>
              <a:ext cx="1688" cy="261"/>
            </a:xfrm>
            <a:custGeom>
              <a:avLst/>
              <a:gdLst/>
              <a:ahLst/>
              <a:cxnLst>
                <a:cxn ang="0">
                  <a:pos x="0" y="0"/>
                </a:cxn>
                <a:cxn ang="0">
                  <a:pos x="833" y="384"/>
                </a:cxn>
                <a:cxn ang="0">
                  <a:pos x="1667" y="273"/>
                </a:cxn>
                <a:cxn ang="0">
                  <a:pos x="2500" y="587"/>
                </a:cxn>
                <a:cxn ang="0">
                  <a:pos x="3333" y="162"/>
                </a:cxn>
              </a:cxnLst>
              <a:rect l="0" t="0" r="r" b="b"/>
              <a:pathLst>
                <a:path w="3333" h="587">
                  <a:moveTo>
                    <a:pt x="0" y="0"/>
                  </a:moveTo>
                  <a:lnTo>
                    <a:pt x="833" y="384"/>
                  </a:lnTo>
                  <a:lnTo>
                    <a:pt x="1667" y="273"/>
                  </a:lnTo>
                  <a:lnTo>
                    <a:pt x="2500" y="587"/>
                  </a:lnTo>
                  <a:lnTo>
                    <a:pt x="3333" y="162"/>
                  </a:lnTo>
                </a:path>
              </a:pathLst>
            </a:custGeom>
            <a:noFill/>
            <a:ln w="9525">
              <a:solidFill>
                <a:srgbClr val="000000"/>
              </a:solidFill>
              <a:prstDash val="solid"/>
              <a:round/>
              <a:headEnd/>
              <a:tailEnd/>
            </a:ln>
          </p:spPr>
          <p:txBody>
            <a:bodyPr/>
            <a:lstStyle/>
            <a:p>
              <a:endParaRPr lang="en-US"/>
            </a:p>
          </p:txBody>
        </p:sp>
        <p:sp>
          <p:nvSpPr>
            <p:cNvPr id="54486" name="Freeform 214"/>
            <p:cNvSpPr>
              <a:spLocks/>
            </p:cNvSpPr>
            <p:nvPr/>
          </p:nvSpPr>
          <p:spPr bwMode="auto">
            <a:xfrm flipV="1">
              <a:off x="14748" y="6956"/>
              <a:ext cx="1688" cy="616"/>
            </a:xfrm>
            <a:custGeom>
              <a:avLst/>
              <a:gdLst/>
              <a:ahLst/>
              <a:cxnLst>
                <a:cxn ang="0">
                  <a:pos x="0" y="0"/>
                </a:cxn>
                <a:cxn ang="0">
                  <a:pos x="833" y="1390"/>
                </a:cxn>
                <a:cxn ang="0">
                  <a:pos x="1667" y="516"/>
                </a:cxn>
                <a:cxn ang="0">
                  <a:pos x="2500" y="800"/>
                </a:cxn>
                <a:cxn ang="0">
                  <a:pos x="3333" y="111"/>
                </a:cxn>
              </a:cxnLst>
              <a:rect l="0" t="0" r="r" b="b"/>
              <a:pathLst>
                <a:path w="3333" h="1390">
                  <a:moveTo>
                    <a:pt x="0" y="0"/>
                  </a:moveTo>
                  <a:lnTo>
                    <a:pt x="833" y="1390"/>
                  </a:lnTo>
                  <a:lnTo>
                    <a:pt x="1667" y="516"/>
                  </a:lnTo>
                  <a:lnTo>
                    <a:pt x="2500" y="800"/>
                  </a:lnTo>
                  <a:lnTo>
                    <a:pt x="3333" y="111"/>
                  </a:lnTo>
                </a:path>
              </a:pathLst>
            </a:custGeom>
            <a:noFill/>
            <a:ln w="9525">
              <a:solidFill>
                <a:srgbClr val="000000"/>
              </a:solidFill>
              <a:prstDash val="solid"/>
              <a:round/>
              <a:headEnd/>
              <a:tailEnd/>
            </a:ln>
          </p:spPr>
          <p:txBody>
            <a:bodyPr/>
            <a:lstStyle/>
            <a:p>
              <a:endParaRPr lang="en-US"/>
            </a:p>
          </p:txBody>
        </p:sp>
        <p:sp>
          <p:nvSpPr>
            <p:cNvPr id="54487" name="Freeform 215"/>
            <p:cNvSpPr>
              <a:spLocks/>
            </p:cNvSpPr>
            <p:nvPr/>
          </p:nvSpPr>
          <p:spPr bwMode="auto">
            <a:xfrm flipV="1">
              <a:off x="14748" y="7272"/>
              <a:ext cx="1688" cy="345"/>
            </a:xfrm>
            <a:custGeom>
              <a:avLst/>
              <a:gdLst/>
              <a:ahLst/>
              <a:cxnLst>
                <a:cxn ang="0">
                  <a:pos x="0" y="0"/>
                </a:cxn>
                <a:cxn ang="0">
                  <a:pos x="833" y="779"/>
                </a:cxn>
                <a:cxn ang="0">
                  <a:pos x="1667" y="212"/>
                </a:cxn>
                <a:cxn ang="0">
                  <a:pos x="2500" y="212"/>
                </a:cxn>
                <a:cxn ang="0">
                  <a:pos x="3333" y="0"/>
                </a:cxn>
              </a:cxnLst>
              <a:rect l="0" t="0" r="r" b="b"/>
              <a:pathLst>
                <a:path w="3333" h="779">
                  <a:moveTo>
                    <a:pt x="0" y="0"/>
                  </a:moveTo>
                  <a:lnTo>
                    <a:pt x="833" y="779"/>
                  </a:lnTo>
                  <a:lnTo>
                    <a:pt x="1667" y="212"/>
                  </a:lnTo>
                  <a:lnTo>
                    <a:pt x="2500" y="212"/>
                  </a:lnTo>
                  <a:lnTo>
                    <a:pt x="3333" y="0"/>
                  </a:lnTo>
                </a:path>
              </a:pathLst>
            </a:custGeom>
            <a:noFill/>
            <a:ln w="9525">
              <a:solidFill>
                <a:srgbClr val="000000"/>
              </a:solidFill>
              <a:prstDash val="solid"/>
              <a:round/>
              <a:headEnd/>
              <a:tailEnd/>
            </a:ln>
          </p:spPr>
          <p:txBody>
            <a:bodyPr/>
            <a:lstStyle/>
            <a:p>
              <a:endParaRPr lang="en-US"/>
            </a:p>
          </p:txBody>
        </p:sp>
        <p:sp>
          <p:nvSpPr>
            <p:cNvPr id="54488" name="Line 216"/>
            <p:cNvSpPr>
              <a:spLocks noChangeShapeType="1"/>
            </p:cNvSpPr>
            <p:nvPr/>
          </p:nvSpPr>
          <p:spPr bwMode="auto">
            <a:xfrm flipV="1">
              <a:off x="14748" y="7602"/>
              <a:ext cx="1" cy="20"/>
            </a:xfrm>
            <a:prstGeom prst="line">
              <a:avLst/>
            </a:prstGeom>
            <a:noFill/>
            <a:ln w="9525">
              <a:solidFill>
                <a:srgbClr val="000000"/>
              </a:solidFill>
              <a:round/>
              <a:headEnd/>
              <a:tailEnd/>
            </a:ln>
          </p:spPr>
          <p:txBody>
            <a:bodyPr/>
            <a:lstStyle/>
            <a:p>
              <a:endParaRPr lang="en-US"/>
            </a:p>
          </p:txBody>
        </p:sp>
        <p:sp>
          <p:nvSpPr>
            <p:cNvPr id="54489" name="Line 217"/>
            <p:cNvSpPr>
              <a:spLocks noChangeShapeType="1"/>
            </p:cNvSpPr>
            <p:nvPr/>
          </p:nvSpPr>
          <p:spPr bwMode="auto">
            <a:xfrm>
              <a:off x="14722" y="7602"/>
              <a:ext cx="52" cy="0"/>
            </a:xfrm>
            <a:prstGeom prst="line">
              <a:avLst/>
            </a:prstGeom>
            <a:noFill/>
            <a:ln w="9525">
              <a:solidFill>
                <a:srgbClr val="000000"/>
              </a:solidFill>
              <a:round/>
              <a:headEnd/>
              <a:tailEnd/>
            </a:ln>
          </p:spPr>
          <p:txBody>
            <a:bodyPr/>
            <a:lstStyle/>
            <a:p>
              <a:endParaRPr lang="en-US"/>
            </a:p>
          </p:txBody>
        </p:sp>
        <p:sp>
          <p:nvSpPr>
            <p:cNvPr id="54490" name="Line 218"/>
            <p:cNvSpPr>
              <a:spLocks noChangeShapeType="1"/>
            </p:cNvSpPr>
            <p:nvPr/>
          </p:nvSpPr>
          <p:spPr bwMode="auto">
            <a:xfrm>
              <a:off x="14748" y="7622"/>
              <a:ext cx="1" cy="20"/>
            </a:xfrm>
            <a:prstGeom prst="line">
              <a:avLst/>
            </a:prstGeom>
            <a:noFill/>
            <a:ln w="9525">
              <a:solidFill>
                <a:srgbClr val="000000"/>
              </a:solidFill>
              <a:round/>
              <a:headEnd/>
              <a:tailEnd/>
            </a:ln>
          </p:spPr>
          <p:txBody>
            <a:bodyPr/>
            <a:lstStyle/>
            <a:p>
              <a:endParaRPr lang="en-US"/>
            </a:p>
          </p:txBody>
        </p:sp>
        <p:sp>
          <p:nvSpPr>
            <p:cNvPr id="54491" name="Line 219"/>
            <p:cNvSpPr>
              <a:spLocks noChangeShapeType="1"/>
            </p:cNvSpPr>
            <p:nvPr/>
          </p:nvSpPr>
          <p:spPr bwMode="auto">
            <a:xfrm>
              <a:off x="14722" y="7642"/>
              <a:ext cx="52" cy="0"/>
            </a:xfrm>
            <a:prstGeom prst="line">
              <a:avLst/>
            </a:prstGeom>
            <a:noFill/>
            <a:ln w="9525">
              <a:solidFill>
                <a:srgbClr val="000000"/>
              </a:solidFill>
              <a:round/>
              <a:headEnd/>
              <a:tailEnd/>
            </a:ln>
          </p:spPr>
          <p:txBody>
            <a:bodyPr/>
            <a:lstStyle/>
            <a:p>
              <a:endParaRPr lang="en-US"/>
            </a:p>
          </p:txBody>
        </p:sp>
        <p:sp>
          <p:nvSpPr>
            <p:cNvPr id="54492" name="Oval 220"/>
            <p:cNvSpPr>
              <a:spLocks noChangeArrowheads="1"/>
            </p:cNvSpPr>
            <p:nvPr/>
          </p:nvSpPr>
          <p:spPr bwMode="auto">
            <a:xfrm>
              <a:off x="14718" y="7595"/>
              <a:ext cx="59" cy="52"/>
            </a:xfrm>
            <a:prstGeom prst="ellipse">
              <a:avLst/>
            </a:prstGeom>
            <a:solidFill>
              <a:srgbClr val="000000"/>
            </a:solidFill>
            <a:ln w="9525">
              <a:solidFill>
                <a:srgbClr val="000000"/>
              </a:solidFill>
              <a:round/>
              <a:headEnd/>
              <a:tailEnd/>
            </a:ln>
          </p:spPr>
          <p:txBody>
            <a:bodyPr/>
            <a:lstStyle/>
            <a:p>
              <a:endParaRPr lang="en-US"/>
            </a:p>
          </p:txBody>
        </p:sp>
        <p:sp>
          <p:nvSpPr>
            <p:cNvPr id="54493" name="Line 221"/>
            <p:cNvSpPr>
              <a:spLocks noChangeShapeType="1"/>
            </p:cNvSpPr>
            <p:nvPr/>
          </p:nvSpPr>
          <p:spPr bwMode="auto">
            <a:xfrm flipV="1">
              <a:off x="15169" y="7400"/>
              <a:ext cx="1" cy="51"/>
            </a:xfrm>
            <a:prstGeom prst="line">
              <a:avLst/>
            </a:prstGeom>
            <a:noFill/>
            <a:ln w="9525">
              <a:solidFill>
                <a:srgbClr val="000000"/>
              </a:solidFill>
              <a:round/>
              <a:headEnd/>
              <a:tailEnd/>
            </a:ln>
          </p:spPr>
          <p:txBody>
            <a:bodyPr/>
            <a:lstStyle/>
            <a:p>
              <a:endParaRPr lang="en-US"/>
            </a:p>
          </p:txBody>
        </p:sp>
        <p:sp>
          <p:nvSpPr>
            <p:cNvPr id="54494" name="Line 222"/>
            <p:cNvSpPr>
              <a:spLocks noChangeShapeType="1"/>
            </p:cNvSpPr>
            <p:nvPr/>
          </p:nvSpPr>
          <p:spPr bwMode="auto">
            <a:xfrm>
              <a:off x="15144" y="7400"/>
              <a:ext cx="51" cy="1"/>
            </a:xfrm>
            <a:prstGeom prst="line">
              <a:avLst/>
            </a:prstGeom>
            <a:noFill/>
            <a:ln w="9525">
              <a:solidFill>
                <a:srgbClr val="000000"/>
              </a:solidFill>
              <a:round/>
              <a:headEnd/>
              <a:tailEnd/>
            </a:ln>
          </p:spPr>
          <p:txBody>
            <a:bodyPr/>
            <a:lstStyle/>
            <a:p>
              <a:endParaRPr lang="en-US"/>
            </a:p>
          </p:txBody>
        </p:sp>
        <p:sp>
          <p:nvSpPr>
            <p:cNvPr id="54495" name="Line 223"/>
            <p:cNvSpPr>
              <a:spLocks noChangeShapeType="1"/>
            </p:cNvSpPr>
            <p:nvPr/>
          </p:nvSpPr>
          <p:spPr bwMode="auto">
            <a:xfrm>
              <a:off x="15169" y="7451"/>
              <a:ext cx="1" cy="52"/>
            </a:xfrm>
            <a:prstGeom prst="line">
              <a:avLst/>
            </a:prstGeom>
            <a:noFill/>
            <a:ln w="9525">
              <a:solidFill>
                <a:srgbClr val="000000"/>
              </a:solidFill>
              <a:round/>
              <a:headEnd/>
              <a:tailEnd/>
            </a:ln>
          </p:spPr>
          <p:txBody>
            <a:bodyPr/>
            <a:lstStyle/>
            <a:p>
              <a:endParaRPr lang="en-US"/>
            </a:p>
          </p:txBody>
        </p:sp>
        <p:sp>
          <p:nvSpPr>
            <p:cNvPr id="54496" name="Line 224"/>
            <p:cNvSpPr>
              <a:spLocks noChangeShapeType="1"/>
            </p:cNvSpPr>
            <p:nvPr/>
          </p:nvSpPr>
          <p:spPr bwMode="auto">
            <a:xfrm>
              <a:off x="15144" y="7503"/>
              <a:ext cx="51" cy="0"/>
            </a:xfrm>
            <a:prstGeom prst="line">
              <a:avLst/>
            </a:prstGeom>
            <a:noFill/>
            <a:ln w="9525">
              <a:solidFill>
                <a:srgbClr val="000000"/>
              </a:solidFill>
              <a:round/>
              <a:headEnd/>
              <a:tailEnd/>
            </a:ln>
          </p:spPr>
          <p:txBody>
            <a:bodyPr/>
            <a:lstStyle/>
            <a:p>
              <a:endParaRPr lang="en-US"/>
            </a:p>
          </p:txBody>
        </p:sp>
        <p:sp>
          <p:nvSpPr>
            <p:cNvPr id="54497" name="Oval 225"/>
            <p:cNvSpPr>
              <a:spLocks noChangeArrowheads="1"/>
            </p:cNvSpPr>
            <p:nvPr/>
          </p:nvSpPr>
          <p:spPr bwMode="auto">
            <a:xfrm>
              <a:off x="15140" y="7425"/>
              <a:ext cx="59" cy="52"/>
            </a:xfrm>
            <a:prstGeom prst="ellipse">
              <a:avLst/>
            </a:prstGeom>
            <a:solidFill>
              <a:srgbClr val="000000"/>
            </a:solidFill>
            <a:ln w="9525">
              <a:solidFill>
                <a:srgbClr val="000000"/>
              </a:solidFill>
              <a:round/>
              <a:headEnd/>
              <a:tailEnd/>
            </a:ln>
          </p:spPr>
          <p:txBody>
            <a:bodyPr/>
            <a:lstStyle/>
            <a:p>
              <a:endParaRPr lang="en-US"/>
            </a:p>
          </p:txBody>
        </p:sp>
        <p:sp>
          <p:nvSpPr>
            <p:cNvPr id="54498" name="Line 226"/>
            <p:cNvSpPr>
              <a:spLocks noChangeShapeType="1"/>
            </p:cNvSpPr>
            <p:nvPr/>
          </p:nvSpPr>
          <p:spPr bwMode="auto">
            <a:xfrm flipV="1">
              <a:off x="15591" y="7460"/>
              <a:ext cx="1" cy="40"/>
            </a:xfrm>
            <a:prstGeom prst="line">
              <a:avLst/>
            </a:prstGeom>
            <a:noFill/>
            <a:ln w="9525">
              <a:solidFill>
                <a:srgbClr val="000000"/>
              </a:solidFill>
              <a:round/>
              <a:headEnd/>
              <a:tailEnd/>
            </a:ln>
          </p:spPr>
          <p:txBody>
            <a:bodyPr/>
            <a:lstStyle/>
            <a:p>
              <a:endParaRPr lang="en-US"/>
            </a:p>
          </p:txBody>
        </p:sp>
        <p:sp>
          <p:nvSpPr>
            <p:cNvPr id="54499" name="Line 227"/>
            <p:cNvSpPr>
              <a:spLocks noChangeShapeType="1"/>
            </p:cNvSpPr>
            <p:nvPr/>
          </p:nvSpPr>
          <p:spPr bwMode="auto">
            <a:xfrm>
              <a:off x="15567" y="7460"/>
              <a:ext cx="50" cy="1"/>
            </a:xfrm>
            <a:prstGeom prst="line">
              <a:avLst/>
            </a:prstGeom>
            <a:noFill/>
            <a:ln w="9525">
              <a:solidFill>
                <a:srgbClr val="000000"/>
              </a:solidFill>
              <a:round/>
              <a:headEnd/>
              <a:tailEnd/>
            </a:ln>
          </p:spPr>
          <p:txBody>
            <a:bodyPr/>
            <a:lstStyle/>
            <a:p>
              <a:endParaRPr lang="en-US"/>
            </a:p>
          </p:txBody>
        </p:sp>
        <p:sp>
          <p:nvSpPr>
            <p:cNvPr id="54500" name="Line 228"/>
            <p:cNvSpPr>
              <a:spLocks noChangeShapeType="1"/>
            </p:cNvSpPr>
            <p:nvPr/>
          </p:nvSpPr>
          <p:spPr bwMode="auto">
            <a:xfrm>
              <a:off x="15591" y="7500"/>
              <a:ext cx="1" cy="41"/>
            </a:xfrm>
            <a:prstGeom prst="line">
              <a:avLst/>
            </a:prstGeom>
            <a:noFill/>
            <a:ln w="9525">
              <a:solidFill>
                <a:srgbClr val="000000"/>
              </a:solidFill>
              <a:round/>
              <a:headEnd/>
              <a:tailEnd/>
            </a:ln>
          </p:spPr>
          <p:txBody>
            <a:bodyPr/>
            <a:lstStyle/>
            <a:p>
              <a:endParaRPr lang="en-US"/>
            </a:p>
          </p:txBody>
        </p:sp>
        <p:sp>
          <p:nvSpPr>
            <p:cNvPr id="54501" name="Line 229"/>
            <p:cNvSpPr>
              <a:spLocks noChangeShapeType="1"/>
            </p:cNvSpPr>
            <p:nvPr/>
          </p:nvSpPr>
          <p:spPr bwMode="auto">
            <a:xfrm>
              <a:off x="15567" y="7541"/>
              <a:ext cx="50" cy="1"/>
            </a:xfrm>
            <a:prstGeom prst="line">
              <a:avLst/>
            </a:prstGeom>
            <a:noFill/>
            <a:ln w="9525">
              <a:solidFill>
                <a:srgbClr val="000000"/>
              </a:solidFill>
              <a:round/>
              <a:headEnd/>
              <a:tailEnd/>
            </a:ln>
          </p:spPr>
          <p:txBody>
            <a:bodyPr/>
            <a:lstStyle/>
            <a:p>
              <a:endParaRPr lang="en-US"/>
            </a:p>
          </p:txBody>
        </p:sp>
        <p:sp>
          <p:nvSpPr>
            <p:cNvPr id="54502" name="Oval 230"/>
            <p:cNvSpPr>
              <a:spLocks noChangeArrowheads="1"/>
            </p:cNvSpPr>
            <p:nvPr/>
          </p:nvSpPr>
          <p:spPr bwMode="auto">
            <a:xfrm>
              <a:off x="15562" y="7474"/>
              <a:ext cx="60" cy="52"/>
            </a:xfrm>
            <a:prstGeom prst="ellipse">
              <a:avLst/>
            </a:prstGeom>
            <a:solidFill>
              <a:srgbClr val="000000"/>
            </a:solidFill>
            <a:ln w="9525">
              <a:solidFill>
                <a:srgbClr val="000000"/>
              </a:solidFill>
              <a:round/>
              <a:headEnd/>
              <a:tailEnd/>
            </a:ln>
          </p:spPr>
          <p:txBody>
            <a:bodyPr/>
            <a:lstStyle/>
            <a:p>
              <a:endParaRPr lang="en-US"/>
            </a:p>
          </p:txBody>
        </p:sp>
        <p:sp>
          <p:nvSpPr>
            <p:cNvPr id="54503" name="Line 231"/>
            <p:cNvSpPr>
              <a:spLocks noChangeShapeType="1"/>
            </p:cNvSpPr>
            <p:nvPr/>
          </p:nvSpPr>
          <p:spPr bwMode="auto">
            <a:xfrm flipV="1">
              <a:off x="16014" y="7311"/>
              <a:ext cx="1" cy="50"/>
            </a:xfrm>
            <a:prstGeom prst="line">
              <a:avLst/>
            </a:prstGeom>
            <a:noFill/>
            <a:ln w="9525">
              <a:solidFill>
                <a:srgbClr val="000000"/>
              </a:solidFill>
              <a:round/>
              <a:headEnd/>
              <a:tailEnd/>
            </a:ln>
          </p:spPr>
          <p:txBody>
            <a:bodyPr/>
            <a:lstStyle/>
            <a:p>
              <a:endParaRPr lang="en-US"/>
            </a:p>
          </p:txBody>
        </p:sp>
        <p:sp>
          <p:nvSpPr>
            <p:cNvPr id="54504" name="Line 232"/>
            <p:cNvSpPr>
              <a:spLocks noChangeShapeType="1"/>
            </p:cNvSpPr>
            <p:nvPr/>
          </p:nvSpPr>
          <p:spPr bwMode="auto">
            <a:xfrm>
              <a:off x="15988" y="7311"/>
              <a:ext cx="51" cy="0"/>
            </a:xfrm>
            <a:prstGeom prst="line">
              <a:avLst/>
            </a:prstGeom>
            <a:noFill/>
            <a:ln w="9525">
              <a:solidFill>
                <a:srgbClr val="000000"/>
              </a:solidFill>
              <a:round/>
              <a:headEnd/>
              <a:tailEnd/>
            </a:ln>
          </p:spPr>
          <p:txBody>
            <a:bodyPr/>
            <a:lstStyle/>
            <a:p>
              <a:endParaRPr lang="en-US"/>
            </a:p>
          </p:txBody>
        </p:sp>
        <p:sp>
          <p:nvSpPr>
            <p:cNvPr id="54505" name="Line 233"/>
            <p:cNvSpPr>
              <a:spLocks noChangeShapeType="1"/>
            </p:cNvSpPr>
            <p:nvPr/>
          </p:nvSpPr>
          <p:spPr bwMode="auto">
            <a:xfrm>
              <a:off x="16014" y="7361"/>
              <a:ext cx="1" cy="51"/>
            </a:xfrm>
            <a:prstGeom prst="line">
              <a:avLst/>
            </a:prstGeom>
            <a:noFill/>
            <a:ln w="9525">
              <a:solidFill>
                <a:srgbClr val="000000"/>
              </a:solidFill>
              <a:round/>
              <a:headEnd/>
              <a:tailEnd/>
            </a:ln>
          </p:spPr>
          <p:txBody>
            <a:bodyPr/>
            <a:lstStyle/>
            <a:p>
              <a:endParaRPr lang="en-US"/>
            </a:p>
          </p:txBody>
        </p:sp>
        <p:sp>
          <p:nvSpPr>
            <p:cNvPr id="54506" name="Line 234"/>
            <p:cNvSpPr>
              <a:spLocks noChangeShapeType="1"/>
            </p:cNvSpPr>
            <p:nvPr/>
          </p:nvSpPr>
          <p:spPr bwMode="auto">
            <a:xfrm>
              <a:off x="15988" y="7412"/>
              <a:ext cx="51" cy="1"/>
            </a:xfrm>
            <a:prstGeom prst="line">
              <a:avLst/>
            </a:prstGeom>
            <a:noFill/>
            <a:ln w="9525">
              <a:solidFill>
                <a:srgbClr val="000000"/>
              </a:solidFill>
              <a:round/>
              <a:headEnd/>
              <a:tailEnd/>
            </a:ln>
          </p:spPr>
          <p:txBody>
            <a:bodyPr/>
            <a:lstStyle/>
            <a:p>
              <a:endParaRPr lang="en-US"/>
            </a:p>
          </p:txBody>
        </p:sp>
        <p:sp>
          <p:nvSpPr>
            <p:cNvPr id="54507" name="Oval 235"/>
            <p:cNvSpPr>
              <a:spLocks noChangeArrowheads="1"/>
            </p:cNvSpPr>
            <p:nvPr/>
          </p:nvSpPr>
          <p:spPr bwMode="auto">
            <a:xfrm>
              <a:off x="15984" y="7335"/>
              <a:ext cx="59" cy="52"/>
            </a:xfrm>
            <a:prstGeom prst="ellipse">
              <a:avLst/>
            </a:prstGeom>
            <a:solidFill>
              <a:srgbClr val="000000"/>
            </a:solidFill>
            <a:ln w="9525">
              <a:solidFill>
                <a:srgbClr val="000000"/>
              </a:solidFill>
              <a:round/>
              <a:headEnd/>
              <a:tailEnd/>
            </a:ln>
          </p:spPr>
          <p:txBody>
            <a:bodyPr/>
            <a:lstStyle/>
            <a:p>
              <a:endParaRPr lang="en-US"/>
            </a:p>
          </p:txBody>
        </p:sp>
        <p:sp>
          <p:nvSpPr>
            <p:cNvPr id="54508" name="Line 236"/>
            <p:cNvSpPr>
              <a:spLocks noChangeShapeType="1"/>
            </p:cNvSpPr>
            <p:nvPr/>
          </p:nvSpPr>
          <p:spPr bwMode="auto">
            <a:xfrm flipV="1">
              <a:off x="16436" y="7526"/>
              <a:ext cx="1" cy="23"/>
            </a:xfrm>
            <a:prstGeom prst="line">
              <a:avLst/>
            </a:prstGeom>
            <a:noFill/>
            <a:ln w="9525">
              <a:solidFill>
                <a:srgbClr val="000000"/>
              </a:solidFill>
              <a:round/>
              <a:headEnd/>
              <a:tailEnd/>
            </a:ln>
          </p:spPr>
          <p:txBody>
            <a:bodyPr/>
            <a:lstStyle/>
            <a:p>
              <a:endParaRPr lang="en-US"/>
            </a:p>
          </p:txBody>
        </p:sp>
        <p:sp>
          <p:nvSpPr>
            <p:cNvPr id="54509" name="Line 237"/>
            <p:cNvSpPr>
              <a:spLocks noChangeShapeType="1"/>
            </p:cNvSpPr>
            <p:nvPr/>
          </p:nvSpPr>
          <p:spPr bwMode="auto">
            <a:xfrm>
              <a:off x="16410" y="7526"/>
              <a:ext cx="52" cy="1"/>
            </a:xfrm>
            <a:prstGeom prst="line">
              <a:avLst/>
            </a:prstGeom>
            <a:noFill/>
            <a:ln w="9525">
              <a:solidFill>
                <a:srgbClr val="000000"/>
              </a:solidFill>
              <a:round/>
              <a:headEnd/>
              <a:tailEnd/>
            </a:ln>
          </p:spPr>
          <p:txBody>
            <a:bodyPr/>
            <a:lstStyle/>
            <a:p>
              <a:endParaRPr lang="en-US"/>
            </a:p>
          </p:txBody>
        </p:sp>
        <p:sp>
          <p:nvSpPr>
            <p:cNvPr id="54510" name="Line 238"/>
            <p:cNvSpPr>
              <a:spLocks noChangeShapeType="1"/>
            </p:cNvSpPr>
            <p:nvPr/>
          </p:nvSpPr>
          <p:spPr bwMode="auto">
            <a:xfrm>
              <a:off x="16436" y="7549"/>
              <a:ext cx="1" cy="25"/>
            </a:xfrm>
            <a:prstGeom prst="line">
              <a:avLst/>
            </a:prstGeom>
            <a:noFill/>
            <a:ln w="9525">
              <a:solidFill>
                <a:srgbClr val="000000"/>
              </a:solidFill>
              <a:round/>
              <a:headEnd/>
              <a:tailEnd/>
            </a:ln>
          </p:spPr>
          <p:txBody>
            <a:bodyPr/>
            <a:lstStyle/>
            <a:p>
              <a:endParaRPr lang="en-US"/>
            </a:p>
          </p:txBody>
        </p:sp>
        <p:sp>
          <p:nvSpPr>
            <p:cNvPr id="54511" name="Line 239"/>
            <p:cNvSpPr>
              <a:spLocks noChangeShapeType="1"/>
            </p:cNvSpPr>
            <p:nvPr/>
          </p:nvSpPr>
          <p:spPr bwMode="auto">
            <a:xfrm>
              <a:off x="16410" y="7574"/>
              <a:ext cx="52" cy="1"/>
            </a:xfrm>
            <a:prstGeom prst="line">
              <a:avLst/>
            </a:prstGeom>
            <a:noFill/>
            <a:ln w="9525">
              <a:solidFill>
                <a:srgbClr val="000000"/>
              </a:solidFill>
              <a:round/>
              <a:headEnd/>
              <a:tailEnd/>
            </a:ln>
          </p:spPr>
          <p:txBody>
            <a:bodyPr/>
            <a:lstStyle/>
            <a:p>
              <a:endParaRPr lang="en-US"/>
            </a:p>
          </p:txBody>
        </p:sp>
        <p:sp>
          <p:nvSpPr>
            <p:cNvPr id="54512" name="Oval 240"/>
            <p:cNvSpPr>
              <a:spLocks noChangeArrowheads="1"/>
            </p:cNvSpPr>
            <p:nvPr/>
          </p:nvSpPr>
          <p:spPr bwMode="auto">
            <a:xfrm>
              <a:off x="16407" y="7523"/>
              <a:ext cx="58" cy="53"/>
            </a:xfrm>
            <a:prstGeom prst="ellipse">
              <a:avLst/>
            </a:prstGeom>
            <a:solidFill>
              <a:srgbClr val="000000"/>
            </a:solidFill>
            <a:ln w="9525">
              <a:solidFill>
                <a:srgbClr val="000000"/>
              </a:solidFill>
              <a:round/>
              <a:headEnd/>
              <a:tailEnd/>
            </a:ln>
          </p:spPr>
          <p:txBody>
            <a:bodyPr/>
            <a:lstStyle/>
            <a:p>
              <a:endParaRPr lang="en-US"/>
            </a:p>
          </p:txBody>
        </p:sp>
        <p:sp>
          <p:nvSpPr>
            <p:cNvPr id="54513" name="Line 241"/>
            <p:cNvSpPr>
              <a:spLocks noChangeShapeType="1"/>
            </p:cNvSpPr>
            <p:nvPr/>
          </p:nvSpPr>
          <p:spPr bwMode="auto">
            <a:xfrm flipV="1">
              <a:off x="14748" y="7546"/>
              <a:ext cx="1" cy="26"/>
            </a:xfrm>
            <a:prstGeom prst="line">
              <a:avLst/>
            </a:prstGeom>
            <a:noFill/>
            <a:ln w="9525">
              <a:solidFill>
                <a:srgbClr val="000000"/>
              </a:solidFill>
              <a:round/>
              <a:headEnd/>
              <a:tailEnd/>
            </a:ln>
          </p:spPr>
          <p:txBody>
            <a:bodyPr/>
            <a:lstStyle/>
            <a:p>
              <a:endParaRPr lang="en-US"/>
            </a:p>
          </p:txBody>
        </p:sp>
        <p:sp>
          <p:nvSpPr>
            <p:cNvPr id="54514" name="Line 242"/>
            <p:cNvSpPr>
              <a:spLocks noChangeShapeType="1"/>
            </p:cNvSpPr>
            <p:nvPr/>
          </p:nvSpPr>
          <p:spPr bwMode="auto">
            <a:xfrm>
              <a:off x="14722" y="7546"/>
              <a:ext cx="52" cy="1"/>
            </a:xfrm>
            <a:prstGeom prst="line">
              <a:avLst/>
            </a:prstGeom>
            <a:noFill/>
            <a:ln w="9525">
              <a:solidFill>
                <a:srgbClr val="000000"/>
              </a:solidFill>
              <a:round/>
              <a:headEnd/>
              <a:tailEnd/>
            </a:ln>
          </p:spPr>
          <p:txBody>
            <a:bodyPr/>
            <a:lstStyle/>
            <a:p>
              <a:endParaRPr lang="en-US"/>
            </a:p>
          </p:txBody>
        </p:sp>
        <p:sp>
          <p:nvSpPr>
            <p:cNvPr id="54515" name="Line 243"/>
            <p:cNvSpPr>
              <a:spLocks noChangeShapeType="1"/>
            </p:cNvSpPr>
            <p:nvPr/>
          </p:nvSpPr>
          <p:spPr bwMode="auto">
            <a:xfrm>
              <a:off x="14748" y="7572"/>
              <a:ext cx="1" cy="27"/>
            </a:xfrm>
            <a:prstGeom prst="line">
              <a:avLst/>
            </a:prstGeom>
            <a:noFill/>
            <a:ln w="9525">
              <a:solidFill>
                <a:srgbClr val="000000"/>
              </a:solidFill>
              <a:round/>
              <a:headEnd/>
              <a:tailEnd/>
            </a:ln>
          </p:spPr>
          <p:txBody>
            <a:bodyPr/>
            <a:lstStyle/>
            <a:p>
              <a:endParaRPr lang="en-US"/>
            </a:p>
          </p:txBody>
        </p:sp>
        <p:sp>
          <p:nvSpPr>
            <p:cNvPr id="54516" name="Line 244"/>
            <p:cNvSpPr>
              <a:spLocks noChangeShapeType="1"/>
            </p:cNvSpPr>
            <p:nvPr/>
          </p:nvSpPr>
          <p:spPr bwMode="auto">
            <a:xfrm>
              <a:off x="14722" y="7599"/>
              <a:ext cx="52" cy="0"/>
            </a:xfrm>
            <a:prstGeom prst="line">
              <a:avLst/>
            </a:prstGeom>
            <a:noFill/>
            <a:ln w="9525">
              <a:solidFill>
                <a:srgbClr val="000000"/>
              </a:solidFill>
              <a:round/>
              <a:headEnd/>
              <a:tailEnd/>
            </a:ln>
          </p:spPr>
          <p:txBody>
            <a:bodyPr/>
            <a:lstStyle/>
            <a:p>
              <a:endParaRPr lang="en-US"/>
            </a:p>
          </p:txBody>
        </p:sp>
        <p:sp>
          <p:nvSpPr>
            <p:cNvPr id="54517" name="Oval 245"/>
            <p:cNvSpPr>
              <a:spLocks noChangeArrowheads="1"/>
            </p:cNvSpPr>
            <p:nvPr/>
          </p:nvSpPr>
          <p:spPr bwMode="auto">
            <a:xfrm>
              <a:off x="14718" y="7546"/>
              <a:ext cx="59" cy="52"/>
            </a:xfrm>
            <a:prstGeom prst="ellipse">
              <a:avLst/>
            </a:prstGeom>
            <a:solidFill>
              <a:srgbClr val="FF0000"/>
            </a:solidFill>
            <a:ln w="9525">
              <a:solidFill>
                <a:srgbClr val="000000"/>
              </a:solidFill>
              <a:round/>
              <a:headEnd/>
              <a:tailEnd/>
            </a:ln>
          </p:spPr>
          <p:txBody>
            <a:bodyPr/>
            <a:lstStyle/>
            <a:p>
              <a:endParaRPr lang="en-US"/>
            </a:p>
          </p:txBody>
        </p:sp>
        <p:sp>
          <p:nvSpPr>
            <p:cNvPr id="54518" name="Line 246"/>
            <p:cNvSpPr>
              <a:spLocks noChangeShapeType="1"/>
            </p:cNvSpPr>
            <p:nvPr/>
          </p:nvSpPr>
          <p:spPr bwMode="auto">
            <a:xfrm flipV="1">
              <a:off x="15169" y="6859"/>
              <a:ext cx="1" cy="97"/>
            </a:xfrm>
            <a:prstGeom prst="line">
              <a:avLst/>
            </a:prstGeom>
            <a:noFill/>
            <a:ln w="9525">
              <a:solidFill>
                <a:srgbClr val="000000"/>
              </a:solidFill>
              <a:round/>
              <a:headEnd/>
              <a:tailEnd/>
            </a:ln>
          </p:spPr>
          <p:txBody>
            <a:bodyPr/>
            <a:lstStyle/>
            <a:p>
              <a:endParaRPr lang="en-US"/>
            </a:p>
          </p:txBody>
        </p:sp>
        <p:sp>
          <p:nvSpPr>
            <p:cNvPr id="54519" name="Line 247"/>
            <p:cNvSpPr>
              <a:spLocks noChangeShapeType="1"/>
            </p:cNvSpPr>
            <p:nvPr/>
          </p:nvSpPr>
          <p:spPr bwMode="auto">
            <a:xfrm>
              <a:off x="15144" y="6859"/>
              <a:ext cx="51" cy="1"/>
            </a:xfrm>
            <a:prstGeom prst="line">
              <a:avLst/>
            </a:prstGeom>
            <a:noFill/>
            <a:ln w="9525">
              <a:solidFill>
                <a:srgbClr val="000000"/>
              </a:solidFill>
              <a:round/>
              <a:headEnd/>
              <a:tailEnd/>
            </a:ln>
          </p:spPr>
          <p:txBody>
            <a:bodyPr/>
            <a:lstStyle/>
            <a:p>
              <a:endParaRPr lang="en-US"/>
            </a:p>
          </p:txBody>
        </p:sp>
        <p:sp>
          <p:nvSpPr>
            <p:cNvPr id="54520" name="Line 248"/>
            <p:cNvSpPr>
              <a:spLocks noChangeShapeType="1"/>
            </p:cNvSpPr>
            <p:nvPr/>
          </p:nvSpPr>
          <p:spPr bwMode="auto">
            <a:xfrm>
              <a:off x="15169" y="6956"/>
              <a:ext cx="1" cy="98"/>
            </a:xfrm>
            <a:prstGeom prst="line">
              <a:avLst/>
            </a:prstGeom>
            <a:noFill/>
            <a:ln w="9525">
              <a:solidFill>
                <a:srgbClr val="000000"/>
              </a:solidFill>
              <a:round/>
              <a:headEnd/>
              <a:tailEnd/>
            </a:ln>
          </p:spPr>
          <p:txBody>
            <a:bodyPr/>
            <a:lstStyle/>
            <a:p>
              <a:endParaRPr lang="en-US"/>
            </a:p>
          </p:txBody>
        </p:sp>
        <p:sp>
          <p:nvSpPr>
            <p:cNvPr id="54521" name="Line 249"/>
            <p:cNvSpPr>
              <a:spLocks noChangeShapeType="1"/>
            </p:cNvSpPr>
            <p:nvPr/>
          </p:nvSpPr>
          <p:spPr bwMode="auto">
            <a:xfrm>
              <a:off x="15144" y="7054"/>
              <a:ext cx="51" cy="0"/>
            </a:xfrm>
            <a:prstGeom prst="line">
              <a:avLst/>
            </a:prstGeom>
            <a:noFill/>
            <a:ln w="9525">
              <a:solidFill>
                <a:srgbClr val="000000"/>
              </a:solidFill>
              <a:round/>
              <a:headEnd/>
              <a:tailEnd/>
            </a:ln>
          </p:spPr>
          <p:txBody>
            <a:bodyPr/>
            <a:lstStyle/>
            <a:p>
              <a:endParaRPr lang="en-US"/>
            </a:p>
          </p:txBody>
        </p:sp>
        <p:sp>
          <p:nvSpPr>
            <p:cNvPr id="54522" name="Oval 250"/>
            <p:cNvSpPr>
              <a:spLocks noChangeArrowheads="1"/>
            </p:cNvSpPr>
            <p:nvPr/>
          </p:nvSpPr>
          <p:spPr bwMode="auto">
            <a:xfrm>
              <a:off x="15140" y="6931"/>
              <a:ext cx="59" cy="51"/>
            </a:xfrm>
            <a:prstGeom prst="ellipse">
              <a:avLst/>
            </a:prstGeom>
            <a:solidFill>
              <a:srgbClr val="FF0000"/>
            </a:solidFill>
            <a:ln w="9525">
              <a:solidFill>
                <a:srgbClr val="000000"/>
              </a:solidFill>
              <a:round/>
              <a:headEnd/>
              <a:tailEnd/>
            </a:ln>
          </p:spPr>
          <p:txBody>
            <a:bodyPr/>
            <a:lstStyle/>
            <a:p>
              <a:endParaRPr lang="en-US"/>
            </a:p>
          </p:txBody>
        </p:sp>
        <p:sp>
          <p:nvSpPr>
            <p:cNvPr id="54523" name="Line 251"/>
            <p:cNvSpPr>
              <a:spLocks noChangeShapeType="1"/>
            </p:cNvSpPr>
            <p:nvPr/>
          </p:nvSpPr>
          <p:spPr bwMode="auto">
            <a:xfrm flipV="1">
              <a:off x="15591" y="7297"/>
              <a:ext cx="1" cy="47"/>
            </a:xfrm>
            <a:prstGeom prst="line">
              <a:avLst/>
            </a:prstGeom>
            <a:noFill/>
            <a:ln w="9525">
              <a:solidFill>
                <a:srgbClr val="000000"/>
              </a:solidFill>
              <a:round/>
              <a:headEnd/>
              <a:tailEnd/>
            </a:ln>
          </p:spPr>
          <p:txBody>
            <a:bodyPr/>
            <a:lstStyle/>
            <a:p>
              <a:endParaRPr lang="en-US"/>
            </a:p>
          </p:txBody>
        </p:sp>
        <p:sp>
          <p:nvSpPr>
            <p:cNvPr id="54524" name="Line 252"/>
            <p:cNvSpPr>
              <a:spLocks noChangeShapeType="1"/>
            </p:cNvSpPr>
            <p:nvPr/>
          </p:nvSpPr>
          <p:spPr bwMode="auto">
            <a:xfrm>
              <a:off x="15567" y="7297"/>
              <a:ext cx="50" cy="1"/>
            </a:xfrm>
            <a:prstGeom prst="line">
              <a:avLst/>
            </a:prstGeom>
            <a:noFill/>
            <a:ln w="9525">
              <a:solidFill>
                <a:srgbClr val="000000"/>
              </a:solidFill>
              <a:round/>
              <a:headEnd/>
              <a:tailEnd/>
            </a:ln>
          </p:spPr>
          <p:txBody>
            <a:bodyPr/>
            <a:lstStyle/>
            <a:p>
              <a:endParaRPr lang="en-US"/>
            </a:p>
          </p:txBody>
        </p:sp>
        <p:sp>
          <p:nvSpPr>
            <p:cNvPr id="54525" name="Line 253"/>
            <p:cNvSpPr>
              <a:spLocks noChangeShapeType="1"/>
            </p:cNvSpPr>
            <p:nvPr/>
          </p:nvSpPr>
          <p:spPr bwMode="auto">
            <a:xfrm>
              <a:off x="15591" y="7344"/>
              <a:ext cx="1" cy="47"/>
            </a:xfrm>
            <a:prstGeom prst="line">
              <a:avLst/>
            </a:prstGeom>
            <a:noFill/>
            <a:ln w="9525">
              <a:solidFill>
                <a:srgbClr val="000000"/>
              </a:solidFill>
              <a:round/>
              <a:headEnd/>
              <a:tailEnd/>
            </a:ln>
          </p:spPr>
          <p:txBody>
            <a:bodyPr/>
            <a:lstStyle/>
            <a:p>
              <a:endParaRPr lang="en-US"/>
            </a:p>
          </p:txBody>
        </p:sp>
        <p:sp>
          <p:nvSpPr>
            <p:cNvPr id="54526" name="Line 254"/>
            <p:cNvSpPr>
              <a:spLocks noChangeShapeType="1"/>
            </p:cNvSpPr>
            <p:nvPr/>
          </p:nvSpPr>
          <p:spPr bwMode="auto">
            <a:xfrm>
              <a:off x="15567" y="7391"/>
              <a:ext cx="50" cy="0"/>
            </a:xfrm>
            <a:prstGeom prst="line">
              <a:avLst/>
            </a:prstGeom>
            <a:noFill/>
            <a:ln w="9525">
              <a:solidFill>
                <a:srgbClr val="000000"/>
              </a:solidFill>
              <a:round/>
              <a:headEnd/>
              <a:tailEnd/>
            </a:ln>
          </p:spPr>
          <p:txBody>
            <a:bodyPr/>
            <a:lstStyle/>
            <a:p>
              <a:endParaRPr lang="en-US"/>
            </a:p>
          </p:txBody>
        </p:sp>
        <p:sp>
          <p:nvSpPr>
            <p:cNvPr id="54527" name="Oval 255"/>
            <p:cNvSpPr>
              <a:spLocks noChangeArrowheads="1"/>
            </p:cNvSpPr>
            <p:nvPr/>
          </p:nvSpPr>
          <p:spPr bwMode="auto">
            <a:xfrm>
              <a:off x="15562" y="7318"/>
              <a:ext cx="60" cy="51"/>
            </a:xfrm>
            <a:prstGeom prst="ellipse">
              <a:avLst/>
            </a:prstGeom>
            <a:solidFill>
              <a:srgbClr val="FF0000"/>
            </a:solidFill>
            <a:ln w="9525">
              <a:solidFill>
                <a:srgbClr val="000000"/>
              </a:solidFill>
              <a:round/>
              <a:headEnd/>
              <a:tailEnd/>
            </a:ln>
          </p:spPr>
          <p:txBody>
            <a:bodyPr/>
            <a:lstStyle/>
            <a:p>
              <a:endParaRPr lang="en-US"/>
            </a:p>
          </p:txBody>
        </p:sp>
        <p:sp>
          <p:nvSpPr>
            <p:cNvPr id="54528" name="Line 256"/>
            <p:cNvSpPr>
              <a:spLocks noChangeShapeType="1"/>
            </p:cNvSpPr>
            <p:nvPr/>
          </p:nvSpPr>
          <p:spPr bwMode="auto">
            <a:xfrm flipV="1">
              <a:off x="16014" y="7136"/>
              <a:ext cx="1" cy="82"/>
            </a:xfrm>
            <a:prstGeom prst="line">
              <a:avLst/>
            </a:prstGeom>
            <a:noFill/>
            <a:ln w="9525">
              <a:solidFill>
                <a:srgbClr val="000000"/>
              </a:solidFill>
              <a:round/>
              <a:headEnd/>
              <a:tailEnd/>
            </a:ln>
          </p:spPr>
          <p:txBody>
            <a:bodyPr/>
            <a:lstStyle/>
            <a:p>
              <a:endParaRPr lang="en-US"/>
            </a:p>
          </p:txBody>
        </p:sp>
        <p:sp>
          <p:nvSpPr>
            <p:cNvPr id="54529" name="Line 257"/>
            <p:cNvSpPr>
              <a:spLocks noChangeShapeType="1"/>
            </p:cNvSpPr>
            <p:nvPr/>
          </p:nvSpPr>
          <p:spPr bwMode="auto">
            <a:xfrm>
              <a:off x="15988" y="7136"/>
              <a:ext cx="51" cy="1"/>
            </a:xfrm>
            <a:prstGeom prst="line">
              <a:avLst/>
            </a:prstGeom>
            <a:noFill/>
            <a:ln w="9525">
              <a:solidFill>
                <a:srgbClr val="000000"/>
              </a:solidFill>
              <a:round/>
              <a:headEnd/>
              <a:tailEnd/>
            </a:ln>
          </p:spPr>
          <p:txBody>
            <a:bodyPr/>
            <a:lstStyle/>
            <a:p>
              <a:endParaRPr lang="en-US"/>
            </a:p>
          </p:txBody>
        </p:sp>
        <p:sp>
          <p:nvSpPr>
            <p:cNvPr id="54530" name="Line 258"/>
            <p:cNvSpPr>
              <a:spLocks noChangeShapeType="1"/>
            </p:cNvSpPr>
            <p:nvPr/>
          </p:nvSpPr>
          <p:spPr bwMode="auto">
            <a:xfrm>
              <a:off x="16014" y="7218"/>
              <a:ext cx="1" cy="81"/>
            </a:xfrm>
            <a:prstGeom prst="line">
              <a:avLst/>
            </a:prstGeom>
            <a:noFill/>
            <a:ln w="9525">
              <a:solidFill>
                <a:srgbClr val="000000"/>
              </a:solidFill>
              <a:round/>
              <a:headEnd/>
              <a:tailEnd/>
            </a:ln>
          </p:spPr>
          <p:txBody>
            <a:bodyPr/>
            <a:lstStyle/>
            <a:p>
              <a:endParaRPr lang="en-US"/>
            </a:p>
          </p:txBody>
        </p:sp>
        <p:sp>
          <p:nvSpPr>
            <p:cNvPr id="54531" name="Line 259"/>
            <p:cNvSpPr>
              <a:spLocks noChangeShapeType="1"/>
            </p:cNvSpPr>
            <p:nvPr/>
          </p:nvSpPr>
          <p:spPr bwMode="auto">
            <a:xfrm>
              <a:off x="15988" y="7299"/>
              <a:ext cx="51" cy="1"/>
            </a:xfrm>
            <a:prstGeom prst="line">
              <a:avLst/>
            </a:prstGeom>
            <a:noFill/>
            <a:ln w="9525">
              <a:solidFill>
                <a:srgbClr val="000000"/>
              </a:solidFill>
              <a:round/>
              <a:headEnd/>
              <a:tailEnd/>
            </a:ln>
          </p:spPr>
          <p:txBody>
            <a:bodyPr/>
            <a:lstStyle/>
            <a:p>
              <a:endParaRPr lang="en-US"/>
            </a:p>
          </p:txBody>
        </p:sp>
        <p:sp>
          <p:nvSpPr>
            <p:cNvPr id="54532" name="Oval 260"/>
            <p:cNvSpPr>
              <a:spLocks noChangeArrowheads="1"/>
            </p:cNvSpPr>
            <p:nvPr/>
          </p:nvSpPr>
          <p:spPr bwMode="auto">
            <a:xfrm>
              <a:off x="15984" y="7192"/>
              <a:ext cx="59" cy="51"/>
            </a:xfrm>
            <a:prstGeom prst="ellipse">
              <a:avLst/>
            </a:prstGeom>
            <a:solidFill>
              <a:srgbClr val="FF0000"/>
            </a:solidFill>
            <a:ln w="9525">
              <a:solidFill>
                <a:srgbClr val="000000"/>
              </a:solidFill>
              <a:round/>
              <a:headEnd/>
              <a:tailEnd/>
            </a:ln>
          </p:spPr>
          <p:txBody>
            <a:bodyPr/>
            <a:lstStyle/>
            <a:p>
              <a:endParaRPr lang="en-US"/>
            </a:p>
          </p:txBody>
        </p:sp>
        <p:sp>
          <p:nvSpPr>
            <p:cNvPr id="54533" name="Line 261"/>
            <p:cNvSpPr>
              <a:spLocks noChangeShapeType="1"/>
            </p:cNvSpPr>
            <p:nvPr/>
          </p:nvSpPr>
          <p:spPr bwMode="auto">
            <a:xfrm flipV="1">
              <a:off x="16436" y="7482"/>
              <a:ext cx="1" cy="41"/>
            </a:xfrm>
            <a:prstGeom prst="line">
              <a:avLst/>
            </a:prstGeom>
            <a:noFill/>
            <a:ln w="9525">
              <a:solidFill>
                <a:srgbClr val="000000"/>
              </a:solidFill>
              <a:round/>
              <a:headEnd/>
              <a:tailEnd/>
            </a:ln>
          </p:spPr>
          <p:txBody>
            <a:bodyPr/>
            <a:lstStyle/>
            <a:p>
              <a:endParaRPr lang="en-US"/>
            </a:p>
          </p:txBody>
        </p:sp>
        <p:sp>
          <p:nvSpPr>
            <p:cNvPr id="54534" name="Line 262"/>
            <p:cNvSpPr>
              <a:spLocks noChangeShapeType="1"/>
            </p:cNvSpPr>
            <p:nvPr/>
          </p:nvSpPr>
          <p:spPr bwMode="auto">
            <a:xfrm>
              <a:off x="16410" y="7482"/>
              <a:ext cx="52" cy="1"/>
            </a:xfrm>
            <a:prstGeom prst="line">
              <a:avLst/>
            </a:prstGeom>
            <a:noFill/>
            <a:ln w="9525">
              <a:solidFill>
                <a:srgbClr val="000000"/>
              </a:solidFill>
              <a:round/>
              <a:headEnd/>
              <a:tailEnd/>
            </a:ln>
          </p:spPr>
          <p:txBody>
            <a:bodyPr/>
            <a:lstStyle/>
            <a:p>
              <a:endParaRPr lang="en-US"/>
            </a:p>
          </p:txBody>
        </p:sp>
        <p:sp>
          <p:nvSpPr>
            <p:cNvPr id="54535" name="Line 263"/>
            <p:cNvSpPr>
              <a:spLocks noChangeShapeType="1"/>
            </p:cNvSpPr>
            <p:nvPr/>
          </p:nvSpPr>
          <p:spPr bwMode="auto">
            <a:xfrm>
              <a:off x="16436" y="7523"/>
              <a:ext cx="1" cy="41"/>
            </a:xfrm>
            <a:prstGeom prst="line">
              <a:avLst/>
            </a:prstGeom>
            <a:noFill/>
            <a:ln w="9525">
              <a:solidFill>
                <a:srgbClr val="000000"/>
              </a:solidFill>
              <a:round/>
              <a:headEnd/>
              <a:tailEnd/>
            </a:ln>
          </p:spPr>
          <p:txBody>
            <a:bodyPr/>
            <a:lstStyle/>
            <a:p>
              <a:endParaRPr lang="en-US"/>
            </a:p>
          </p:txBody>
        </p:sp>
        <p:sp>
          <p:nvSpPr>
            <p:cNvPr id="54536" name="Line 264"/>
            <p:cNvSpPr>
              <a:spLocks noChangeShapeType="1"/>
            </p:cNvSpPr>
            <p:nvPr/>
          </p:nvSpPr>
          <p:spPr bwMode="auto">
            <a:xfrm>
              <a:off x="16410" y="7564"/>
              <a:ext cx="52" cy="1"/>
            </a:xfrm>
            <a:prstGeom prst="line">
              <a:avLst/>
            </a:prstGeom>
            <a:noFill/>
            <a:ln w="9525">
              <a:solidFill>
                <a:srgbClr val="000000"/>
              </a:solidFill>
              <a:round/>
              <a:headEnd/>
              <a:tailEnd/>
            </a:ln>
          </p:spPr>
          <p:txBody>
            <a:bodyPr/>
            <a:lstStyle/>
            <a:p>
              <a:endParaRPr lang="en-US"/>
            </a:p>
          </p:txBody>
        </p:sp>
        <p:sp>
          <p:nvSpPr>
            <p:cNvPr id="54537" name="Oval 265"/>
            <p:cNvSpPr>
              <a:spLocks noChangeArrowheads="1"/>
            </p:cNvSpPr>
            <p:nvPr/>
          </p:nvSpPr>
          <p:spPr bwMode="auto">
            <a:xfrm>
              <a:off x="16407" y="7497"/>
              <a:ext cx="58" cy="52"/>
            </a:xfrm>
            <a:prstGeom prst="ellipse">
              <a:avLst/>
            </a:prstGeom>
            <a:solidFill>
              <a:srgbClr val="FF0000"/>
            </a:solidFill>
            <a:ln w="9525">
              <a:solidFill>
                <a:srgbClr val="000000"/>
              </a:solidFill>
              <a:round/>
              <a:headEnd/>
              <a:tailEnd/>
            </a:ln>
          </p:spPr>
          <p:txBody>
            <a:bodyPr/>
            <a:lstStyle/>
            <a:p>
              <a:endParaRPr lang="en-US"/>
            </a:p>
          </p:txBody>
        </p:sp>
        <p:sp>
          <p:nvSpPr>
            <p:cNvPr id="54538" name="Line 266"/>
            <p:cNvSpPr>
              <a:spLocks noChangeShapeType="1"/>
            </p:cNvSpPr>
            <p:nvPr/>
          </p:nvSpPr>
          <p:spPr bwMode="auto">
            <a:xfrm flipV="1">
              <a:off x="14748" y="7595"/>
              <a:ext cx="1" cy="22"/>
            </a:xfrm>
            <a:prstGeom prst="line">
              <a:avLst/>
            </a:prstGeom>
            <a:noFill/>
            <a:ln w="9525">
              <a:solidFill>
                <a:srgbClr val="000000"/>
              </a:solidFill>
              <a:round/>
              <a:headEnd/>
              <a:tailEnd/>
            </a:ln>
          </p:spPr>
          <p:txBody>
            <a:bodyPr/>
            <a:lstStyle/>
            <a:p>
              <a:endParaRPr lang="en-US"/>
            </a:p>
          </p:txBody>
        </p:sp>
        <p:sp>
          <p:nvSpPr>
            <p:cNvPr id="54539" name="Line 267"/>
            <p:cNvSpPr>
              <a:spLocks noChangeShapeType="1"/>
            </p:cNvSpPr>
            <p:nvPr/>
          </p:nvSpPr>
          <p:spPr bwMode="auto">
            <a:xfrm>
              <a:off x="14722" y="7595"/>
              <a:ext cx="52" cy="0"/>
            </a:xfrm>
            <a:prstGeom prst="line">
              <a:avLst/>
            </a:prstGeom>
            <a:noFill/>
            <a:ln w="9525">
              <a:solidFill>
                <a:srgbClr val="000000"/>
              </a:solidFill>
              <a:round/>
              <a:headEnd/>
              <a:tailEnd/>
            </a:ln>
          </p:spPr>
          <p:txBody>
            <a:bodyPr/>
            <a:lstStyle/>
            <a:p>
              <a:endParaRPr lang="en-US"/>
            </a:p>
          </p:txBody>
        </p:sp>
        <p:sp>
          <p:nvSpPr>
            <p:cNvPr id="54540" name="Line 268"/>
            <p:cNvSpPr>
              <a:spLocks noChangeShapeType="1"/>
            </p:cNvSpPr>
            <p:nvPr/>
          </p:nvSpPr>
          <p:spPr bwMode="auto">
            <a:xfrm>
              <a:off x="14748" y="7617"/>
              <a:ext cx="1" cy="23"/>
            </a:xfrm>
            <a:prstGeom prst="line">
              <a:avLst/>
            </a:prstGeom>
            <a:noFill/>
            <a:ln w="9525">
              <a:solidFill>
                <a:srgbClr val="000000"/>
              </a:solidFill>
              <a:round/>
              <a:headEnd/>
              <a:tailEnd/>
            </a:ln>
          </p:spPr>
          <p:txBody>
            <a:bodyPr/>
            <a:lstStyle/>
            <a:p>
              <a:endParaRPr lang="en-US"/>
            </a:p>
          </p:txBody>
        </p:sp>
        <p:sp>
          <p:nvSpPr>
            <p:cNvPr id="54541" name="Line 269"/>
            <p:cNvSpPr>
              <a:spLocks noChangeShapeType="1"/>
            </p:cNvSpPr>
            <p:nvPr/>
          </p:nvSpPr>
          <p:spPr bwMode="auto">
            <a:xfrm>
              <a:off x="14722" y="7640"/>
              <a:ext cx="52" cy="1"/>
            </a:xfrm>
            <a:prstGeom prst="line">
              <a:avLst/>
            </a:prstGeom>
            <a:noFill/>
            <a:ln w="9525">
              <a:solidFill>
                <a:srgbClr val="000000"/>
              </a:solidFill>
              <a:round/>
              <a:headEnd/>
              <a:tailEnd/>
            </a:ln>
          </p:spPr>
          <p:txBody>
            <a:bodyPr/>
            <a:lstStyle/>
            <a:p>
              <a:endParaRPr lang="en-US"/>
            </a:p>
          </p:txBody>
        </p:sp>
        <p:sp>
          <p:nvSpPr>
            <p:cNvPr id="54542" name="Freeform 270"/>
            <p:cNvSpPr>
              <a:spLocks/>
            </p:cNvSpPr>
            <p:nvPr/>
          </p:nvSpPr>
          <p:spPr bwMode="auto">
            <a:xfrm>
              <a:off x="14715" y="7601"/>
              <a:ext cx="66" cy="49"/>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543" name="Line 271"/>
            <p:cNvSpPr>
              <a:spLocks noChangeShapeType="1"/>
            </p:cNvSpPr>
            <p:nvPr/>
          </p:nvSpPr>
          <p:spPr bwMode="auto">
            <a:xfrm flipV="1">
              <a:off x="15169" y="7216"/>
              <a:ext cx="1" cy="56"/>
            </a:xfrm>
            <a:prstGeom prst="line">
              <a:avLst/>
            </a:prstGeom>
            <a:noFill/>
            <a:ln w="9525">
              <a:solidFill>
                <a:srgbClr val="000000"/>
              </a:solidFill>
              <a:round/>
              <a:headEnd/>
              <a:tailEnd/>
            </a:ln>
          </p:spPr>
          <p:txBody>
            <a:bodyPr/>
            <a:lstStyle/>
            <a:p>
              <a:endParaRPr lang="en-US"/>
            </a:p>
          </p:txBody>
        </p:sp>
        <p:sp>
          <p:nvSpPr>
            <p:cNvPr id="54544" name="Line 272"/>
            <p:cNvSpPr>
              <a:spLocks noChangeShapeType="1"/>
            </p:cNvSpPr>
            <p:nvPr/>
          </p:nvSpPr>
          <p:spPr bwMode="auto">
            <a:xfrm>
              <a:off x="15144" y="7216"/>
              <a:ext cx="51" cy="1"/>
            </a:xfrm>
            <a:prstGeom prst="line">
              <a:avLst/>
            </a:prstGeom>
            <a:noFill/>
            <a:ln w="9525">
              <a:solidFill>
                <a:srgbClr val="000000"/>
              </a:solidFill>
              <a:round/>
              <a:headEnd/>
              <a:tailEnd/>
            </a:ln>
          </p:spPr>
          <p:txBody>
            <a:bodyPr/>
            <a:lstStyle/>
            <a:p>
              <a:endParaRPr lang="en-US"/>
            </a:p>
          </p:txBody>
        </p:sp>
        <p:sp>
          <p:nvSpPr>
            <p:cNvPr id="54545" name="Line 273"/>
            <p:cNvSpPr>
              <a:spLocks noChangeShapeType="1"/>
            </p:cNvSpPr>
            <p:nvPr/>
          </p:nvSpPr>
          <p:spPr bwMode="auto">
            <a:xfrm>
              <a:off x="15169" y="7272"/>
              <a:ext cx="1" cy="55"/>
            </a:xfrm>
            <a:prstGeom prst="line">
              <a:avLst/>
            </a:prstGeom>
            <a:noFill/>
            <a:ln w="9525">
              <a:solidFill>
                <a:srgbClr val="000000"/>
              </a:solidFill>
              <a:round/>
              <a:headEnd/>
              <a:tailEnd/>
            </a:ln>
          </p:spPr>
          <p:txBody>
            <a:bodyPr/>
            <a:lstStyle/>
            <a:p>
              <a:endParaRPr lang="en-US"/>
            </a:p>
          </p:txBody>
        </p:sp>
        <p:sp>
          <p:nvSpPr>
            <p:cNvPr id="54546" name="Line 274"/>
            <p:cNvSpPr>
              <a:spLocks noChangeShapeType="1"/>
            </p:cNvSpPr>
            <p:nvPr/>
          </p:nvSpPr>
          <p:spPr bwMode="auto">
            <a:xfrm>
              <a:off x="15144" y="7327"/>
              <a:ext cx="51" cy="1"/>
            </a:xfrm>
            <a:prstGeom prst="line">
              <a:avLst/>
            </a:prstGeom>
            <a:noFill/>
            <a:ln w="9525">
              <a:solidFill>
                <a:srgbClr val="000000"/>
              </a:solidFill>
              <a:round/>
              <a:headEnd/>
              <a:tailEnd/>
            </a:ln>
          </p:spPr>
          <p:txBody>
            <a:bodyPr/>
            <a:lstStyle/>
            <a:p>
              <a:endParaRPr lang="en-US"/>
            </a:p>
          </p:txBody>
        </p:sp>
        <p:sp>
          <p:nvSpPr>
            <p:cNvPr id="54547" name="Freeform 275"/>
            <p:cNvSpPr>
              <a:spLocks/>
            </p:cNvSpPr>
            <p:nvPr/>
          </p:nvSpPr>
          <p:spPr bwMode="auto">
            <a:xfrm>
              <a:off x="15136" y="7255"/>
              <a:ext cx="66" cy="50"/>
            </a:xfrm>
            <a:custGeom>
              <a:avLst/>
              <a:gdLst/>
              <a:ahLst/>
              <a:cxnLst>
                <a:cxn ang="0">
                  <a:pos x="74" y="129"/>
                </a:cxn>
                <a:cxn ang="0">
                  <a:pos x="0" y="0"/>
                </a:cxn>
                <a:cxn ang="0">
                  <a:pos x="148" y="0"/>
                </a:cxn>
                <a:cxn ang="0">
                  <a:pos x="74" y="129"/>
                </a:cxn>
              </a:cxnLst>
              <a:rect l="0" t="0" r="r" b="b"/>
              <a:pathLst>
                <a:path w="148" h="129">
                  <a:moveTo>
                    <a:pt x="74" y="129"/>
                  </a:moveTo>
                  <a:lnTo>
                    <a:pt x="0" y="0"/>
                  </a:lnTo>
                  <a:lnTo>
                    <a:pt x="148" y="0"/>
                  </a:lnTo>
                  <a:lnTo>
                    <a:pt x="74" y="129"/>
                  </a:lnTo>
                  <a:close/>
                </a:path>
              </a:pathLst>
            </a:custGeom>
            <a:solidFill>
              <a:srgbClr val="00FF00"/>
            </a:solidFill>
            <a:ln w="9525">
              <a:solidFill>
                <a:srgbClr val="000000"/>
              </a:solidFill>
              <a:prstDash val="solid"/>
              <a:round/>
              <a:headEnd/>
              <a:tailEnd/>
            </a:ln>
          </p:spPr>
          <p:txBody>
            <a:bodyPr/>
            <a:lstStyle/>
            <a:p>
              <a:endParaRPr lang="en-US"/>
            </a:p>
          </p:txBody>
        </p:sp>
        <p:sp>
          <p:nvSpPr>
            <p:cNvPr id="54548" name="Line 276"/>
            <p:cNvSpPr>
              <a:spLocks noChangeShapeType="1"/>
            </p:cNvSpPr>
            <p:nvPr/>
          </p:nvSpPr>
          <p:spPr bwMode="auto">
            <a:xfrm flipV="1">
              <a:off x="15591" y="7486"/>
              <a:ext cx="1" cy="37"/>
            </a:xfrm>
            <a:prstGeom prst="line">
              <a:avLst/>
            </a:prstGeom>
            <a:noFill/>
            <a:ln w="9525">
              <a:solidFill>
                <a:srgbClr val="000000"/>
              </a:solidFill>
              <a:round/>
              <a:headEnd/>
              <a:tailEnd/>
            </a:ln>
          </p:spPr>
          <p:txBody>
            <a:bodyPr/>
            <a:lstStyle/>
            <a:p>
              <a:endParaRPr lang="en-US"/>
            </a:p>
          </p:txBody>
        </p:sp>
        <p:sp>
          <p:nvSpPr>
            <p:cNvPr id="54549" name="Line 277"/>
            <p:cNvSpPr>
              <a:spLocks noChangeShapeType="1"/>
            </p:cNvSpPr>
            <p:nvPr/>
          </p:nvSpPr>
          <p:spPr bwMode="auto">
            <a:xfrm>
              <a:off x="15567" y="7486"/>
              <a:ext cx="50" cy="1"/>
            </a:xfrm>
            <a:prstGeom prst="line">
              <a:avLst/>
            </a:prstGeom>
            <a:noFill/>
            <a:ln w="9525">
              <a:solidFill>
                <a:srgbClr val="000000"/>
              </a:solidFill>
              <a:round/>
              <a:headEnd/>
              <a:tailEnd/>
            </a:ln>
          </p:spPr>
          <p:txBody>
            <a:bodyPr/>
            <a:lstStyle/>
            <a:p>
              <a:endParaRPr lang="en-US"/>
            </a:p>
          </p:txBody>
        </p:sp>
        <p:sp>
          <p:nvSpPr>
            <p:cNvPr id="54550" name="Line 278"/>
            <p:cNvSpPr>
              <a:spLocks noChangeShapeType="1"/>
            </p:cNvSpPr>
            <p:nvPr/>
          </p:nvSpPr>
          <p:spPr bwMode="auto">
            <a:xfrm>
              <a:off x="15591" y="7523"/>
              <a:ext cx="1" cy="36"/>
            </a:xfrm>
            <a:prstGeom prst="line">
              <a:avLst/>
            </a:prstGeom>
            <a:noFill/>
            <a:ln w="9525">
              <a:solidFill>
                <a:srgbClr val="000000"/>
              </a:solidFill>
              <a:round/>
              <a:headEnd/>
              <a:tailEnd/>
            </a:ln>
          </p:spPr>
          <p:txBody>
            <a:bodyPr/>
            <a:lstStyle/>
            <a:p>
              <a:endParaRPr lang="en-US"/>
            </a:p>
          </p:txBody>
        </p:sp>
        <p:sp>
          <p:nvSpPr>
            <p:cNvPr id="54551" name="Line 279"/>
            <p:cNvSpPr>
              <a:spLocks noChangeShapeType="1"/>
            </p:cNvSpPr>
            <p:nvPr/>
          </p:nvSpPr>
          <p:spPr bwMode="auto">
            <a:xfrm>
              <a:off x="15567" y="7559"/>
              <a:ext cx="50" cy="0"/>
            </a:xfrm>
            <a:prstGeom prst="line">
              <a:avLst/>
            </a:prstGeom>
            <a:noFill/>
            <a:ln w="9525">
              <a:solidFill>
                <a:srgbClr val="000000"/>
              </a:solidFill>
              <a:round/>
              <a:headEnd/>
              <a:tailEnd/>
            </a:ln>
          </p:spPr>
          <p:txBody>
            <a:bodyPr/>
            <a:lstStyle/>
            <a:p>
              <a:endParaRPr lang="en-US"/>
            </a:p>
          </p:txBody>
        </p:sp>
        <p:sp>
          <p:nvSpPr>
            <p:cNvPr id="54552" name="Freeform 280"/>
            <p:cNvSpPr>
              <a:spLocks/>
            </p:cNvSpPr>
            <p:nvPr/>
          </p:nvSpPr>
          <p:spPr bwMode="auto">
            <a:xfrm>
              <a:off x="15559" y="7506"/>
              <a:ext cx="65" cy="50"/>
            </a:xfrm>
            <a:custGeom>
              <a:avLst/>
              <a:gdLst/>
              <a:ahLst/>
              <a:cxnLst>
                <a:cxn ang="0">
                  <a:pos x="74" y="129"/>
                </a:cxn>
                <a:cxn ang="0">
                  <a:pos x="0" y="0"/>
                </a:cxn>
                <a:cxn ang="0">
                  <a:pos x="148" y="0"/>
                </a:cxn>
                <a:cxn ang="0">
                  <a:pos x="74" y="129"/>
                </a:cxn>
              </a:cxnLst>
              <a:rect l="0" t="0" r="r" b="b"/>
              <a:pathLst>
                <a:path w="148" h="129">
                  <a:moveTo>
                    <a:pt x="74" y="129"/>
                  </a:moveTo>
                  <a:lnTo>
                    <a:pt x="0" y="0"/>
                  </a:lnTo>
                  <a:lnTo>
                    <a:pt x="148" y="0"/>
                  </a:lnTo>
                  <a:lnTo>
                    <a:pt x="74" y="129"/>
                  </a:lnTo>
                  <a:close/>
                </a:path>
              </a:pathLst>
            </a:custGeom>
            <a:solidFill>
              <a:srgbClr val="00FF00"/>
            </a:solidFill>
            <a:ln w="9525">
              <a:solidFill>
                <a:srgbClr val="000000"/>
              </a:solidFill>
              <a:prstDash val="solid"/>
              <a:round/>
              <a:headEnd/>
              <a:tailEnd/>
            </a:ln>
          </p:spPr>
          <p:txBody>
            <a:bodyPr/>
            <a:lstStyle/>
            <a:p>
              <a:endParaRPr lang="en-US"/>
            </a:p>
          </p:txBody>
        </p:sp>
        <p:sp>
          <p:nvSpPr>
            <p:cNvPr id="54553" name="Line 281"/>
            <p:cNvSpPr>
              <a:spLocks noChangeShapeType="1"/>
            </p:cNvSpPr>
            <p:nvPr/>
          </p:nvSpPr>
          <p:spPr bwMode="auto">
            <a:xfrm flipV="1">
              <a:off x="16014" y="7491"/>
              <a:ext cx="1" cy="32"/>
            </a:xfrm>
            <a:prstGeom prst="line">
              <a:avLst/>
            </a:prstGeom>
            <a:noFill/>
            <a:ln w="9525">
              <a:solidFill>
                <a:srgbClr val="000000"/>
              </a:solidFill>
              <a:round/>
              <a:headEnd/>
              <a:tailEnd/>
            </a:ln>
          </p:spPr>
          <p:txBody>
            <a:bodyPr/>
            <a:lstStyle/>
            <a:p>
              <a:endParaRPr lang="en-US"/>
            </a:p>
          </p:txBody>
        </p:sp>
        <p:sp>
          <p:nvSpPr>
            <p:cNvPr id="54554" name="Line 282"/>
            <p:cNvSpPr>
              <a:spLocks noChangeShapeType="1"/>
            </p:cNvSpPr>
            <p:nvPr/>
          </p:nvSpPr>
          <p:spPr bwMode="auto">
            <a:xfrm>
              <a:off x="15988" y="7491"/>
              <a:ext cx="51" cy="1"/>
            </a:xfrm>
            <a:prstGeom prst="line">
              <a:avLst/>
            </a:prstGeom>
            <a:noFill/>
            <a:ln w="9525">
              <a:solidFill>
                <a:srgbClr val="000000"/>
              </a:solidFill>
              <a:round/>
              <a:headEnd/>
              <a:tailEnd/>
            </a:ln>
          </p:spPr>
          <p:txBody>
            <a:bodyPr/>
            <a:lstStyle/>
            <a:p>
              <a:endParaRPr lang="en-US"/>
            </a:p>
          </p:txBody>
        </p:sp>
        <p:sp>
          <p:nvSpPr>
            <p:cNvPr id="54555" name="Line 283"/>
            <p:cNvSpPr>
              <a:spLocks noChangeShapeType="1"/>
            </p:cNvSpPr>
            <p:nvPr/>
          </p:nvSpPr>
          <p:spPr bwMode="auto">
            <a:xfrm>
              <a:off x="16014" y="7523"/>
              <a:ext cx="1" cy="32"/>
            </a:xfrm>
            <a:prstGeom prst="line">
              <a:avLst/>
            </a:prstGeom>
            <a:noFill/>
            <a:ln w="9525">
              <a:solidFill>
                <a:srgbClr val="000000"/>
              </a:solidFill>
              <a:round/>
              <a:headEnd/>
              <a:tailEnd/>
            </a:ln>
          </p:spPr>
          <p:txBody>
            <a:bodyPr/>
            <a:lstStyle/>
            <a:p>
              <a:endParaRPr lang="en-US"/>
            </a:p>
          </p:txBody>
        </p:sp>
        <p:sp>
          <p:nvSpPr>
            <p:cNvPr id="54556" name="Line 284"/>
            <p:cNvSpPr>
              <a:spLocks noChangeShapeType="1"/>
            </p:cNvSpPr>
            <p:nvPr/>
          </p:nvSpPr>
          <p:spPr bwMode="auto">
            <a:xfrm>
              <a:off x="15988" y="7555"/>
              <a:ext cx="51" cy="1"/>
            </a:xfrm>
            <a:prstGeom prst="line">
              <a:avLst/>
            </a:prstGeom>
            <a:noFill/>
            <a:ln w="9525">
              <a:solidFill>
                <a:srgbClr val="000000"/>
              </a:solidFill>
              <a:round/>
              <a:headEnd/>
              <a:tailEnd/>
            </a:ln>
          </p:spPr>
          <p:txBody>
            <a:bodyPr/>
            <a:lstStyle/>
            <a:p>
              <a:endParaRPr lang="en-US"/>
            </a:p>
          </p:txBody>
        </p:sp>
        <p:sp>
          <p:nvSpPr>
            <p:cNvPr id="54557" name="Freeform 285"/>
            <p:cNvSpPr>
              <a:spLocks/>
            </p:cNvSpPr>
            <p:nvPr/>
          </p:nvSpPr>
          <p:spPr bwMode="auto">
            <a:xfrm>
              <a:off x="15981" y="7506"/>
              <a:ext cx="66" cy="50"/>
            </a:xfrm>
            <a:custGeom>
              <a:avLst/>
              <a:gdLst/>
              <a:ahLst/>
              <a:cxnLst>
                <a:cxn ang="0">
                  <a:pos x="74" y="129"/>
                </a:cxn>
                <a:cxn ang="0">
                  <a:pos x="0" y="0"/>
                </a:cxn>
                <a:cxn ang="0">
                  <a:pos x="148" y="0"/>
                </a:cxn>
                <a:cxn ang="0">
                  <a:pos x="74" y="129"/>
                </a:cxn>
              </a:cxnLst>
              <a:rect l="0" t="0" r="r" b="b"/>
              <a:pathLst>
                <a:path w="148" h="129">
                  <a:moveTo>
                    <a:pt x="74" y="129"/>
                  </a:moveTo>
                  <a:lnTo>
                    <a:pt x="0" y="0"/>
                  </a:lnTo>
                  <a:lnTo>
                    <a:pt x="148" y="0"/>
                  </a:lnTo>
                  <a:lnTo>
                    <a:pt x="74" y="129"/>
                  </a:lnTo>
                  <a:close/>
                </a:path>
              </a:pathLst>
            </a:custGeom>
            <a:solidFill>
              <a:srgbClr val="00FF00"/>
            </a:solidFill>
            <a:ln w="9525">
              <a:solidFill>
                <a:srgbClr val="000000"/>
              </a:solidFill>
              <a:prstDash val="solid"/>
              <a:round/>
              <a:headEnd/>
              <a:tailEnd/>
            </a:ln>
          </p:spPr>
          <p:txBody>
            <a:bodyPr/>
            <a:lstStyle/>
            <a:p>
              <a:endParaRPr lang="en-US"/>
            </a:p>
          </p:txBody>
        </p:sp>
        <p:sp>
          <p:nvSpPr>
            <p:cNvPr id="54558" name="Line 286"/>
            <p:cNvSpPr>
              <a:spLocks noChangeShapeType="1"/>
            </p:cNvSpPr>
            <p:nvPr/>
          </p:nvSpPr>
          <p:spPr bwMode="auto">
            <a:xfrm flipV="1">
              <a:off x="16436" y="7600"/>
              <a:ext cx="1" cy="17"/>
            </a:xfrm>
            <a:prstGeom prst="line">
              <a:avLst/>
            </a:prstGeom>
            <a:noFill/>
            <a:ln w="9525">
              <a:solidFill>
                <a:srgbClr val="000000"/>
              </a:solidFill>
              <a:round/>
              <a:headEnd/>
              <a:tailEnd/>
            </a:ln>
          </p:spPr>
          <p:txBody>
            <a:bodyPr/>
            <a:lstStyle/>
            <a:p>
              <a:endParaRPr lang="en-US"/>
            </a:p>
          </p:txBody>
        </p:sp>
        <p:sp>
          <p:nvSpPr>
            <p:cNvPr id="54559" name="Line 287"/>
            <p:cNvSpPr>
              <a:spLocks noChangeShapeType="1"/>
            </p:cNvSpPr>
            <p:nvPr/>
          </p:nvSpPr>
          <p:spPr bwMode="auto">
            <a:xfrm>
              <a:off x="16410" y="7600"/>
              <a:ext cx="52" cy="1"/>
            </a:xfrm>
            <a:prstGeom prst="line">
              <a:avLst/>
            </a:prstGeom>
            <a:noFill/>
            <a:ln w="9525">
              <a:solidFill>
                <a:srgbClr val="000000"/>
              </a:solidFill>
              <a:round/>
              <a:headEnd/>
              <a:tailEnd/>
            </a:ln>
          </p:spPr>
          <p:txBody>
            <a:bodyPr/>
            <a:lstStyle/>
            <a:p>
              <a:endParaRPr lang="en-US"/>
            </a:p>
          </p:txBody>
        </p:sp>
        <p:sp>
          <p:nvSpPr>
            <p:cNvPr id="54560" name="Line 288"/>
            <p:cNvSpPr>
              <a:spLocks noChangeShapeType="1"/>
            </p:cNvSpPr>
            <p:nvPr/>
          </p:nvSpPr>
          <p:spPr bwMode="auto">
            <a:xfrm>
              <a:off x="16436" y="7617"/>
              <a:ext cx="1" cy="18"/>
            </a:xfrm>
            <a:prstGeom prst="line">
              <a:avLst/>
            </a:prstGeom>
            <a:noFill/>
            <a:ln w="9525">
              <a:solidFill>
                <a:srgbClr val="000000"/>
              </a:solidFill>
              <a:round/>
              <a:headEnd/>
              <a:tailEnd/>
            </a:ln>
          </p:spPr>
          <p:txBody>
            <a:bodyPr/>
            <a:lstStyle/>
            <a:p>
              <a:endParaRPr lang="en-US"/>
            </a:p>
          </p:txBody>
        </p:sp>
        <p:sp>
          <p:nvSpPr>
            <p:cNvPr id="54561" name="Line 289"/>
            <p:cNvSpPr>
              <a:spLocks noChangeShapeType="1"/>
            </p:cNvSpPr>
            <p:nvPr/>
          </p:nvSpPr>
          <p:spPr bwMode="auto">
            <a:xfrm>
              <a:off x="16410" y="7635"/>
              <a:ext cx="52" cy="0"/>
            </a:xfrm>
            <a:prstGeom prst="line">
              <a:avLst/>
            </a:prstGeom>
            <a:noFill/>
            <a:ln w="9525">
              <a:solidFill>
                <a:srgbClr val="000000"/>
              </a:solidFill>
              <a:round/>
              <a:headEnd/>
              <a:tailEnd/>
            </a:ln>
          </p:spPr>
          <p:txBody>
            <a:bodyPr/>
            <a:lstStyle/>
            <a:p>
              <a:endParaRPr lang="en-US"/>
            </a:p>
          </p:txBody>
        </p:sp>
        <p:sp>
          <p:nvSpPr>
            <p:cNvPr id="54562" name="Freeform 290"/>
            <p:cNvSpPr>
              <a:spLocks/>
            </p:cNvSpPr>
            <p:nvPr/>
          </p:nvSpPr>
          <p:spPr bwMode="auto">
            <a:xfrm>
              <a:off x="16403" y="7601"/>
              <a:ext cx="66" cy="49"/>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563" name="Rectangle 291"/>
            <p:cNvSpPr>
              <a:spLocks noChangeArrowheads="1"/>
            </p:cNvSpPr>
            <p:nvPr/>
          </p:nvSpPr>
          <p:spPr bwMode="auto">
            <a:xfrm>
              <a:off x="16181" y="6146"/>
              <a:ext cx="667" cy="325"/>
            </a:xfrm>
            <a:prstGeom prst="rect">
              <a:avLst/>
            </a:prstGeom>
            <a:solidFill>
              <a:srgbClr val="FFFFFF"/>
            </a:solidFill>
            <a:ln w="6350">
              <a:solidFill>
                <a:srgbClr val="000000"/>
              </a:solidFill>
              <a:miter lim="800000"/>
              <a:headEnd/>
              <a:tailEnd/>
            </a:ln>
          </p:spPr>
          <p:txBody>
            <a:bodyPr/>
            <a:lstStyle/>
            <a:p>
              <a:endParaRPr lang="en-US"/>
            </a:p>
          </p:txBody>
        </p:sp>
        <p:sp>
          <p:nvSpPr>
            <p:cNvPr id="54564" name="Rectangle 292"/>
            <p:cNvSpPr>
              <a:spLocks noChangeArrowheads="1"/>
            </p:cNvSpPr>
            <p:nvPr/>
          </p:nvSpPr>
          <p:spPr bwMode="auto">
            <a:xfrm>
              <a:off x="16415" y="6193"/>
              <a:ext cx="257"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Control</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65" name="Line 293"/>
            <p:cNvSpPr>
              <a:spLocks noChangeShapeType="1"/>
            </p:cNvSpPr>
            <p:nvPr/>
          </p:nvSpPr>
          <p:spPr bwMode="auto">
            <a:xfrm>
              <a:off x="16230" y="6229"/>
              <a:ext cx="158" cy="0"/>
            </a:xfrm>
            <a:prstGeom prst="line">
              <a:avLst/>
            </a:prstGeom>
            <a:noFill/>
            <a:ln w="9525">
              <a:solidFill>
                <a:srgbClr val="000000"/>
              </a:solidFill>
              <a:round/>
              <a:headEnd/>
              <a:tailEnd/>
            </a:ln>
          </p:spPr>
          <p:txBody>
            <a:bodyPr/>
            <a:lstStyle/>
            <a:p>
              <a:endParaRPr lang="en-US"/>
            </a:p>
          </p:txBody>
        </p:sp>
        <p:sp>
          <p:nvSpPr>
            <p:cNvPr id="54566" name="Oval 294"/>
            <p:cNvSpPr>
              <a:spLocks noChangeArrowheads="1"/>
            </p:cNvSpPr>
            <p:nvPr/>
          </p:nvSpPr>
          <p:spPr bwMode="auto">
            <a:xfrm>
              <a:off x="16279" y="6202"/>
              <a:ext cx="60" cy="52"/>
            </a:xfrm>
            <a:prstGeom prst="ellipse">
              <a:avLst/>
            </a:prstGeom>
            <a:solidFill>
              <a:srgbClr val="000000"/>
            </a:solidFill>
            <a:ln w="9525">
              <a:solidFill>
                <a:srgbClr val="000000"/>
              </a:solidFill>
              <a:round/>
              <a:headEnd/>
              <a:tailEnd/>
            </a:ln>
          </p:spPr>
          <p:txBody>
            <a:bodyPr/>
            <a:lstStyle/>
            <a:p>
              <a:endParaRPr lang="en-US"/>
            </a:p>
          </p:txBody>
        </p:sp>
        <p:sp>
          <p:nvSpPr>
            <p:cNvPr id="54567" name="Rectangle 295"/>
            <p:cNvSpPr>
              <a:spLocks noChangeArrowheads="1"/>
            </p:cNvSpPr>
            <p:nvPr/>
          </p:nvSpPr>
          <p:spPr bwMode="auto">
            <a:xfrm>
              <a:off x="16399" y="6277"/>
              <a:ext cx="421" cy="97"/>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Fixed Width</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68" name="Line 296"/>
            <p:cNvSpPr>
              <a:spLocks noChangeShapeType="1"/>
            </p:cNvSpPr>
            <p:nvPr/>
          </p:nvSpPr>
          <p:spPr bwMode="auto">
            <a:xfrm>
              <a:off x="16230" y="6311"/>
              <a:ext cx="158" cy="0"/>
            </a:xfrm>
            <a:prstGeom prst="line">
              <a:avLst/>
            </a:prstGeom>
            <a:noFill/>
            <a:ln w="9525">
              <a:solidFill>
                <a:srgbClr val="000000"/>
              </a:solidFill>
              <a:round/>
              <a:headEnd/>
              <a:tailEnd/>
            </a:ln>
          </p:spPr>
          <p:txBody>
            <a:bodyPr/>
            <a:lstStyle/>
            <a:p>
              <a:endParaRPr lang="en-US"/>
            </a:p>
          </p:txBody>
        </p:sp>
        <p:sp>
          <p:nvSpPr>
            <p:cNvPr id="54569" name="Oval 297"/>
            <p:cNvSpPr>
              <a:spLocks noChangeArrowheads="1"/>
            </p:cNvSpPr>
            <p:nvPr/>
          </p:nvSpPr>
          <p:spPr bwMode="auto">
            <a:xfrm>
              <a:off x="16279" y="6285"/>
              <a:ext cx="60" cy="52"/>
            </a:xfrm>
            <a:prstGeom prst="ellipse">
              <a:avLst/>
            </a:prstGeom>
            <a:solidFill>
              <a:srgbClr val="FF0000"/>
            </a:solidFill>
            <a:ln w="9525">
              <a:solidFill>
                <a:srgbClr val="000000"/>
              </a:solidFill>
              <a:round/>
              <a:headEnd/>
              <a:tailEnd/>
            </a:ln>
          </p:spPr>
          <p:txBody>
            <a:bodyPr/>
            <a:lstStyle/>
            <a:p>
              <a:endParaRPr lang="en-US"/>
            </a:p>
          </p:txBody>
        </p:sp>
        <p:sp>
          <p:nvSpPr>
            <p:cNvPr id="54570" name="Rectangle 298"/>
            <p:cNvSpPr>
              <a:spLocks noChangeArrowheads="1"/>
            </p:cNvSpPr>
            <p:nvPr/>
          </p:nvSpPr>
          <p:spPr bwMode="auto">
            <a:xfrm>
              <a:off x="16407" y="6361"/>
              <a:ext cx="336"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No Buffer</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71" name="Line 299"/>
            <p:cNvSpPr>
              <a:spLocks noChangeShapeType="1"/>
            </p:cNvSpPr>
            <p:nvPr/>
          </p:nvSpPr>
          <p:spPr bwMode="auto">
            <a:xfrm>
              <a:off x="16230" y="6394"/>
              <a:ext cx="158" cy="0"/>
            </a:xfrm>
            <a:prstGeom prst="line">
              <a:avLst/>
            </a:prstGeom>
            <a:noFill/>
            <a:ln w="9525">
              <a:solidFill>
                <a:srgbClr val="000000"/>
              </a:solidFill>
              <a:round/>
              <a:headEnd/>
              <a:tailEnd/>
            </a:ln>
          </p:spPr>
          <p:txBody>
            <a:bodyPr/>
            <a:lstStyle/>
            <a:p>
              <a:endParaRPr lang="en-US"/>
            </a:p>
          </p:txBody>
        </p:sp>
        <p:sp>
          <p:nvSpPr>
            <p:cNvPr id="54572" name="Freeform 300"/>
            <p:cNvSpPr>
              <a:spLocks/>
            </p:cNvSpPr>
            <p:nvPr/>
          </p:nvSpPr>
          <p:spPr bwMode="auto">
            <a:xfrm>
              <a:off x="16276" y="6377"/>
              <a:ext cx="66" cy="50"/>
            </a:xfrm>
            <a:custGeom>
              <a:avLst/>
              <a:gdLst/>
              <a:ahLst/>
              <a:cxnLst>
                <a:cxn ang="0">
                  <a:pos x="74" y="129"/>
                </a:cxn>
                <a:cxn ang="0">
                  <a:pos x="0" y="0"/>
                </a:cxn>
                <a:cxn ang="0">
                  <a:pos x="148" y="0"/>
                </a:cxn>
                <a:cxn ang="0">
                  <a:pos x="74" y="129"/>
                </a:cxn>
              </a:cxnLst>
              <a:rect l="0" t="0" r="r" b="b"/>
              <a:pathLst>
                <a:path w="148" h="129">
                  <a:moveTo>
                    <a:pt x="74" y="129"/>
                  </a:moveTo>
                  <a:lnTo>
                    <a:pt x="0" y="0"/>
                  </a:lnTo>
                  <a:lnTo>
                    <a:pt x="148" y="0"/>
                  </a:lnTo>
                  <a:lnTo>
                    <a:pt x="74" y="129"/>
                  </a:lnTo>
                  <a:close/>
                </a:path>
              </a:pathLst>
            </a:custGeom>
            <a:solidFill>
              <a:srgbClr val="00FF00"/>
            </a:solidFill>
            <a:ln w="9525">
              <a:solidFill>
                <a:srgbClr val="000000"/>
              </a:solidFill>
              <a:prstDash val="solid"/>
              <a:round/>
              <a:headEnd/>
              <a:tailEnd/>
            </a:ln>
          </p:spPr>
          <p:txBody>
            <a:bodyPr/>
            <a:lstStyle/>
            <a:p>
              <a:endParaRPr lang="en-US"/>
            </a:p>
          </p:txBody>
        </p:sp>
        <p:sp>
          <p:nvSpPr>
            <p:cNvPr id="54573" name="Line 301"/>
            <p:cNvSpPr>
              <a:spLocks noChangeShapeType="1"/>
            </p:cNvSpPr>
            <p:nvPr/>
          </p:nvSpPr>
          <p:spPr bwMode="auto">
            <a:xfrm flipH="1" flipV="1">
              <a:off x="15569" y="7618"/>
              <a:ext cx="1" cy="80"/>
            </a:xfrm>
            <a:prstGeom prst="line">
              <a:avLst/>
            </a:prstGeom>
            <a:noFill/>
            <a:ln w="6350">
              <a:solidFill>
                <a:srgbClr val="000000"/>
              </a:solidFill>
              <a:round/>
              <a:headEnd/>
              <a:tailEnd/>
            </a:ln>
          </p:spPr>
          <p:txBody>
            <a:bodyPr/>
            <a:lstStyle/>
            <a:p>
              <a:endParaRPr lang="en-US"/>
            </a:p>
          </p:txBody>
        </p:sp>
        <p:sp>
          <p:nvSpPr>
            <p:cNvPr id="54574" name="Line 302"/>
            <p:cNvSpPr>
              <a:spLocks noChangeShapeType="1"/>
            </p:cNvSpPr>
            <p:nvPr/>
          </p:nvSpPr>
          <p:spPr bwMode="auto">
            <a:xfrm flipH="1" flipV="1">
              <a:off x="15569" y="7509"/>
              <a:ext cx="1" cy="80"/>
            </a:xfrm>
            <a:prstGeom prst="line">
              <a:avLst/>
            </a:prstGeom>
            <a:noFill/>
            <a:ln w="6350">
              <a:solidFill>
                <a:srgbClr val="000000"/>
              </a:solidFill>
              <a:round/>
              <a:headEnd/>
              <a:tailEnd/>
            </a:ln>
          </p:spPr>
          <p:txBody>
            <a:bodyPr/>
            <a:lstStyle/>
            <a:p>
              <a:endParaRPr lang="en-US"/>
            </a:p>
          </p:txBody>
        </p:sp>
        <p:sp>
          <p:nvSpPr>
            <p:cNvPr id="54575" name="Line 303"/>
            <p:cNvSpPr>
              <a:spLocks noChangeShapeType="1"/>
            </p:cNvSpPr>
            <p:nvPr/>
          </p:nvSpPr>
          <p:spPr bwMode="auto">
            <a:xfrm flipH="1" flipV="1">
              <a:off x="15568" y="7400"/>
              <a:ext cx="1" cy="80"/>
            </a:xfrm>
            <a:prstGeom prst="line">
              <a:avLst/>
            </a:prstGeom>
            <a:noFill/>
            <a:ln w="6350">
              <a:solidFill>
                <a:srgbClr val="000000"/>
              </a:solidFill>
              <a:round/>
              <a:headEnd/>
              <a:tailEnd/>
            </a:ln>
          </p:spPr>
          <p:txBody>
            <a:bodyPr/>
            <a:lstStyle/>
            <a:p>
              <a:endParaRPr lang="en-US"/>
            </a:p>
          </p:txBody>
        </p:sp>
        <p:sp>
          <p:nvSpPr>
            <p:cNvPr id="54576" name="Line 304"/>
            <p:cNvSpPr>
              <a:spLocks noChangeShapeType="1"/>
            </p:cNvSpPr>
            <p:nvPr/>
          </p:nvSpPr>
          <p:spPr bwMode="auto">
            <a:xfrm flipH="1" flipV="1">
              <a:off x="15567" y="7290"/>
              <a:ext cx="1" cy="80"/>
            </a:xfrm>
            <a:prstGeom prst="line">
              <a:avLst/>
            </a:prstGeom>
            <a:noFill/>
            <a:ln w="6350">
              <a:solidFill>
                <a:srgbClr val="000000"/>
              </a:solidFill>
              <a:round/>
              <a:headEnd/>
              <a:tailEnd/>
            </a:ln>
          </p:spPr>
          <p:txBody>
            <a:bodyPr/>
            <a:lstStyle/>
            <a:p>
              <a:endParaRPr lang="en-US"/>
            </a:p>
          </p:txBody>
        </p:sp>
        <p:sp>
          <p:nvSpPr>
            <p:cNvPr id="54577" name="Line 305"/>
            <p:cNvSpPr>
              <a:spLocks noChangeShapeType="1"/>
            </p:cNvSpPr>
            <p:nvPr/>
          </p:nvSpPr>
          <p:spPr bwMode="auto">
            <a:xfrm flipH="1" flipV="1">
              <a:off x="15567" y="7181"/>
              <a:ext cx="0" cy="79"/>
            </a:xfrm>
            <a:prstGeom prst="line">
              <a:avLst/>
            </a:prstGeom>
            <a:noFill/>
            <a:ln w="6350">
              <a:solidFill>
                <a:srgbClr val="000000"/>
              </a:solidFill>
              <a:round/>
              <a:headEnd/>
              <a:tailEnd/>
            </a:ln>
          </p:spPr>
          <p:txBody>
            <a:bodyPr/>
            <a:lstStyle/>
            <a:p>
              <a:endParaRPr lang="en-US"/>
            </a:p>
          </p:txBody>
        </p:sp>
        <p:sp>
          <p:nvSpPr>
            <p:cNvPr id="54578" name="Line 306"/>
            <p:cNvSpPr>
              <a:spLocks noChangeShapeType="1"/>
            </p:cNvSpPr>
            <p:nvPr/>
          </p:nvSpPr>
          <p:spPr bwMode="auto">
            <a:xfrm flipH="1" flipV="1">
              <a:off x="15566" y="7071"/>
              <a:ext cx="1" cy="80"/>
            </a:xfrm>
            <a:prstGeom prst="line">
              <a:avLst/>
            </a:prstGeom>
            <a:noFill/>
            <a:ln w="6350">
              <a:solidFill>
                <a:srgbClr val="000000"/>
              </a:solidFill>
              <a:round/>
              <a:headEnd/>
              <a:tailEnd/>
            </a:ln>
          </p:spPr>
          <p:txBody>
            <a:bodyPr/>
            <a:lstStyle/>
            <a:p>
              <a:endParaRPr lang="en-US"/>
            </a:p>
          </p:txBody>
        </p:sp>
        <p:sp>
          <p:nvSpPr>
            <p:cNvPr id="54579" name="Line 307"/>
            <p:cNvSpPr>
              <a:spLocks noChangeShapeType="1"/>
            </p:cNvSpPr>
            <p:nvPr/>
          </p:nvSpPr>
          <p:spPr bwMode="auto">
            <a:xfrm flipH="1" flipV="1">
              <a:off x="15566" y="6961"/>
              <a:ext cx="1" cy="80"/>
            </a:xfrm>
            <a:prstGeom prst="line">
              <a:avLst/>
            </a:prstGeom>
            <a:noFill/>
            <a:ln w="6350">
              <a:solidFill>
                <a:srgbClr val="000000"/>
              </a:solidFill>
              <a:round/>
              <a:headEnd/>
              <a:tailEnd/>
            </a:ln>
          </p:spPr>
          <p:txBody>
            <a:bodyPr/>
            <a:lstStyle/>
            <a:p>
              <a:endParaRPr lang="en-US"/>
            </a:p>
          </p:txBody>
        </p:sp>
        <p:sp>
          <p:nvSpPr>
            <p:cNvPr id="54580" name="Line 308"/>
            <p:cNvSpPr>
              <a:spLocks noChangeShapeType="1"/>
            </p:cNvSpPr>
            <p:nvPr/>
          </p:nvSpPr>
          <p:spPr bwMode="auto">
            <a:xfrm flipH="1" flipV="1">
              <a:off x="15565" y="6853"/>
              <a:ext cx="1" cy="79"/>
            </a:xfrm>
            <a:prstGeom prst="line">
              <a:avLst/>
            </a:prstGeom>
            <a:noFill/>
            <a:ln w="6350">
              <a:solidFill>
                <a:srgbClr val="000000"/>
              </a:solidFill>
              <a:round/>
              <a:headEnd/>
              <a:tailEnd/>
            </a:ln>
          </p:spPr>
          <p:txBody>
            <a:bodyPr/>
            <a:lstStyle/>
            <a:p>
              <a:endParaRPr lang="en-US"/>
            </a:p>
          </p:txBody>
        </p:sp>
        <p:sp>
          <p:nvSpPr>
            <p:cNvPr id="54581" name="Line 309"/>
            <p:cNvSpPr>
              <a:spLocks noChangeShapeType="1"/>
            </p:cNvSpPr>
            <p:nvPr/>
          </p:nvSpPr>
          <p:spPr bwMode="auto">
            <a:xfrm flipH="1" flipV="1">
              <a:off x="15564" y="6743"/>
              <a:ext cx="1" cy="80"/>
            </a:xfrm>
            <a:prstGeom prst="line">
              <a:avLst/>
            </a:prstGeom>
            <a:noFill/>
            <a:ln w="6350">
              <a:solidFill>
                <a:srgbClr val="000000"/>
              </a:solidFill>
              <a:round/>
              <a:headEnd/>
              <a:tailEnd/>
            </a:ln>
          </p:spPr>
          <p:txBody>
            <a:bodyPr/>
            <a:lstStyle/>
            <a:p>
              <a:endParaRPr lang="en-US"/>
            </a:p>
          </p:txBody>
        </p:sp>
        <p:sp>
          <p:nvSpPr>
            <p:cNvPr id="54582" name="Line 310"/>
            <p:cNvSpPr>
              <a:spLocks noChangeShapeType="1"/>
            </p:cNvSpPr>
            <p:nvPr/>
          </p:nvSpPr>
          <p:spPr bwMode="auto">
            <a:xfrm flipH="1" flipV="1">
              <a:off x="15563" y="6634"/>
              <a:ext cx="1" cy="80"/>
            </a:xfrm>
            <a:prstGeom prst="line">
              <a:avLst/>
            </a:prstGeom>
            <a:noFill/>
            <a:ln w="6350">
              <a:solidFill>
                <a:srgbClr val="000000"/>
              </a:solidFill>
              <a:round/>
              <a:headEnd/>
              <a:tailEnd/>
            </a:ln>
          </p:spPr>
          <p:txBody>
            <a:bodyPr/>
            <a:lstStyle/>
            <a:p>
              <a:endParaRPr lang="en-US"/>
            </a:p>
          </p:txBody>
        </p:sp>
        <p:sp>
          <p:nvSpPr>
            <p:cNvPr id="54583" name="Line 311"/>
            <p:cNvSpPr>
              <a:spLocks noChangeShapeType="1"/>
            </p:cNvSpPr>
            <p:nvPr/>
          </p:nvSpPr>
          <p:spPr bwMode="auto">
            <a:xfrm flipH="1" flipV="1">
              <a:off x="15562" y="6524"/>
              <a:ext cx="1" cy="80"/>
            </a:xfrm>
            <a:prstGeom prst="line">
              <a:avLst/>
            </a:prstGeom>
            <a:noFill/>
            <a:ln w="6350">
              <a:solidFill>
                <a:srgbClr val="000000"/>
              </a:solidFill>
              <a:round/>
              <a:headEnd/>
              <a:tailEnd/>
            </a:ln>
          </p:spPr>
          <p:txBody>
            <a:bodyPr/>
            <a:lstStyle/>
            <a:p>
              <a:endParaRPr lang="en-US"/>
            </a:p>
          </p:txBody>
        </p:sp>
        <p:sp>
          <p:nvSpPr>
            <p:cNvPr id="54584" name="Line 312"/>
            <p:cNvSpPr>
              <a:spLocks noChangeShapeType="1"/>
            </p:cNvSpPr>
            <p:nvPr/>
          </p:nvSpPr>
          <p:spPr bwMode="auto">
            <a:xfrm flipH="1" flipV="1">
              <a:off x="15561" y="6415"/>
              <a:ext cx="1" cy="79"/>
            </a:xfrm>
            <a:prstGeom prst="line">
              <a:avLst/>
            </a:prstGeom>
            <a:noFill/>
            <a:ln w="6350">
              <a:solidFill>
                <a:srgbClr val="000000"/>
              </a:solidFill>
              <a:round/>
              <a:headEnd/>
              <a:tailEnd/>
            </a:ln>
          </p:spPr>
          <p:txBody>
            <a:bodyPr/>
            <a:lstStyle/>
            <a:p>
              <a:endParaRPr lang="en-US"/>
            </a:p>
          </p:txBody>
        </p:sp>
        <p:sp>
          <p:nvSpPr>
            <p:cNvPr id="54585" name="Line 313"/>
            <p:cNvSpPr>
              <a:spLocks noChangeShapeType="1"/>
            </p:cNvSpPr>
            <p:nvPr/>
          </p:nvSpPr>
          <p:spPr bwMode="auto">
            <a:xfrm flipH="1" flipV="1">
              <a:off x="15561" y="6305"/>
              <a:ext cx="1" cy="80"/>
            </a:xfrm>
            <a:prstGeom prst="line">
              <a:avLst/>
            </a:prstGeom>
            <a:noFill/>
            <a:ln w="6350">
              <a:solidFill>
                <a:srgbClr val="000000"/>
              </a:solidFill>
              <a:round/>
              <a:headEnd/>
              <a:tailEnd/>
            </a:ln>
          </p:spPr>
          <p:txBody>
            <a:bodyPr/>
            <a:lstStyle/>
            <a:p>
              <a:endParaRPr lang="en-US"/>
            </a:p>
          </p:txBody>
        </p:sp>
        <p:sp>
          <p:nvSpPr>
            <p:cNvPr id="54586" name="Line 314"/>
            <p:cNvSpPr>
              <a:spLocks noChangeShapeType="1"/>
            </p:cNvSpPr>
            <p:nvPr/>
          </p:nvSpPr>
          <p:spPr bwMode="auto">
            <a:xfrm flipH="1" flipV="1">
              <a:off x="15559" y="6196"/>
              <a:ext cx="1" cy="79"/>
            </a:xfrm>
            <a:prstGeom prst="line">
              <a:avLst/>
            </a:prstGeom>
            <a:noFill/>
            <a:ln w="6350">
              <a:solidFill>
                <a:srgbClr val="000000"/>
              </a:solidFill>
              <a:round/>
              <a:headEnd/>
              <a:tailEnd/>
            </a:ln>
          </p:spPr>
          <p:txBody>
            <a:bodyPr/>
            <a:lstStyle/>
            <a:p>
              <a:endParaRPr lang="en-US"/>
            </a:p>
          </p:txBody>
        </p:sp>
        <p:sp>
          <p:nvSpPr>
            <p:cNvPr id="54587" name="Line 315"/>
            <p:cNvSpPr>
              <a:spLocks noChangeShapeType="1"/>
            </p:cNvSpPr>
            <p:nvPr/>
          </p:nvSpPr>
          <p:spPr bwMode="auto">
            <a:xfrm flipV="1">
              <a:off x="15559" y="6147"/>
              <a:ext cx="1" cy="19"/>
            </a:xfrm>
            <a:prstGeom prst="line">
              <a:avLst/>
            </a:prstGeom>
            <a:noFill/>
            <a:ln w="6350">
              <a:solidFill>
                <a:srgbClr val="000000"/>
              </a:solidFill>
              <a:round/>
              <a:headEnd/>
              <a:tailEnd/>
            </a:ln>
          </p:spPr>
          <p:txBody>
            <a:bodyPr/>
            <a:lstStyle/>
            <a:p>
              <a:endParaRPr lang="en-US"/>
            </a:p>
          </p:txBody>
        </p:sp>
        <p:sp>
          <p:nvSpPr>
            <p:cNvPr id="54588" name="Rectangle 316"/>
            <p:cNvSpPr>
              <a:spLocks noChangeArrowheads="1"/>
            </p:cNvSpPr>
            <p:nvPr/>
          </p:nvSpPr>
          <p:spPr bwMode="auto">
            <a:xfrm>
              <a:off x="14358" y="6155"/>
              <a:ext cx="282" cy="11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Before</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89" name="Rectangle 317"/>
            <p:cNvSpPr>
              <a:spLocks noChangeArrowheads="1"/>
            </p:cNvSpPr>
            <p:nvPr/>
          </p:nvSpPr>
          <p:spPr bwMode="auto">
            <a:xfrm>
              <a:off x="15589" y="6149"/>
              <a:ext cx="203"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After</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90" name="Rectangle 318"/>
            <p:cNvSpPr>
              <a:spLocks noChangeArrowheads="1"/>
            </p:cNvSpPr>
            <p:nvPr/>
          </p:nvSpPr>
          <p:spPr bwMode="auto">
            <a:xfrm rot="16200000">
              <a:off x="13704" y="6857"/>
              <a:ext cx="906"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Mollusk  Density m</a:t>
              </a:r>
              <a:r>
                <a:rPr lang="en-US" sz="1200" b="1" baseline="30000">
                  <a:solidFill>
                    <a:srgbClr val="000000"/>
                  </a:solidFill>
                  <a:cs typeface="Times New Roman" pitchFamily="18" charset="0"/>
                </a:rPr>
                <a:t>2</a:t>
              </a:r>
            </a:p>
          </p:txBody>
        </p:sp>
      </p:grpSp>
      <p:grpSp>
        <p:nvGrpSpPr>
          <p:cNvPr id="54591" name="Group 319"/>
          <p:cNvGrpSpPr>
            <a:grpSpLocks/>
          </p:cNvGrpSpPr>
          <p:nvPr/>
        </p:nvGrpSpPr>
        <p:grpSpPr bwMode="auto">
          <a:xfrm>
            <a:off x="2209800" y="3429000"/>
            <a:ext cx="4403725" cy="3160713"/>
            <a:chOff x="14122" y="8185"/>
            <a:chExt cx="2774" cy="1991"/>
          </a:xfrm>
        </p:grpSpPr>
        <p:sp>
          <p:nvSpPr>
            <p:cNvPr id="54592" name="Rectangle 320"/>
            <p:cNvSpPr>
              <a:spLocks noChangeArrowheads="1"/>
            </p:cNvSpPr>
            <p:nvPr/>
          </p:nvSpPr>
          <p:spPr bwMode="auto">
            <a:xfrm>
              <a:off x="14347" y="8323"/>
              <a:ext cx="2548" cy="1582"/>
            </a:xfrm>
            <a:prstGeom prst="rect">
              <a:avLst/>
            </a:prstGeom>
            <a:solidFill>
              <a:srgbClr val="FFFFFF"/>
            </a:solidFill>
            <a:ln w="1588">
              <a:solidFill>
                <a:srgbClr val="FFFFFF"/>
              </a:solidFill>
              <a:miter lim="800000"/>
              <a:headEnd/>
              <a:tailEnd/>
            </a:ln>
          </p:spPr>
          <p:txBody>
            <a:bodyPr/>
            <a:lstStyle/>
            <a:p>
              <a:endParaRPr lang="en-US"/>
            </a:p>
          </p:txBody>
        </p:sp>
        <p:sp>
          <p:nvSpPr>
            <p:cNvPr id="54593" name="Rectangle 321"/>
            <p:cNvSpPr>
              <a:spLocks noChangeArrowheads="1"/>
            </p:cNvSpPr>
            <p:nvPr/>
          </p:nvSpPr>
          <p:spPr bwMode="auto">
            <a:xfrm>
              <a:off x="15142" y="8185"/>
              <a:ext cx="838" cy="134"/>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400" b="1">
                  <a:solidFill>
                    <a:srgbClr val="000000"/>
                  </a:solidFill>
                  <a:cs typeface="Times New Roman" pitchFamily="18" charset="0"/>
                </a:rPr>
                <a:t>Willapa Block B</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94" name="Rectangle 322"/>
            <p:cNvSpPr>
              <a:spLocks noChangeArrowheads="1"/>
            </p:cNvSpPr>
            <p:nvPr/>
          </p:nvSpPr>
          <p:spPr bwMode="auto">
            <a:xfrm>
              <a:off x="15483" y="10061"/>
              <a:ext cx="299"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Period</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595" name="Line 323"/>
            <p:cNvSpPr>
              <a:spLocks noChangeShapeType="1"/>
            </p:cNvSpPr>
            <p:nvPr/>
          </p:nvSpPr>
          <p:spPr bwMode="auto">
            <a:xfrm>
              <a:off x="14347" y="9905"/>
              <a:ext cx="2548" cy="1"/>
            </a:xfrm>
            <a:prstGeom prst="line">
              <a:avLst/>
            </a:prstGeom>
            <a:noFill/>
            <a:ln w="9525">
              <a:solidFill>
                <a:srgbClr val="000000"/>
              </a:solidFill>
              <a:round/>
              <a:headEnd/>
              <a:tailEnd/>
            </a:ln>
          </p:spPr>
          <p:txBody>
            <a:bodyPr/>
            <a:lstStyle/>
            <a:p>
              <a:endParaRPr lang="en-US"/>
            </a:p>
          </p:txBody>
        </p:sp>
        <p:sp>
          <p:nvSpPr>
            <p:cNvPr id="54596" name="Line 324"/>
            <p:cNvSpPr>
              <a:spLocks noChangeShapeType="1"/>
            </p:cNvSpPr>
            <p:nvPr/>
          </p:nvSpPr>
          <p:spPr bwMode="auto">
            <a:xfrm flipV="1">
              <a:off x="14666" y="9905"/>
              <a:ext cx="1" cy="23"/>
            </a:xfrm>
            <a:prstGeom prst="line">
              <a:avLst/>
            </a:prstGeom>
            <a:noFill/>
            <a:ln w="9525">
              <a:solidFill>
                <a:srgbClr val="000000"/>
              </a:solidFill>
              <a:round/>
              <a:headEnd/>
              <a:tailEnd/>
            </a:ln>
          </p:spPr>
          <p:txBody>
            <a:bodyPr/>
            <a:lstStyle/>
            <a:p>
              <a:endParaRPr lang="en-US"/>
            </a:p>
          </p:txBody>
        </p:sp>
        <p:sp>
          <p:nvSpPr>
            <p:cNvPr id="54597" name="Line 325"/>
            <p:cNvSpPr>
              <a:spLocks noChangeShapeType="1"/>
            </p:cNvSpPr>
            <p:nvPr/>
          </p:nvSpPr>
          <p:spPr bwMode="auto">
            <a:xfrm flipV="1">
              <a:off x="14984" y="9905"/>
              <a:ext cx="1" cy="23"/>
            </a:xfrm>
            <a:prstGeom prst="line">
              <a:avLst/>
            </a:prstGeom>
            <a:noFill/>
            <a:ln w="9525">
              <a:solidFill>
                <a:srgbClr val="000000"/>
              </a:solidFill>
              <a:round/>
              <a:headEnd/>
              <a:tailEnd/>
            </a:ln>
          </p:spPr>
          <p:txBody>
            <a:bodyPr/>
            <a:lstStyle/>
            <a:p>
              <a:endParaRPr lang="en-US"/>
            </a:p>
          </p:txBody>
        </p:sp>
        <p:sp>
          <p:nvSpPr>
            <p:cNvPr id="54598" name="Line 326"/>
            <p:cNvSpPr>
              <a:spLocks noChangeShapeType="1"/>
            </p:cNvSpPr>
            <p:nvPr/>
          </p:nvSpPr>
          <p:spPr bwMode="auto">
            <a:xfrm flipV="1">
              <a:off x="15302" y="9905"/>
              <a:ext cx="1" cy="23"/>
            </a:xfrm>
            <a:prstGeom prst="line">
              <a:avLst/>
            </a:prstGeom>
            <a:noFill/>
            <a:ln w="9525">
              <a:solidFill>
                <a:srgbClr val="000000"/>
              </a:solidFill>
              <a:round/>
              <a:headEnd/>
              <a:tailEnd/>
            </a:ln>
          </p:spPr>
          <p:txBody>
            <a:bodyPr/>
            <a:lstStyle/>
            <a:p>
              <a:endParaRPr lang="en-US"/>
            </a:p>
          </p:txBody>
        </p:sp>
        <p:sp>
          <p:nvSpPr>
            <p:cNvPr id="54599" name="Line 327"/>
            <p:cNvSpPr>
              <a:spLocks noChangeShapeType="1"/>
            </p:cNvSpPr>
            <p:nvPr/>
          </p:nvSpPr>
          <p:spPr bwMode="auto">
            <a:xfrm flipV="1">
              <a:off x="15621" y="9905"/>
              <a:ext cx="1" cy="23"/>
            </a:xfrm>
            <a:prstGeom prst="line">
              <a:avLst/>
            </a:prstGeom>
            <a:noFill/>
            <a:ln w="9525">
              <a:solidFill>
                <a:srgbClr val="000000"/>
              </a:solidFill>
              <a:round/>
              <a:headEnd/>
              <a:tailEnd/>
            </a:ln>
          </p:spPr>
          <p:txBody>
            <a:bodyPr/>
            <a:lstStyle/>
            <a:p>
              <a:endParaRPr lang="en-US"/>
            </a:p>
          </p:txBody>
        </p:sp>
        <p:sp>
          <p:nvSpPr>
            <p:cNvPr id="54600" name="Line 328"/>
            <p:cNvSpPr>
              <a:spLocks noChangeShapeType="1"/>
            </p:cNvSpPr>
            <p:nvPr/>
          </p:nvSpPr>
          <p:spPr bwMode="auto">
            <a:xfrm flipV="1">
              <a:off x="15939" y="9905"/>
              <a:ext cx="1" cy="23"/>
            </a:xfrm>
            <a:prstGeom prst="line">
              <a:avLst/>
            </a:prstGeom>
            <a:noFill/>
            <a:ln w="9525">
              <a:solidFill>
                <a:srgbClr val="000000"/>
              </a:solidFill>
              <a:round/>
              <a:headEnd/>
              <a:tailEnd/>
            </a:ln>
          </p:spPr>
          <p:txBody>
            <a:bodyPr/>
            <a:lstStyle/>
            <a:p>
              <a:endParaRPr lang="en-US"/>
            </a:p>
          </p:txBody>
        </p:sp>
        <p:sp>
          <p:nvSpPr>
            <p:cNvPr id="54601" name="Line 329"/>
            <p:cNvSpPr>
              <a:spLocks noChangeShapeType="1"/>
            </p:cNvSpPr>
            <p:nvPr/>
          </p:nvSpPr>
          <p:spPr bwMode="auto">
            <a:xfrm flipV="1">
              <a:off x="16258" y="9905"/>
              <a:ext cx="1" cy="23"/>
            </a:xfrm>
            <a:prstGeom prst="line">
              <a:avLst/>
            </a:prstGeom>
            <a:noFill/>
            <a:ln w="9525">
              <a:solidFill>
                <a:srgbClr val="000000"/>
              </a:solidFill>
              <a:round/>
              <a:headEnd/>
              <a:tailEnd/>
            </a:ln>
          </p:spPr>
          <p:txBody>
            <a:bodyPr/>
            <a:lstStyle/>
            <a:p>
              <a:endParaRPr lang="en-US"/>
            </a:p>
          </p:txBody>
        </p:sp>
        <p:sp>
          <p:nvSpPr>
            <p:cNvPr id="54602" name="Line 330"/>
            <p:cNvSpPr>
              <a:spLocks noChangeShapeType="1"/>
            </p:cNvSpPr>
            <p:nvPr/>
          </p:nvSpPr>
          <p:spPr bwMode="auto">
            <a:xfrm flipV="1">
              <a:off x="16577" y="9905"/>
              <a:ext cx="1" cy="23"/>
            </a:xfrm>
            <a:prstGeom prst="line">
              <a:avLst/>
            </a:prstGeom>
            <a:noFill/>
            <a:ln w="9525">
              <a:solidFill>
                <a:srgbClr val="000000"/>
              </a:solidFill>
              <a:round/>
              <a:headEnd/>
              <a:tailEnd/>
            </a:ln>
          </p:spPr>
          <p:txBody>
            <a:bodyPr/>
            <a:lstStyle/>
            <a:p>
              <a:endParaRPr lang="en-US"/>
            </a:p>
          </p:txBody>
        </p:sp>
        <p:sp>
          <p:nvSpPr>
            <p:cNvPr id="54603" name="Rectangle 331"/>
            <p:cNvSpPr>
              <a:spLocks noChangeArrowheads="1"/>
            </p:cNvSpPr>
            <p:nvPr/>
          </p:nvSpPr>
          <p:spPr bwMode="auto">
            <a:xfrm>
              <a:off x="14559" y="9958"/>
              <a:ext cx="239"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4" name="Rectangle 332"/>
            <p:cNvSpPr>
              <a:spLocks noChangeArrowheads="1"/>
            </p:cNvSpPr>
            <p:nvPr/>
          </p:nvSpPr>
          <p:spPr bwMode="auto">
            <a:xfrm>
              <a:off x="14827" y="9958"/>
              <a:ext cx="340"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03</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5" name="Rectangle 333"/>
            <p:cNvSpPr>
              <a:spLocks noChangeArrowheads="1"/>
            </p:cNvSpPr>
            <p:nvPr/>
          </p:nvSpPr>
          <p:spPr bwMode="auto">
            <a:xfrm>
              <a:off x="15196" y="9958"/>
              <a:ext cx="239"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03</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6" name="Rectangle 334"/>
            <p:cNvSpPr>
              <a:spLocks noChangeArrowheads="1"/>
            </p:cNvSpPr>
            <p:nvPr/>
          </p:nvSpPr>
          <p:spPr bwMode="auto">
            <a:xfrm>
              <a:off x="15514" y="9958"/>
              <a:ext cx="239"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7" name="Rectangle 335"/>
            <p:cNvSpPr>
              <a:spLocks noChangeArrowheads="1"/>
            </p:cNvSpPr>
            <p:nvPr/>
          </p:nvSpPr>
          <p:spPr bwMode="auto">
            <a:xfrm>
              <a:off x="15781" y="9958"/>
              <a:ext cx="340"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8" name="Rectangle 336"/>
            <p:cNvSpPr>
              <a:spLocks noChangeArrowheads="1"/>
            </p:cNvSpPr>
            <p:nvPr/>
          </p:nvSpPr>
          <p:spPr bwMode="auto">
            <a:xfrm>
              <a:off x="16151" y="9958"/>
              <a:ext cx="239"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Fall 05</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09" name="Rectangle 337"/>
            <p:cNvSpPr>
              <a:spLocks noChangeArrowheads="1"/>
            </p:cNvSpPr>
            <p:nvPr/>
          </p:nvSpPr>
          <p:spPr bwMode="auto">
            <a:xfrm>
              <a:off x="16417" y="9958"/>
              <a:ext cx="340"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Spring 06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10" name="Line 338"/>
            <p:cNvSpPr>
              <a:spLocks noChangeShapeType="1"/>
            </p:cNvSpPr>
            <p:nvPr/>
          </p:nvSpPr>
          <p:spPr bwMode="auto">
            <a:xfrm>
              <a:off x="14347" y="8323"/>
              <a:ext cx="2548" cy="1"/>
            </a:xfrm>
            <a:prstGeom prst="line">
              <a:avLst/>
            </a:prstGeom>
            <a:noFill/>
            <a:ln w="9525">
              <a:solidFill>
                <a:srgbClr val="000000"/>
              </a:solidFill>
              <a:round/>
              <a:headEnd/>
              <a:tailEnd/>
            </a:ln>
          </p:spPr>
          <p:txBody>
            <a:bodyPr/>
            <a:lstStyle/>
            <a:p>
              <a:endParaRPr lang="en-US"/>
            </a:p>
          </p:txBody>
        </p:sp>
        <p:sp>
          <p:nvSpPr>
            <p:cNvPr id="54611" name="Line 339"/>
            <p:cNvSpPr>
              <a:spLocks noChangeShapeType="1"/>
            </p:cNvSpPr>
            <p:nvPr/>
          </p:nvSpPr>
          <p:spPr bwMode="auto">
            <a:xfrm flipV="1">
              <a:off x="14347" y="8323"/>
              <a:ext cx="1" cy="1582"/>
            </a:xfrm>
            <a:prstGeom prst="line">
              <a:avLst/>
            </a:prstGeom>
            <a:noFill/>
            <a:ln w="9525">
              <a:solidFill>
                <a:srgbClr val="000000"/>
              </a:solidFill>
              <a:round/>
              <a:headEnd/>
              <a:tailEnd/>
            </a:ln>
          </p:spPr>
          <p:txBody>
            <a:bodyPr/>
            <a:lstStyle/>
            <a:p>
              <a:endParaRPr lang="en-US"/>
            </a:p>
          </p:txBody>
        </p:sp>
        <p:sp>
          <p:nvSpPr>
            <p:cNvPr id="54612" name="Line 340"/>
            <p:cNvSpPr>
              <a:spLocks noChangeShapeType="1"/>
            </p:cNvSpPr>
            <p:nvPr/>
          </p:nvSpPr>
          <p:spPr bwMode="auto">
            <a:xfrm>
              <a:off x="14321" y="9905"/>
              <a:ext cx="26" cy="1"/>
            </a:xfrm>
            <a:prstGeom prst="line">
              <a:avLst/>
            </a:prstGeom>
            <a:noFill/>
            <a:ln w="9525">
              <a:solidFill>
                <a:srgbClr val="000000"/>
              </a:solidFill>
              <a:round/>
              <a:headEnd/>
              <a:tailEnd/>
            </a:ln>
          </p:spPr>
          <p:txBody>
            <a:bodyPr/>
            <a:lstStyle/>
            <a:p>
              <a:endParaRPr lang="en-US"/>
            </a:p>
          </p:txBody>
        </p:sp>
        <p:sp>
          <p:nvSpPr>
            <p:cNvPr id="54613" name="Line 341"/>
            <p:cNvSpPr>
              <a:spLocks noChangeShapeType="1"/>
            </p:cNvSpPr>
            <p:nvPr/>
          </p:nvSpPr>
          <p:spPr bwMode="auto">
            <a:xfrm>
              <a:off x="14321" y="9641"/>
              <a:ext cx="26" cy="1"/>
            </a:xfrm>
            <a:prstGeom prst="line">
              <a:avLst/>
            </a:prstGeom>
            <a:noFill/>
            <a:ln w="9525">
              <a:solidFill>
                <a:srgbClr val="000000"/>
              </a:solidFill>
              <a:round/>
              <a:headEnd/>
              <a:tailEnd/>
            </a:ln>
          </p:spPr>
          <p:txBody>
            <a:bodyPr/>
            <a:lstStyle/>
            <a:p>
              <a:endParaRPr lang="en-US"/>
            </a:p>
          </p:txBody>
        </p:sp>
        <p:sp>
          <p:nvSpPr>
            <p:cNvPr id="54614" name="Line 342"/>
            <p:cNvSpPr>
              <a:spLocks noChangeShapeType="1"/>
            </p:cNvSpPr>
            <p:nvPr/>
          </p:nvSpPr>
          <p:spPr bwMode="auto">
            <a:xfrm>
              <a:off x="14321" y="9377"/>
              <a:ext cx="26" cy="1"/>
            </a:xfrm>
            <a:prstGeom prst="line">
              <a:avLst/>
            </a:prstGeom>
            <a:noFill/>
            <a:ln w="9525">
              <a:solidFill>
                <a:srgbClr val="000000"/>
              </a:solidFill>
              <a:round/>
              <a:headEnd/>
              <a:tailEnd/>
            </a:ln>
          </p:spPr>
          <p:txBody>
            <a:bodyPr/>
            <a:lstStyle/>
            <a:p>
              <a:endParaRPr lang="en-US"/>
            </a:p>
          </p:txBody>
        </p:sp>
        <p:sp>
          <p:nvSpPr>
            <p:cNvPr id="54615" name="Line 343"/>
            <p:cNvSpPr>
              <a:spLocks noChangeShapeType="1"/>
            </p:cNvSpPr>
            <p:nvPr/>
          </p:nvSpPr>
          <p:spPr bwMode="auto">
            <a:xfrm>
              <a:off x="14321" y="9114"/>
              <a:ext cx="26" cy="1"/>
            </a:xfrm>
            <a:prstGeom prst="line">
              <a:avLst/>
            </a:prstGeom>
            <a:noFill/>
            <a:ln w="9525">
              <a:solidFill>
                <a:srgbClr val="000000"/>
              </a:solidFill>
              <a:round/>
              <a:headEnd/>
              <a:tailEnd/>
            </a:ln>
          </p:spPr>
          <p:txBody>
            <a:bodyPr/>
            <a:lstStyle/>
            <a:p>
              <a:endParaRPr lang="en-US"/>
            </a:p>
          </p:txBody>
        </p:sp>
        <p:sp>
          <p:nvSpPr>
            <p:cNvPr id="54616" name="Line 344"/>
            <p:cNvSpPr>
              <a:spLocks noChangeShapeType="1"/>
            </p:cNvSpPr>
            <p:nvPr/>
          </p:nvSpPr>
          <p:spPr bwMode="auto">
            <a:xfrm>
              <a:off x="14321" y="8850"/>
              <a:ext cx="26" cy="1"/>
            </a:xfrm>
            <a:prstGeom prst="line">
              <a:avLst/>
            </a:prstGeom>
            <a:noFill/>
            <a:ln w="9525">
              <a:solidFill>
                <a:srgbClr val="000000"/>
              </a:solidFill>
              <a:round/>
              <a:headEnd/>
              <a:tailEnd/>
            </a:ln>
          </p:spPr>
          <p:txBody>
            <a:bodyPr/>
            <a:lstStyle/>
            <a:p>
              <a:endParaRPr lang="en-US"/>
            </a:p>
          </p:txBody>
        </p:sp>
        <p:sp>
          <p:nvSpPr>
            <p:cNvPr id="54617" name="Line 345"/>
            <p:cNvSpPr>
              <a:spLocks noChangeShapeType="1"/>
            </p:cNvSpPr>
            <p:nvPr/>
          </p:nvSpPr>
          <p:spPr bwMode="auto">
            <a:xfrm>
              <a:off x="14321" y="8587"/>
              <a:ext cx="26" cy="0"/>
            </a:xfrm>
            <a:prstGeom prst="line">
              <a:avLst/>
            </a:prstGeom>
            <a:noFill/>
            <a:ln w="9525">
              <a:solidFill>
                <a:srgbClr val="000000"/>
              </a:solidFill>
              <a:round/>
              <a:headEnd/>
              <a:tailEnd/>
            </a:ln>
          </p:spPr>
          <p:txBody>
            <a:bodyPr/>
            <a:lstStyle/>
            <a:p>
              <a:endParaRPr lang="en-US"/>
            </a:p>
          </p:txBody>
        </p:sp>
        <p:sp>
          <p:nvSpPr>
            <p:cNvPr id="54618" name="Line 346"/>
            <p:cNvSpPr>
              <a:spLocks noChangeShapeType="1"/>
            </p:cNvSpPr>
            <p:nvPr/>
          </p:nvSpPr>
          <p:spPr bwMode="auto">
            <a:xfrm>
              <a:off x="14321" y="8323"/>
              <a:ext cx="26" cy="1"/>
            </a:xfrm>
            <a:prstGeom prst="line">
              <a:avLst/>
            </a:prstGeom>
            <a:noFill/>
            <a:ln w="9525">
              <a:solidFill>
                <a:srgbClr val="000000"/>
              </a:solidFill>
              <a:round/>
              <a:headEnd/>
              <a:tailEnd/>
            </a:ln>
          </p:spPr>
          <p:txBody>
            <a:bodyPr/>
            <a:lstStyle/>
            <a:p>
              <a:endParaRPr lang="en-US"/>
            </a:p>
          </p:txBody>
        </p:sp>
        <p:sp>
          <p:nvSpPr>
            <p:cNvPr id="54619" name="Rectangle 347"/>
            <p:cNvSpPr>
              <a:spLocks noChangeArrowheads="1"/>
            </p:cNvSpPr>
            <p:nvPr/>
          </p:nvSpPr>
          <p:spPr bwMode="auto">
            <a:xfrm>
              <a:off x="14261" y="9871"/>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0" name="Rectangle 348"/>
            <p:cNvSpPr>
              <a:spLocks noChangeArrowheads="1"/>
            </p:cNvSpPr>
            <p:nvPr/>
          </p:nvSpPr>
          <p:spPr bwMode="auto">
            <a:xfrm>
              <a:off x="14261" y="9606"/>
              <a:ext cx="43"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1" name="Rectangle 349"/>
            <p:cNvSpPr>
              <a:spLocks noChangeArrowheads="1"/>
            </p:cNvSpPr>
            <p:nvPr/>
          </p:nvSpPr>
          <p:spPr bwMode="auto">
            <a:xfrm>
              <a:off x="14261" y="9343"/>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4</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2" name="Rectangle 350"/>
            <p:cNvSpPr>
              <a:spLocks noChangeArrowheads="1"/>
            </p:cNvSpPr>
            <p:nvPr/>
          </p:nvSpPr>
          <p:spPr bwMode="auto">
            <a:xfrm>
              <a:off x="14261" y="9079"/>
              <a:ext cx="43"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6</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3" name="Rectangle 351"/>
            <p:cNvSpPr>
              <a:spLocks noChangeArrowheads="1"/>
            </p:cNvSpPr>
            <p:nvPr/>
          </p:nvSpPr>
          <p:spPr bwMode="auto">
            <a:xfrm>
              <a:off x="14261" y="8815"/>
              <a:ext cx="44"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8</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4" name="Rectangle 352"/>
            <p:cNvSpPr>
              <a:spLocks noChangeArrowheads="1"/>
            </p:cNvSpPr>
            <p:nvPr/>
          </p:nvSpPr>
          <p:spPr bwMode="auto">
            <a:xfrm>
              <a:off x="14218" y="8551"/>
              <a:ext cx="88"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10</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5" name="Rectangle 353"/>
            <p:cNvSpPr>
              <a:spLocks noChangeArrowheads="1"/>
            </p:cNvSpPr>
            <p:nvPr/>
          </p:nvSpPr>
          <p:spPr bwMode="auto">
            <a:xfrm>
              <a:off x="14218" y="8287"/>
              <a:ext cx="88"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12</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626" name="Line 354"/>
            <p:cNvSpPr>
              <a:spLocks noChangeShapeType="1"/>
            </p:cNvSpPr>
            <p:nvPr/>
          </p:nvSpPr>
          <p:spPr bwMode="auto">
            <a:xfrm flipV="1">
              <a:off x="16895" y="8323"/>
              <a:ext cx="1" cy="1582"/>
            </a:xfrm>
            <a:prstGeom prst="line">
              <a:avLst/>
            </a:prstGeom>
            <a:noFill/>
            <a:ln w="9525">
              <a:solidFill>
                <a:srgbClr val="000000"/>
              </a:solidFill>
              <a:round/>
              <a:headEnd/>
              <a:tailEnd/>
            </a:ln>
          </p:spPr>
          <p:txBody>
            <a:bodyPr/>
            <a:lstStyle/>
            <a:p>
              <a:endParaRPr lang="en-US"/>
            </a:p>
          </p:txBody>
        </p:sp>
        <p:sp>
          <p:nvSpPr>
            <p:cNvPr id="54627" name="Freeform 355"/>
            <p:cNvSpPr>
              <a:spLocks/>
            </p:cNvSpPr>
            <p:nvPr/>
          </p:nvSpPr>
          <p:spPr bwMode="auto">
            <a:xfrm flipV="1">
              <a:off x="14666" y="8829"/>
              <a:ext cx="1911" cy="793"/>
            </a:xfrm>
            <a:custGeom>
              <a:avLst/>
              <a:gdLst/>
              <a:ahLst/>
              <a:cxnLst>
                <a:cxn ang="0">
                  <a:pos x="0" y="142"/>
                </a:cxn>
                <a:cxn ang="0">
                  <a:pos x="625" y="203"/>
                </a:cxn>
                <a:cxn ang="0">
                  <a:pos x="1250" y="659"/>
                </a:cxn>
                <a:cxn ang="0">
                  <a:pos x="1875" y="1752"/>
                </a:cxn>
                <a:cxn ang="0">
                  <a:pos x="2500" y="800"/>
                </a:cxn>
                <a:cxn ang="0">
                  <a:pos x="3125" y="487"/>
                </a:cxn>
                <a:cxn ang="0">
                  <a:pos x="3750" y="0"/>
                </a:cxn>
              </a:cxnLst>
              <a:rect l="0" t="0" r="r" b="b"/>
              <a:pathLst>
                <a:path w="3750" h="1752">
                  <a:moveTo>
                    <a:pt x="0" y="142"/>
                  </a:moveTo>
                  <a:lnTo>
                    <a:pt x="625" y="203"/>
                  </a:lnTo>
                  <a:lnTo>
                    <a:pt x="1250" y="659"/>
                  </a:lnTo>
                  <a:lnTo>
                    <a:pt x="1875" y="1752"/>
                  </a:lnTo>
                  <a:lnTo>
                    <a:pt x="2500" y="800"/>
                  </a:lnTo>
                  <a:lnTo>
                    <a:pt x="3125" y="487"/>
                  </a:lnTo>
                  <a:lnTo>
                    <a:pt x="3750" y="0"/>
                  </a:lnTo>
                </a:path>
              </a:pathLst>
            </a:custGeom>
            <a:noFill/>
            <a:ln w="9525">
              <a:solidFill>
                <a:srgbClr val="000000"/>
              </a:solidFill>
              <a:prstDash val="solid"/>
              <a:round/>
              <a:headEnd/>
              <a:tailEnd/>
            </a:ln>
          </p:spPr>
          <p:txBody>
            <a:bodyPr/>
            <a:lstStyle/>
            <a:p>
              <a:endParaRPr lang="en-US"/>
            </a:p>
          </p:txBody>
        </p:sp>
        <p:sp>
          <p:nvSpPr>
            <p:cNvPr id="54628" name="Freeform 356"/>
            <p:cNvSpPr>
              <a:spLocks/>
            </p:cNvSpPr>
            <p:nvPr/>
          </p:nvSpPr>
          <p:spPr bwMode="auto">
            <a:xfrm flipV="1">
              <a:off x="14666" y="8655"/>
              <a:ext cx="1911" cy="980"/>
            </a:xfrm>
            <a:custGeom>
              <a:avLst/>
              <a:gdLst/>
              <a:ahLst/>
              <a:cxnLst>
                <a:cxn ang="0">
                  <a:pos x="0" y="517"/>
                </a:cxn>
                <a:cxn ang="0">
                  <a:pos x="625" y="263"/>
                </a:cxn>
                <a:cxn ang="0">
                  <a:pos x="1250" y="2056"/>
                </a:cxn>
                <a:cxn ang="0">
                  <a:pos x="1875" y="2167"/>
                </a:cxn>
                <a:cxn ang="0">
                  <a:pos x="2500" y="911"/>
                </a:cxn>
                <a:cxn ang="0">
                  <a:pos x="3125" y="557"/>
                </a:cxn>
                <a:cxn ang="0">
                  <a:pos x="3750" y="0"/>
                </a:cxn>
              </a:cxnLst>
              <a:rect l="0" t="0" r="r" b="b"/>
              <a:pathLst>
                <a:path w="3750" h="2167">
                  <a:moveTo>
                    <a:pt x="0" y="517"/>
                  </a:moveTo>
                  <a:lnTo>
                    <a:pt x="625" y="263"/>
                  </a:lnTo>
                  <a:lnTo>
                    <a:pt x="1250" y="2056"/>
                  </a:lnTo>
                  <a:lnTo>
                    <a:pt x="1875" y="2167"/>
                  </a:lnTo>
                  <a:lnTo>
                    <a:pt x="2500" y="911"/>
                  </a:lnTo>
                  <a:lnTo>
                    <a:pt x="3125" y="557"/>
                  </a:lnTo>
                  <a:lnTo>
                    <a:pt x="3750" y="0"/>
                  </a:lnTo>
                </a:path>
              </a:pathLst>
            </a:custGeom>
            <a:noFill/>
            <a:ln w="9525">
              <a:solidFill>
                <a:srgbClr val="000000"/>
              </a:solidFill>
              <a:prstDash val="solid"/>
              <a:round/>
              <a:headEnd/>
              <a:tailEnd/>
            </a:ln>
          </p:spPr>
          <p:txBody>
            <a:bodyPr/>
            <a:lstStyle/>
            <a:p>
              <a:endParaRPr lang="en-US"/>
            </a:p>
          </p:txBody>
        </p:sp>
        <p:sp>
          <p:nvSpPr>
            <p:cNvPr id="54629" name="Freeform 357"/>
            <p:cNvSpPr>
              <a:spLocks/>
            </p:cNvSpPr>
            <p:nvPr/>
          </p:nvSpPr>
          <p:spPr bwMode="auto">
            <a:xfrm flipV="1">
              <a:off x="14666" y="9264"/>
              <a:ext cx="1911" cy="380"/>
            </a:xfrm>
            <a:custGeom>
              <a:avLst/>
              <a:gdLst/>
              <a:ahLst/>
              <a:cxnLst>
                <a:cxn ang="0">
                  <a:pos x="0" y="0"/>
                </a:cxn>
                <a:cxn ang="0">
                  <a:pos x="625" y="81"/>
                </a:cxn>
                <a:cxn ang="0">
                  <a:pos x="1250" y="253"/>
                </a:cxn>
                <a:cxn ang="0">
                  <a:pos x="1875" y="840"/>
                </a:cxn>
                <a:cxn ang="0">
                  <a:pos x="2500" y="71"/>
                </a:cxn>
                <a:cxn ang="0">
                  <a:pos x="3125" y="162"/>
                </a:cxn>
                <a:cxn ang="0">
                  <a:pos x="3750" y="253"/>
                </a:cxn>
              </a:cxnLst>
              <a:rect l="0" t="0" r="r" b="b"/>
              <a:pathLst>
                <a:path w="3750" h="840">
                  <a:moveTo>
                    <a:pt x="0" y="0"/>
                  </a:moveTo>
                  <a:lnTo>
                    <a:pt x="625" y="81"/>
                  </a:lnTo>
                  <a:lnTo>
                    <a:pt x="1250" y="253"/>
                  </a:lnTo>
                  <a:lnTo>
                    <a:pt x="1875" y="840"/>
                  </a:lnTo>
                  <a:lnTo>
                    <a:pt x="2500" y="71"/>
                  </a:lnTo>
                  <a:lnTo>
                    <a:pt x="3125" y="162"/>
                  </a:lnTo>
                  <a:lnTo>
                    <a:pt x="3750" y="253"/>
                  </a:lnTo>
                </a:path>
              </a:pathLst>
            </a:custGeom>
            <a:noFill/>
            <a:ln w="9525">
              <a:solidFill>
                <a:srgbClr val="000000"/>
              </a:solidFill>
              <a:prstDash val="solid"/>
              <a:round/>
              <a:headEnd/>
              <a:tailEnd/>
            </a:ln>
          </p:spPr>
          <p:txBody>
            <a:bodyPr/>
            <a:lstStyle/>
            <a:p>
              <a:endParaRPr lang="en-US"/>
            </a:p>
          </p:txBody>
        </p:sp>
        <p:sp>
          <p:nvSpPr>
            <p:cNvPr id="54630" name="Freeform 358"/>
            <p:cNvSpPr>
              <a:spLocks/>
            </p:cNvSpPr>
            <p:nvPr/>
          </p:nvSpPr>
          <p:spPr bwMode="auto">
            <a:xfrm flipV="1">
              <a:off x="14666" y="9424"/>
              <a:ext cx="1911" cy="376"/>
            </a:xfrm>
            <a:custGeom>
              <a:avLst/>
              <a:gdLst/>
              <a:ahLst/>
              <a:cxnLst>
                <a:cxn ang="0">
                  <a:pos x="0" y="0"/>
                </a:cxn>
                <a:cxn ang="0">
                  <a:pos x="625" y="142"/>
                </a:cxn>
                <a:cxn ang="0">
                  <a:pos x="1250" y="456"/>
                </a:cxn>
                <a:cxn ang="0">
                  <a:pos x="1875" y="831"/>
                </a:cxn>
                <a:cxn ang="0">
                  <a:pos x="2500" y="395"/>
                </a:cxn>
                <a:cxn ang="0">
                  <a:pos x="3125" y="456"/>
                </a:cxn>
                <a:cxn ang="0">
                  <a:pos x="3750" y="375"/>
                </a:cxn>
              </a:cxnLst>
              <a:rect l="0" t="0" r="r" b="b"/>
              <a:pathLst>
                <a:path w="3750" h="831">
                  <a:moveTo>
                    <a:pt x="0" y="0"/>
                  </a:moveTo>
                  <a:lnTo>
                    <a:pt x="625" y="142"/>
                  </a:lnTo>
                  <a:lnTo>
                    <a:pt x="1250" y="456"/>
                  </a:lnTo>
                  <a:lnTo>
                    <a:pt x="1875" y="831"/>
                  </a:lnTo>
                  <a:lnTo>
                    <a:pt x="2500" y="395"/>
                  </a:lnTo>
                  <a:lnTo>
                    <a:pt x="3125" y="456"/>
                  </a:lnTo>
                  <a:lnTo>
                    <a:pt x="3750" y="375"/>
                  </a:lnTo>
                </a:path>
              </a:pathLst>
            </a:custGeom>
            <a:noFill/>
            <a:ln w="9525">
              <a:solidFill>
                <a:srgbClr val="000000"/>
              </a:solidFill>
              <a:prstDash val="solid"/>
              <a:round/>
              <a:headEnd/>
              <a:tailEnd/>
            </a:ln>
          </p:spPr>
          <p:txBody>
            <a:bodyPr/>
            <a:lstStyle/>
            <a:p>
              <a:endParaRPr lang="en-US"/>
            </a:p>
          </p:txBody>
        </p:sp>
        <p:sp>
          <p:nvSpPr>
            <p:cNvPr id="54631" name="Line 359"/>
            <p:cNvSpPr>
              <a:spLocks noChangeShapeType="1"/>
            </p:cNvSpPr>
            <p:nvPr/>
          </p:nvSpPr>
          <p:spPr bwMode="auto">
            <a:xfrm flipV="1">
              <a:off x="14666" y="9493"/>
              <a:ext cx="1" cy="64"/>
            </a:xfrm>
            <a:prstGeom prst="line">
              <a:avLst/>
            </a:prstGeom>
            <a:noFill/>
            <a:ln w="9525">
              <a:solidFill>
                <a:srgbClr val="000000"/>
              </a:solidFill>
              <a:round/>
              <a:headEnd/>
              <a:tailEnd/>
            </a:ln>
          </p:spPr>
          <p:txBody>
            <a:bodyPr/>
            <a:lstStyle/>
            <a:p>
              <a:endParaRPr lang="en-US"/>
            </a:p>
          </p:txBody>
        </p:sp>
        <p:sp>
          <p:nvSpPr>
            <p:cNvPr id="54632" name="Line 360"/>
            <p:cNvSpPr>
              <a:spLocks noChangeShapeType="1"/>
            </p:cNvSpPr>
            <p:nvPr/>
          </p:nvSpPr>
          <p:spPr bwMode="auto">
            <a:xfrm>
              <a:off x="14641" y="9493"/>
              <a:ext cx="51" cy="1"/>
            </a:xfrm>
            <a:prstGeom prst="line">
              <a:avLst/>
            </a:prstGeom>
            <a:noFill/>
            <a:ln w="9525">
              <a:solidFill>
                <a:srgbClr val="000000"/>
              </a:solidFill>
              <a:round/>
              <a:headEnd/>
              <a:tailEnd/>
            </a:ln>
          </p:spPr>
          <p:txBody>
            <a:bodyPr/>
            <a:lstStyle/>
            <a:p>
              <a:endParaRPr lang="en-US"/>
            </a:p>
          </p:txBody>
        </p:sp>
        <p:sp>
          <p:nvSpPr>
            <p:cNvPr id="54633" name="Line 361"/>
            <p:cNvSpPr>
              <a:spLocks noChangeShapeType="1"/>
            </p:cNvSpPr>
            <p:nvPr/>
          </p:nvSpPr>
          <p:spPr bwMode="auto">
            <a:xfrm>
              <a:off x="14666" y="9557"/>
              <a:ext cx="1" cy="64"/>
            </a:xfrm>
            <a:prstGeom prst="line">
              <a:avLst/>
            </a:prstGeom>
            <a:noFill/>
            <a:ln w="9525">
              <a:solidFill>
                <a:srgbClr val="000000"/>
              </a:solidFill>
              <a:round/>
              <a:headEnd/>
              <a:tailEnd/>
            </a:ln>
          </p:spPr>
          <p:txBody>
            <a:bodyPr/>
            <a:lstStyle/>
            <a:p>
              <a:endParaRPr lang="en-US"/>
            </a:p>
          </p:txBody>
        </p:sp>
        <p:sp>
          <p:nvSpPr>
            <p:cNvPr id="54634" name="Line 362"/>
            <p:cNvSpPr>
              <a:spLocks noChangeShapeType="1"/>
            </p:cNvSpPr>
            <p:nvPr/>
          </p:nvSpPr>
          <p:spPr bwMode="auto">
            <a:xfrm>
              <a:off x="14641" y="9621"/>
              <a:ext cx="51" cy="1"/>
            </a:xfrm>
            <a:prstGeom prst="line">
              <a:avLst/>
            </a:prstGeom>
            <a:noFill/>
            <a:ln w="9525">
              <a:solidFill>
                <a:srgbClr val="000000"/>
              </a:solidFill>
              <a:round/>
              <a:headEnd/>
              <a:tailEnd/>
            </a:ln>
          </p:spPr>
          <p:txBody>
            <a:bodyPr/>
            <a:lstStyle/>
            <a:p>
              <a:endParaRPr lang="en-US"/>
            </a:p>
          </p:txBody>
        </p:sp>
        <p:sp>
          <p:nvSpPr>
            <p:cNvPr id="54635" name="Oval 363"/>
            <p:cNvSpPr>
              <a:spLocks noChangeArrowheads="1"/>
            </p:cNvSpPr>
            <p:nvPr/>
          </p:nvSpPr>
          <p:spPr bwMode="auto">
            <a:xfrm>
              <a:off x="14636" y="9531"/>
              <a:ext cx="59" cy="53"/>
            </a:xfrm>
            <a:prstGeom prst="ellipse">
              <a:avLst/>
            </a:prstGeom>
            <a:solidFill>
              <a:srgbClr val="000000"/>
            </a:solidFill>
            <a:ln w="9525">
              <a:solidFill>
                <a:srgbClr val="000000"/>
              </a:solidFill>
              <a:round/>
              <a:headEnd/>
              <a:tailEnd/>
            </a:ln>
          </p:spPr>
          <p:txBody>
            <a:bodyPr/>
            <a:lstStyle/>
            <a:p>
              <a:endParaRPr lang="en-US"/>
            </a:p>
          </p:txBody>
        </p:sp>
        <p:sp>
          <p:nvSpPr>
            <p:cNvPr id="54636" name="Line 364"/>
            <p:cNvSpPr>
              <a:spLocks noChangeShapeType="1"/>
            </p:cNvSpPr>
            <p:nvPr/>
          </p:nvSpPr>
          <p:spPr bwMode="auto">
            <a:xfrm flipV="1">
              <a:off x="14984" y="9460"/>
              <a:ext cx="1" cy="69"/>
            </a:xfrm>
            <a:prstGeom prst="line">
              <a:avLst/>
            </a:prstGeom>
            <a:noFill/>
            <a:ln w="9525">
              <a:solidFill>
                <a:srgbClr val="000000"/>
              </a:solidFill>
              <a:round/>
              <a:headEnd/>
              <a:tailEnd/>
            </a:ln>
          </p:spPr>
          <p:txBody>
            <a:bodyPr/>
            <a:lstStyle/>
            <a:p>
              <a:endParaRPr lang="en-US"/>
            </a:p>
          </p:txBody>
        </p:sp>
        <p:sp>
          <p:nvSpPr>
            <p:cNvPr id="54637" name="Line 365"/>
            <p:cNvSpPr>
              <a:spLocks noChangeShapeType="1"/>
            </p:cNvSpPr>
            <p:nvPr/>
          </p:nvSpPr>
          <p:spPr bwMode="auto">
            <a:xfrm>
              <a:off x="14959" y="9460"/>
              <a:ext cx="51" cy="0"/>
            </a:xfrm>
            <a:prstGeom prst="line">
              <a:avLst/>
            </a:prstGeom>
            <a:noFill/>
            <a:ln w="9525">
              <a:solidFill>
                <a:srgbClr val="000000"/>
              </a:solidFill>
              <a:round/>
              <a:headEnd/>
              <a:tailEnd/>
            </a:ln>
          </p:spPr>
          <p:txBody>
            <a:bodyPr/>
            <a:lstStyle/>
            <a:p>
              <a:endParaRPr lang="en-US"/>
            </a:p>
          </p:txBody>
        </p:sp>
        <p:sp>
          <p:nvSpPr>
            <p:cNvPr id="54638" name="Line 366"/>
            <p:cNvSpPr>
              <a:spLocks noChangeShapeType="1"/>
            </p:cNvSpPr>
            <p:nvPr/>
          </p:nvSpPr>
          <p:spPr bwMode="auto">
            <a:xfrm>
              <a:off x="14984" y="9529"/>
              <a:ext cx="1" cy="71"/>
            </a:xfrm>
            <a:prstGeom prst="line">
              <a:avLst/>
            </a:prstGeom>
            <a:noFill/>
            <a:ln w="9525">
              <a:solidFill>
                <a:srgbClr val="000000"/>
              </a:solidFill>
              <a:round/>
              <a:headEnd/>
              <a:tailEnd/>
            </a:ln>
          </p:spPr>
          <p:txBody>
            <a:bodyPr/>
            <a:lstStyle/>
            <a:p>
              <a:endParaRPr lang="en-US"/>
            </a:p>
          </p:txBody>
        </p:sp>
        <p:sp>
          <p:nvSpPr>
            <p:cNvPr id="54639" name="Line 367"/>
            <p:cNvSpPr>
              <a:spLocks noChangeShapeType="1"/>
            </p:cNvSpPr>
            <p:nvPr/>
          </p:nvSpPr>
          <p:spPr bwMode="auto">
            <a:xfrm>
              <a:off x="14959" y="9600"/>
              <a:ext cx="51" cy="1"/>
            </a:xfrm>
            <a:prstGeom prst="line">
              <a:avLst/>
            </a:prstGeom>
            <a:noFill/>
            <a:ln w="9525">
              <a:solidFill>
                <a:srgbClr val="000000"/>
              </a:solidFill>
              <a:round/>
              <a:headEnd/>
              <a:tailEnd/>
            </a:ln>
          </p:spPr>
          <p:txBody>
            <a:bodyPr/>
            <a:lstStyle/>
            <a:p>
              <a:endParaRPr lang="en-US"/>
            </a:p>
          </p:txBody>
        </p:sp>
        <p:sp>
          <p:nvSpPr>
            <p:cNvPr id="54640" name="Oval 368"/>
            <p:cNvSpPr>
              <a:spLocks noChangeArrowheads="1"/>
            </p:cNvSpPr>
            <p:nvPr/>
          </p:nvSpPr>
          <p:spPr bwMode="auto">
            <a:xfrm>
              <a:off x="14954" y="9503"/>
              <a:ext cx="60" cy="53"/>
            </a:xfrm>
            <a:prstGeom prst="ellipse">
              <a:avLst/>
            </a:prstGeom>
            <a:solidFill>
              <a:srgbClr val="000000"/>
            </a:solidFill>
            <a:ln w="9525">
              <a:solidFill>
                <a:srgbClr val="000000"/>
              </a:solidFill>
              <a:round/>
              <a:headEnd/>
              <a:tailEnd/>
            </a:ln>
          </p:spPr>
          <p:txBody>
            <a:bodyPr/>
            <a:lstStyle/>
            <a:p>
              <a:endParaRPr lang="en-US"/>
            </a:p>
          </p:txBody>
        </p:sp>
        <p:sp>
          <p:nvSpPr>
            <p:cNvPr id="54641" name="Line 369"/>
            <p:cNvSpPr>
              <a:spLocks noChangeShapeType="1"/>
            </p:cNvSpPr>
            <p:nvPr/>
          </p:nvSpPr>
          <p:spPr bwMode="auto">
            <a:xfrm flipV="1">
              <a:off x="15302" y="9241"/>
              <a:ext cx="1" cy="82"/>
            </a:xfrm>
            <a:prstGeom prst="line">
              <a:avLst/>
            </a:prstGeom>
            <a:noFill/>
            <a:ln w="9525">
              <a:solidFill>
                <a:srgbClr val="000000"/>
              </a:solidFill>
              <a:round/>
              <a:headEnd/>
              <a:tailEnd/>
            </a:ln>
          </p:spPr>
          <p:txBody>
            <a:bodyPr/>
            <a:lstStyle/>
            <a:p>
              <a:endParaRPr lang="en-US"/>
            </a:p>
          </p:txBody>
        </p:sp>
        <p:sp>
          <p:nvSpPr>
            <p:cNvPr id="54642" name="Line 370"/>
            <p:cNvSpPr>
              <a:spLocks noChangeShapeType="1"/>
            </p:cNvSpPr>
            <p:nvPr/>
          </p:nvSpPr>
          <p:spPr bwMode="auto">
            <a:xfrm>
              <a:off x="15277" y="9241"/>
              <a:ext cx="51" cy="1"/>
            </a:xfrm>
            <a:prstGeom prst="line">
              <a:avLst/>
            </a:prstGeom>
            <a:noFill/>
            <a:ln w="9525">
              <a:solidFill>
                <a:srgbClr val="000000"/>
              </a:solidFill>
              <a:round/>
              <a:headEnd/>
              <a:tailEnd/>
            </a:ln>
          </p:spPr>
          <p:txBody>
            <a:bodyPr/>
            <a:lstStyle/>
            <a:p>
              <a:endParaRPr lang="en-US"/>
            </a:p>
          </p:txBody>
        </p:sp>
        <p:sp>
          <p:nvSpPr>
            <p:cNvPr id="54643" name="Line 371"/>
            <p:cNvSpPr>
              <a:spLocks noChangeShapeType="1"/>
            </p:cNvSpPr>
            <p:nvPr/>
          </p:nvSpPr>
          <p:spPr bwMode="auto">
            <a:xfrm>
              <a:off x="15302" y="9323"/>
              <a:ext cx="1" cy="83"/>
            </a:xfrm>
            <a:prstGeom prst="line">
              <a:avLst/>
            </a:prstGeom>
            <a:noFill/>
            <a:ln w="9525">
              <a:solidFill>
                <a:srgbClr val="000000"/>
              </a:solidFill>
              <a:round/>
              <a:headEnd/>
              <a:tailEnd/>
            </a:ln>
          </p:spPr>
          <p:txBody>
            <a:bodyPr/>
            <a:lstStyle/>
            <a:p>
              <a:endParaRPr lang="en-US"/>
            </a:p>
          </p:txBody>
        </p:sp>
        <p:sp>
          <p:nvSpPr>
            <p:cNvPr id="54644" name="Line 372"/>
            <p:cNvSpPr>
              <a:spLocks noChangeShapeType="1"/>
            </p:cNvSpPr>
            <p:nvPr/>
          </p:nvSpPr>
          <p:spPr bwMode="auto">
            <a:xfrm>
              <a:off x="15277" y="9406"/>
              <a:ext cx="51" cy="1"/>
            </a:xfrm>
            <a:prstGeom prst="line">
              <a:avLst/>
            </a:prstGeom>
            <a:noFill/>
            <a:ln w="9525">
              <a:solidFill>
                <a:srgbClr val="000000"/>
              </a:solidFill>
              <a:round/>
              <a:headEnd/>
              <a:tailEnd/>
            </a:ln>
          </p:spPr>
          <p:txBody>
            <a:bodyPr/>
            <a:lstStyle/>
            <a:p>
              <a:endParaRPr lang="en-US"/>
            </a:p>
          </p:txBody>
        </p:sp>
        <p:sp>
          <p:nvSpPr>
            <p:cNvPr id="54645" name="Oval 373"/>
            <p:cNvSpPr>
              <a:spLocks noChangeArrowheads="1"/>
            </p:cNvSpPr>
            <p:nvPr/>
          </p:nvSpPr>
          <p:spPr bwMode="auto">
            <a:xfrm>
              <a:off x="15273" y="9297"/>
              <a:ext cx="60" cy="53"/>
            </a:xfrm>
            <a:prstGeom prst="ellipse">
              <a:avLst/>
            </a:prstGeom>
            <a:solidFill>
              <a:srgbClr val="000000"/>
            </a:solidFill>
            <a:ln w="9525">
              <a:solidFill>
                <a:srgbClr val="000000"/>
              </a:solidFill>
              <a:round/>
              <a:headEnd/>
              <a:tailEnd/>
            </a:ln>
          </p:spPr>
          <p:txBody>
            <a:bodyPr/>
            <a:lstStyle/>
            <a:p>
              <a:endParaRPr lang="en-US"/>
            </a:p>
          </p:txBody>
        </p:sp>
        <p:sp>
          <p:nvSpPr>
            <p:cNvPr id="54646" name="Line 374"/>
            <p:cNvSpPr>
              <a:spLocks noChangeShapeType="1"/>
            </p:cNvSpPr>
            <p:nvPr/>
          </p:nvSpPr>
          <p:spPr bwMode="auto">
            <a:xfrm flipV="1">
              <a:off x="15621" y="8671"/>
              <a:ext cx="1" cy="158"/>
            </a:xfrm>
            <a:prstGeom prst="line">
              <a:avLst/>
            </a:prstGeom>
            <a:noFill/>
            <a:ln w="9525">
              <a:solidFill>
                <a:srgbClr val="000000"/>
              </a:solidFill>
              <a:round/>
              <a:headEnd/>
              <a:tailEnd/>
            </a:ln>
          </p:spPr>
          <p:txBody>
            <a:bodyPr/>
            <a:lstStyle/>
            <a:p>
              <a:endParaRPr lang="en-US"/>
            </a:p>
          </p:txBody>
        </p:sp>
        <p:sp>
          <p:nvSpPr>
            <p:cNvPr id="54647" name="Line 375"/>
            <p:cNvSpPr>
              <a:spLocks noChangeShapeType="1"/>
            </p:cNvSpPr>
            <p:nvPr/>
          </p:nvSpPr>
          <p:spPr bwMode="auto">
            <a:xfrm>
              <a:off x="15596" y="8671"/>
              <a:ext cx="51" cy="1"/>
            </a:xfrm>
            <a:prstGeom prst="line">
              <a:avLst/>
            </a:prstGeom>
            <a:noFill/>
            <a:ln w="9525">
              <a:solidFill>
                <a:srgbClr val="000000"/>
              </a:solidFill>
              <a:round/>
              <a:headEnd/>
              <a:tailEnd/>
            </a:ln>
          </p:spPr>
          <p:txBody>
            <a:bodyPr/>
            <a:lstStyle/>
            <a:p>
              <a:endParaRPr lang="en-US"/>
            </a:p>
          </p:txBody>
        </p:sp>
        <p:sp>
          <p:nvSpPr>
            <p:cNvPr id="54648" name="Line 376"/>
            <p:cNvSpPr>
              <a:spLocks noChangeShapeType="1"/>
            </p:cNvSpPr>
            <p:nvPr/>
          </p:nvSpPr>
          <p:spPr bwMode="auto">
            <a:xfrm>
              <a:off x="15621" y="8829"/>
              <a:ext cx="1" cy="158"/>
            </a:xfrm>
            <a:prstGeom prst="line">
              <a:avLst/>
            </a:prstGeom>
            <a:noFill/>
            <a:ln w="9525">
              <a:solidFill>
                <a:srgbClr val="000000"/>
              </a:solidFill>
              <a:round/>
              <a:headEnd/>
              <a:tailEnd/>
            </a:ln>
          </p:spPr>
          <p:txBody>
            <a:bodyPr/>
            <a:lstStyle/>
            <a:p>
              <a:endParaRPr lang="en-US"/>
            </a:p>
          </p:txBody>
        </p:sp>
        <p:sp>
          <p:nvSpPr>
            <p:cNvPr id="54649" name="Line 377"/>
            <p:cNvSpPr>
              <a:spLocks noChangeShapeType="1"/>
            </p:cNvSpPr>
            <p:nvPr/>
          </p:nvSpPr>
          <p:spPr bwMode="auto">
            <a:xfrm>
              <a:off x="15596" y="8987"/>
              <a:ext cx="51" cy="0"/>
            </a:xfrm>
            <a:prstGeom prst="line">
              <a:avLst/>
            </a:prstGeom>
            <a:noFill/>
            <a:ln w="9525">
              <a:solidFill>
                <a:srgbClr val="000000"/>
              </a:solidFill>
              <a:round/>
              <a:headEnd/>
              <a:tailEnd/>
            </a:ln>
          </p:spPr>
          <p:txBody>
            <a:bodyPr/>
            <a:lstStyle/>
            <a:p>
              <a:endParaRPr lang="en-US"/>
            </a:p>
          </p:txBody>
        </p:sp>
        <p:sp>
          <p:nvSpPr>
            <p:cNvPr id="54650" name="Oval 378"/>
            <p:cNvSpPr>
              <a:spLocks noChangeArrowheads="1"/>
            </p:cNvSpPr>
            <p:nvPr/>
          </p:nvSpPr>
          <p:spPr bwMode="auto">
            <a:xfrm>
              <a:off x="15591" y="8803"/>
              <a:ext cx="60" cy="53"/>
            </a:xfrm>
            <a:prstGeom prst="ellipse">
              <a:avLst/>
            </a:prstGeom>
            <a:solidFill>
              <a:srgbClr val="000000"/>
            </a:solidFill>
            <a:ln w="9525">
              <a:solidFill>
                <a:srgbClr val="000000"/>
              </a:solidFill>
              <a:round/>
              <a:headEnd/>
              <a:tailEnd/>
            </a:ln>
          </p:spPr>
          <p:txBody>
            <a:bodyPr/>
            <a:lstStyle/>
            <a:p>
              <a:endParaRPr lang="en-US"/>
            </a:p>
          </p:txBody>
        </p:sp>
        <p:sp>
          <p:nvSpPr>
            <p:cNvPr id="54651" name="Line 379"/>
            <p:cNvSpPr>
              <a:spLocks noChangeShapeType="1"/>
            </p:cNvSpPr>
            <p:nvPr/>
          </p:nvSpPr>
          <p:spPr bwMode="auto">
            <a:xfrm flipV="1">
              <a:off x="15939" y="9149"/>
              <a:ext cx="1" cy="111"/>
            </a:xfrm>
            <a:prstGeom prst="line">
              <a:avLst/>
            </a:prstGeom>
            <a:noFill/>
            <a:ln w="9525">
              <a:solidFill>
                <a:srgbClr val="000000"/>
              </a:solidFill>
              <a:round/>
              <a:headEnd/>
              <a:tailEnd/>
            </a:ln>
          </p:spPr>
          <p:txBody>
            <a:bodyPr/>
            <a:lstStyle/>
            <a:p>
              <a:endParaRPr lang="en-US"/>
            </a:p>
          </p:txBody>
        </p:sp>
        <p:sp>
          <p:nvSpPr>
            <p:cNvPr id="54652" name="Line 380"/>
            <p:cNvSpPr>
              <a:spLocks noChangeShapeType="1"/>
            </p:cNvSpPr>
            <p:nvPr/>
          </p:nvSpPr>
          <p:spPr bwMode="auto">
            <a:xfrm>
              <a:off x="15914" y="9149"/>
              <a:ext cx="52" cy="0"/>
            </a:xfrm>
            <a:prstGeom prst="line">
              <a:avLst/>
            </a:prstGeom>
            <a:noFill/>
            <a:ln w="9525">
              <a:solidFill>
                <a:srgbClr val="000000"/>
              </a:solidFill>
              <a:round/>
              <a:headEnd/>
              <a:tailEnd/>
            </a:ln>
          </p:spPr>
          <p:txBody>
            <a:bodyPr/>
            <a:lstStyle/>
            <a:p>
              <a:endParaRPr lang="en-US"/>
            </a:p>
          </p:txBody>
        </p:sp>
        <p:sp>
          <p:nvSpPr>
            <p:cNvPr id="54653" name="Line 381"/>
            <p:cNvSpPr>
              <a:spLocks noChangeShapeType="1"/>
            </p:cNvSpPr>
            <p:nvPr/>
          </p:nvSpPr>
          <p:spPr bwMode="auto">
            <a:xfrm>
              <a:off x="15939" y="9260"/>
              <a:ext cx="1" cy="110"/>
            </a:xfrm>
            <a:prstGeom prst="line">
              <a:avLst/>
            </a:prstGeom>
            <a:noFill/>
            <a:ln w="9525">
              <a:solidFill>
                <a:srgbClr val="000000"/>
              </a:solidFill>
              <a:round/>
              <a:headEnd/>
              <a:tailEnd/>
            </a:ln>
          </p:spPr>
          <p:txBody>
            <a:bodyPr/>
            <a:lstStyle/>
            <a:p>
              <a:endParaRPr lang="en-US"/>
            </a:p>
          </p:txBody>
        </p:sp>
        <p:sp>
          <p:nvSpPr>
            <p:cNvPr id="54654" name="Line 382"/>
            <p:cNvSpPr>
              <a:spLocks noChangeShapeType="1"/>
            </p:cNvSpPr>
            <p:nvPr/>
          </p:nvSpPr>
          <p:spPr bwMode="auto">
            <a:xfrm>
              <a:off x="15914" y="9370"/>
              <a:ext cx="52" cy="0"/>
            </a:xfrm>
            <a:prstGeom prst="line">
              <a:avLst/>
            </a:prstGeom>
            <a:noFill/>
            <a:ln w="9525">
              <a:solidFill>
                <a:srgbClr val="000000"/>
              </a:solidFill>
              <a:round/>
              <a:headEnd/>
              <a:tailEnd/>
            </a:ln>
          </p:spPr>
          <p:txBody>
            <a:bodyPr/>
            <a:lstStyle/>
            <a:p>
              <a:endParaRPr lang="en-US"/>
            </a:p>
          </p:txBody>
        </p:sp>
        <p:sp>
          <p:nvSpPr>
            <p:cNvPr id="54655" name="Oval 383"/>
            <p:cNvSpPr>
              <a:spLocks noChangeArrowheads="1"/>
            </p:cNvSpPr>
            <p:nvPr/>
          </p:nvSpPr>
          <p:spPr bwMode="auto">
            <a:xfrm>
              <a:off x="15910" y="9233"/>
              <a:ext cx="60" cy="53"/>
            </a:xfrm>
            <a:prstGeom prst="ellipse">
              <a:avLst/>
            </a:prstGeom>
            <a:solidFill>
              <a:srgbClr val="000000"/>
            </a:solidFill>
            <a:ln w="9525">
              <a:solidFill>
                <a:srgbClr val="000000"/>
              </a:solidFill>
              <a:round/>
              <a:headEnd/>
              <a:tailEnd/>
            </a:ln>
          </p:spPr>
          <p:txBody>
            <a:bodyPr/>
            <a:lstStyle/>
            <a:p>
              <a:endParaRPr lang="en-US"/>
            </a:p>
          </p:txBody>
        </p:sp>
        <p:sp>
          <p:nvSpPr>
            <p:cNvPr id="54656" name="Line 384"/>
            <p:cNvSpPr>
              <a:spLocks noChangeShapeType="1"/>
            </p:cNvSpPr>
            <p:nvPr/>
          </p:nvSpPr>
          <p:spPr bwMode="auto">
            <a:xfrm flipV="1">
              <a:off x="16258" y="9327"/>
              <a:ext cx="1" cy="74"/>
            </a:xfrm>
            <a:prstGeom prst="line">
              <a:avLst/>
            </a:prstGeom>
            <a:noFill/>
            <a:ln w="9525">
              <a:solidFill>
                <a:srgbClr val="000000"/>
              </a:solidFill>
              <a:round/>
              <a:headEnd/>
              <a:tailEnd/>
            </a:ln>
          </p:spPr>
          <p:txBody>
            <a:bodyPr/>
            <a:lstStyle/>
            <a:p>
              <a:endParaRPr lang="en-US"/>
            </a:p>
          </p:txBody>
        </p:sp>
        <p:sp>
          <p:nvSpPr>
            <p:cNvPr id="54657" name="Line 385"/>
            <p:cNvSpPr>
              <a:spLocks noChangeShapeType="1"/>
            </p:cNvSpPr>
            <p:nvPr/>
          </p:nvSpPr>
          <p:spPr bwMode="auto">
            <a:xfrm>
              <a:off x="16232" y="9327"/>
              <a:ext cx="52" cy="1"/>
            </a:xfrm>
            <a:prstGeom prst="line">
              <a:avLst/>
            </a:prstGeom>
            <a:noFill/>
            <a:ln w="9525">
              <a:solidFill>
                <a:srgbClr val="000000"/>
              </a:solidFill>
              <a:round/>
              <a:headEnd/>
              <a:tailEnd/>
            </a:ln>
          </p:spPr>
          <p:txBody>
            <a:bodyPr/>
            <a:lstStyle/>
            <a:p>
              <a:endParaRPr lang="en-US"/>
            </a:p>
          </p:txBody>
        </p:sp>
        <p:sp>
          <p:nvSpPr>
            <p:cNvPr id="54658" name="Line 386"/>
            <p:cNvSpPr>
              <a:spLocks noChangeShapeType="1"/>
            </p:cNvSpPr>
            <p:nvPr/>
          </p:nvSpPr>
          <p:spPr bwMode="auto">
            <a:xfrm>
              <a:off x="16258" y="9401"/>
              <a:ext cx="1" cy="75"/>
            </a:xfrm>
            <a:prstGeom prst="line">
              <a:avLst/>
            </a:prstGeom>
            <a:noFill/>
            <a:ln w="9525">
              <a:solidFill>
                <a:srgbClr val="000000"/>
              </a:solidFill>
              <a:round/>
              <a:headEnd/>
              <a:tailEnd/>
            </a:ln>
          </p:spPr>
          <p:txBody>
            <a:bodyPr/>
            <a:lstStyle/>
            <a:p>
              <a:endParaRPr lang="en-US"/>
            </a:p>
          </p:txBody>
        </p:sp>
        <p:sp>
          <p:nvSpPr>
            <p:cNvPr id="54659" name="Line 387"/>
            <p:cNvSpPr>
              <a:spLocks noChangeShapeType="1"/>
            </p:cNvSpPr>
            <p:nvPr/>
          </p:nvSpPr>
          <p:spPr bwMode="auto">
            <a:xfrm>
              <a:off x="16232" y="9476"/>
              <a:ext cx="52" cy="1"/>
            </a:xfrm>
            <a:prstGeom prst="line">
              <a:avLst/>
            </a:prstGeom>
            <a:noFill/>
            <a:ln w="9525">
              <a:solidFill>
                <a:srgbClr val="000000"/>
              </a:solidFill>
              <a:round/>
              <a:headEnd/>
              <a:tailEnd/>
            </a:ln>
          </p:spPr>
          <p:txBody>
            <a:bodyPr/>
            <a:lstStyle/>
            <a:p>
              <a:endParaRPr lang="en-US"/>
            </a:p>
          </p:txBody>
        </p:sp>
        <p:sp>
          <p:nvSpPr>
            <p:cNvPr id="54660" name="Oval 388"/>
            <p:cNvSpPr>
              <a:spLocks noChangeArrowheads="1"/>
            </p:cNvSpPr>
            <p:nvPr/>
          </p:nvSpPr>
          <p:spPr bwMode="auto">
            <a:xfrm>
              <a:off x="16229" y="9374"/>
              <a:ext cx="59" cy="53"/>
            </a:xfrm>
            <a:prstGeom prst="ellipse">
              <a:avLst/>
            </a:prstGeom>
            <a:solidFill>
              <a:srgbClr val="000000"/>
            </a:solidFill>
            <a:ln w="9525">
              <a:solidFill>
                <a:srgbClr val="000000"/>
              </a:solidFill>
              <a:round/>
              <a:headEnd/>
              <a:tailEnd/>
            </a:ln>
          </p:spPr>
          <p:txBody>
            <a:bodyPr/>
            <a:lstStyle/>
            <a:p>
              <a:endParaRPr lang="en-US"/>
            </a:p>
          </p:txBody>
        </p:sp>
        <p:sp>
          <p:nvSpPr>
            <p:cNvPr id="54661" name="Line 389"/>
            <p:cNvSpPr>
              <a:spLocks noChangeShapeType="1"/>
            </p:cNvSpPr>
            <p:nvPr/>
          </p:nvSpPr>
          <p:spPr bwMode="auto">
            <a:xfrm flipV="1">
              <a:off x="16577" y="9580"/>
              <a:ext cx="1" cy="42"/>
            </a:xfrm>
            <a:prstGeom prst="line">
              <a:avLst/>
            </a:prstGeom>
            <a:noFill/>
            <a:ln w="9525">
              <a:solidFill>
                <a:srgbClr val="000000"/>
              </a:solidFill>
              <a:round/>
              <a:headEnd/>
              <a:tailEnd/>
            </a:ln>
          </p:spPr>
          <p:txBody>
            <a:bodyPr/>
            <a:lstStyle/>
            <a:p>
              <a:endParaRPr lang="en-US"/>
            </a:p>
          </p:txBody>
        </p:sp>
        <p:sp>
          <p:nvSpPr>
            <p:cNvPr id="54662" name="Line 390"/>
            <p:cNvSpPr>
              <a:spLocks noChangeShapeType="1"/>
            </p:cNvSpPr>
            <p:nvPr/>
          </p:nvSpPr>
          <p:spPr bwMode="auto">
            <a:xfrm>
              <a:off x="16551" y="9580"/>
              <a:ext cx="52" cy="1"/>
            </a:xfrm>
            <a:prstGeom prst="line">
              <a:avLst/>
            </a:prstGeom>
            <a:noFill/>
            <a:ln w="9525">
              <a:solidFill>
                <a:srgbClr val="000000"/>
              </a:solidFill>
              <a:round/>
              <a:headEnd/>
              <a:tailEnd/>
            </a:ln>
          </p:spPr>
          <p:txBody>
            <a:bodyPr/>
            <a:lstStyle/>
            <a:p>
              <a:endParaRPr lang="en-US"/>
            </a:p>
          </p:txBody>
        </p:sp>
        <p:sp>
          <p:nvSpPr>
            <p:cNvPr id="54663" name="Line 391"/>
            <p:cNvSpPr>
              <a:spLocks noChangeShapeType="1"/>
            </p:cNvSpPr>
            <p:nvPr/>
          </p:nvSpPr>
          <p:spPr bwMode="auto">
            <a:xfrm>
              <a:off x="16577" y="9622"/>
              <a:ext cx="1" cy="41"/>
            </a:xfrm>
            <a:prstGeom prst="line">
              <a:avLst/>
            </a:prstGeom>
            <a:noFill/>
            <a:ln w="9525">
              <a:solidFill>
                <a:srgbClr val="000000"/>
              </a:solidFill>
              <a:round/>
              <a:headEnd/>
              <a:tailEnd/>
            </a:ln>
          </p:spPr>
          <p:txBody>
            <a:bodyPr/>
            <a:lstStyle/>
            <a:p>
              <a:endParaRPr lang="en-US"/>
            </a:p>
          </p:txBody>
        </p:sp>
        <p:sp>
          <p:nvSpPr>
            <p:cNvPr id="54664" name="Line 392"/>
            <p:cNvSpPr>
              <a:spLocks noChangeShapeType="1"/>
            </p:cNvSpPr>
            <p:nvPr/>
          </p:nvSpPr>
          <p:spPr bwMode="auto">
            <a:xfrm>
              <a:off x="16551" y="9663"/>
              <a:ext cx="52" cy="1"/>
            </a:xfrm>
            <a:prstGeom prst="line">
              <a:avLst/>
            </a:prstGeom>
            <a:noFill/>
            <a:ln w="9525">
              <a:solidFill>
                <a:srgbClr val="000000"/>
              </a:solidFill>
              <a:round/>
              <a:headEnd/>
              <a:tailEnd/>
            </a:ln>
          </p:spPr>
          <p:txBody>
            <a:bodyPr/>
            <a:lstStyle/>
            <a:p>
              <a:endParaRPr lang="en-US"/>
            </a:p>
          </p:txBody>
        </p:sp>
        <p:sp>
          <p:nvSpPr>
            <p:cNvPr id="54665" name="Oval 393"/>
            <p:cNvSpPr>
              <a:spLocks noChangeArrowheads="1"/>
            </p:cNvSpPr>
            <p:nvPr/>
          </p:nvSpPr>
          <p:spPr bwMode="auto">
            <a:xfrm>
              <a:off x="16547" y="9595"/>
              <a:ext cx="59" cy="53"/>
            </a:xfrm>
            <a:prstGeom prst="ellipse">
              <a:avLst/>
            </a:prstGeom>
            <a:solidFill>
              <a:srgbClr val="000000"/>
            </a:solidFill>
            <a:ln w="9525">
              <a:solidFill>
                <a:srgbClr val="000000"/>
              </a:solidFill>
              <a:round/>
              <a:headEnd/>
              <a:tailEnd/>
            </a:ln>
          </p:spPr>
          <p:txBody>
            <a:bodyPr/>
            <a:lstStyle/>
            <a:p>
              <a:endParaRPr lang="en-US"/>
            </a:p>
          </p:txBody>
        </p:sp>
        <p:sp>
          <p:nvSpPr>
            <p:cNvPr id="54666" name="Line 394"/>
            <p:cNvSpPr>
              <a:spLocks noChangeShapeType="1"/>
            </p:cNvSpPr>
            <p:nvPr/>
          </p:nvSpPr>
          <p:spPr bwMode="auto">
            <a:xfrm flipV="1">
              <a:off x="14666" y="9299"/>
              <a:ext cx="1" cy="102"/>
            </a:xfrm>
            <a:prstGeom prst="line">
              <a:avLst/>
            </a:prstGeom>
            <a:noFill/>
            <a:ln w="9525">
              <a:solidFill>
                <a:srgbClr val="000000"/>
              </a:solidFill>
              <a:round/>
              <a:headEnd/>
              <a:tailEnd/>
            </a:ln>
          </p:spPr>
          <p:txBody>
            <a:bodyPr/>
            <a:lstStyle/>
            <a:p>
              <a:endParaRPr lang="en-US"/>
            </a:p>
          </p:txBody>
        </p:sp>
        <p:sp>
          <p:nvSpPr>
            <p:cNvPr id="54667" name="Line 395"/>
            <p:cNvSpPr>
              <a:spLocks noChangeShapeType="1"/>
            </p:cNvSpPr>
            <p:nvPr/>
          </p:nvSpPr>
          <p:spPr bwMode="auto">
            <a:xfrm>
              <a:off x="14641" y="9299"/>
              <a:ext cx="51" cy="1"/>
            </a:xfrm>
            <a:prstGeom prst="line">
              <a:avLst/>
            </a:prstGeom>
            <a:noFill/>
            <a:ln w="9525">
              <a:solidFill>
                <a:srgbClr val="000000"/>
              </a:solidFill>
              <a:round/>
              <a:headEnd/>
              <a:tailEnd/>
            </a:ln>
          </p:spPr>
          <p:txBody>
            <a:bodyPr/>
            <a:lstStyle/>
            <a:p>
              <a:endParaRPr lang="en-US"/>
            </a:p>
          </p:txBody>
        </p:sp>
        <p:sp>
          <p:nvSpPr>
            <p:cNvPr id="54668" name="Line 396"/>
            <p:cNvSpPr>
              <a:spLocks noChangeShapeType="1"/>
            </p:cNvSpPr>
            <p:nvPr/>
          </p:nvSpPr>
          <p:spPr bwMode="auto">
            <a:xfrm>
              <a:off x="14666" y="9401"/>
              <a:ext cx="1" cy="103"/>
            </a:xfrm>
            <a:prstGeom prst="line">
              <a:avLst/>
            </a:prstGeom>
            <a:noFill/>
            <a:ln w="9525">
              <a:solidFill>
                <a:srgbClr val="000000"/>
              </a:solidFill>
              <a:round/>
              <a:headEnd/>
              <a:tailEnd/>
            </a:ln>
          </p:spPr>
          <p:txBody>
            <a:bodyPr/>
            <a:lstStyle/>
            <a:p>
              <a:endParaRPr lang="en-US"/>
            </a:p>
          </p:txBody>
        </p:sp>
        <p:sp>
          <p:nvSpPr>
            <p:cNvPr id="54669" name="Line 397"/>
            <p:cNvSpPr>
              <a:spLocks noChangeShapeType="1"/>
            </p:cNvSpPr>
            <p:nvPr/>
          </p:nvSpPr>
          <p:spPr bwMode="auto">
            <a:xfrm>
              <a:off x="14641" y="9504"/>
              <a:ext cx="51" cy="1"/>
            </a:xfrm>
            <a:prstGeom prst="line">
              <a:avLst/>
            </a:prstGeom>
            <a:noFill/>
            <a:ln w="9525">
              <a:solidFill>
                <a:srgbClr val="000000"/>
              </a:solidFill>
              <a:round/>
              <a:headEnd/>
              <a:tailEnd/>
            </a:ln>
          </p:spPr>
          <p:txBody>
            <a:bodyPr/>
            <a:lstStyle/>
            <a:p>
              <a:endParaRPr lang="en-US"/>
            </a:p>
          </p:txBody>
        </p:sp>
        <p:sp>
          <p:nvSpPr>
            <p:cNvPr id="54670" name="Oval 398"/>
            <p:cNvSpPr>
              <a:spLocks noChangeArrowheads="1"/>
            </p:cNvSpPr>
            <p:nvPr/>
          </p:nvSpPr>
          <p:spPr bwMode="auto">
            <a:xfrm>
              <a:off x="14636" y="9374"/>
              <a:ext cx="59" cy="53"/>
            </a:xfrm>
            <a:prstGeom prst="ellipse">
              <a:avLst/>
            </a:prstGeom>
            <a:solidFill>
              <a:srgbClr val="FF0000"/>
            </a:solidFill>
            <a:ln w="9525">
              <a:solidFill>
                <a:srgbClr val="000000"/>
              </a:solidFill>
              <a:round/>
              <a:headEnd/>
              <a:tailEnd/>
            </a:ln>
          </p:spPr>
          <p:txBody>
            <a:bodyPr/>
            <a:lstStyle/>
            <a:p>
              <a:endParaRPr lang="en-US"/>
            </a:p>
          </p:txBody>
        </p:sp>
        <p:sp>
          <p:nvSpPr>
            <p:cNvPr id="54671" name="Line 399"/>
            <p:cNvSpPr>
              <a:spLocks noChangeShapeType="1"/>
            </p:cNvSpPr>
            <p:nvPr/>
          </p:nvSpPr>
          <p:spPr bwMode="auto">
            <a:xfrm flipV="1">
              <a:off x="14984" y="9428"/>
              <a:ext cx="1" cy="88"/>
            </a:xfrm>
            <a:prstGeom prst="line">
              <a:avLst/>
            </a:prstGeom>
            <a:noFill/>
            <a:ln w="9525">
              <a:solidFill>
                <a:srgbClr val="000000"/>
              </a:solidFill>
              <a:round/>
              <a:headEnd/>
              <a:tailEnd/>
            </a:ln>
          </p:spPr>
          <p:txBody>
            <a:bodyPr/>
            <a:lstStyle/>
            <a:p>
              <a:endParaRPr lang="en-US"/>
            </a:p>
          </p:txBody>
        </p:sp>
        <p:sp>
          <p:nvSpPr>
            <p:cNvPr id="54672" name="Line 400"/>
            <p:cNvSpPr>
              <a:spLocks noChangeShapeType="1"/>
            </p:cNvSpPr>
            <p:nvPr/>
          </p:nvSpPr>
          <p:spPr bwMode="auto">
            <a:xfrm>
              <a:off x="14959" y="9428"/>
              <a:ext cx="51" cy="1"/>
            </a:xfrm>
            <a:prstGeom prst="line">
              <a:avLst/>
            </a:prstGeom>
            <a:noFill/>
            <a:ln w="9525">
              <a:solidFill>
                <a:srgbClr val="000000"/>
              </a:solidFill>
              <a:round/>
              <a:headEnd/>
              <a:tailEnd/>
            </a:ln>
          </p:spPr>
          <p:txBody>
            <a:bodyPr/>
            <a:lstStyle/>
            <a:p>
              <a:endParaRPr lang="en-US"/>
            </a:p>
          </p:txBody>
        </p:sp>
        <p:sp>
          <p:nvSpPr>
            <p:cNvPr id="54673" name="Line 401"/>
            <p:cNvSpPr>
              <a:spLocks noChangeShapeType="1"/>
            </p:cNvSpPr>
            <p:nvPr/>
          </p:nvSpPr>
          <p:spPr bwMode="auto">
            <a:xfrm>
              <a:off x="14984" y="9516"/>
              <a:ext cx="1" cy="89"/>
            </a:xfrm>
            <a:prstGeom prst="line">
              <a:avLst/>
            </a:prstGeom>
            <a:noFill/>
            <a:ln w="9525">
              <a:solidFill>
                <a:srgbClr val="000000"/>
              </a:solidFill>
              <a:round/>
              <a:headEnd/>
              <a:tailEnd/>
            </a:ln>
          </p:spPr>
          <p:txBody>
            <a:bodyPr/>
            <a:lstStyle/>
            <a:p>
              <a:endParaRPr lang="en-US"/>
            </a:p>
          </p:txBody>
        </p:sp>
        <p:sp>
          <p:nvSpPr>
            <p:cNvPr id="54674" name="Line 402"/>
            <p:cNvSpPr>
              <a:spLocks noChangeShapeType="1"/>
            </p:cNvSpPr>
            <p:nvPr/>
          </p:nvSpPr>
          <p:spPr bwMode="auto">
            <a:xfrm>
              <a:off x="14959" y="9605"/>
              <a:ext cx="51" cy="0"/>
            </a:xfrm>
            <a:prstGeom prst="line">
              <a:avLst/>
            </a:prstGeom>
            <a:noFill/>
            <a:ln w="9525">
              <a:solidFill>
                <a:srgbClr val="000000"/>
              </a:solidFill>
              <a:round/>
              <a:headEnd/>
              <a:tailEnd/>
            </a:ln>
          </p:spPr>
          <p:txBody>
            <a:bodyPr/>
            <a:lstStyle/>
            <a:p>
              <a:endParaRPr lang="en-US"/>
            </a:p>
          </p:txBody>
        </p:sp>
        <p:sp>
          <p:nvSpPr>
            <p:cNvPr id="54675" name="Oval 403"/>
            <p:cNvSpPr>
              <a:spLocks noChangeArrowheads="1"/>
            </p:cNvSpPr>
            <p:nvPr/>
          </p:nvSpPr>
          <p:spPr bwMode="auto">
            <a:xfrm>
              <a:off x="14954" y="9490"/>
              <a:ext cx="60" cy="53"/>
            </a:xfrm>
            <a:prstGeom prst="ellipse">
              <a:avLst/>
            </a:prstGeom>
            <a:solidFill>
              <a:srgbClr val="FF0000"/>
            </a:solidFill>
            <a:ln w="9525">
              <a:solidFill>
                <a:srgbClr val="000000"/>
              </a:solidFill>
              <a:round/>
              <a:headEnd/>
              <a:tailEnd/>
            </a:ln>
          </p:spPr>
          <p:txBody>
            <a:bodyPr/>
            <a:lstStyle/>
            <a:p>
              <a:endParaRPr lang="en-US"/>
            </a:p>
          </p:txBody>
        </p:sp>
        <p:sp>
          <p:nvSpPr>
            <p:cNvPr id="54676" name="Line 404"/>
            <p:cNvSpPr>
              <a:spLocks noChangeShapeType="1"/>
            </p:cNvSpPr>
            <p:nvPr/>
          </p:nvSpPr>
          <p:spPr bwMode="auto">
            <a:xfrm flipV="1">
              <a:off x="15302" y="8584"/>
              <a:ext cx="1" cy="121"/>
            </a:xfrm>
            <a:prstGeom prst="line">
              <a:avLst/>
            </a:prstGeom>
            <a:noFill/>
            <a:ln w="9525">
              <a:solidFill>
                <a:srgbClr val="000000"/>
              </a:solidFill>
              <a:round/>
              <a:headEnd/>
              <a:tailEnd/>
            </a:ln>
          </p:spPr>
          <p:txBody>
            <a:bodyPr/>
            <a:lstStyle/>
            <a:p>
              <a:endParaRPr lang="en-US"/>
            </a:p>
          </p:txBody>
        </p:sp>
        <p:sp>
          <p:nvSpPr>
            <p:cNvPr id="54677" name="Line 405"/>
            <p:cNvSpPr>
              <a:spLocks noChangeShapeType="1"/>
            </p:cNvSpPr>
            <p:nvPr/>
          </p:nvSpPr>
          <p:spPr bwMode="auto">
            <a:xfrm>
              <a:off x="15277" y="8584"/>
              <a:ext cx="51" cy="1"/>
            </a:xfrm>
            <a:prstGeom prst="line">
              <a:avLst/>
            </a:prstGeom>
            <a:noFill/>
            <a:ln w="9525">
              <a:solidFill>
                <a:srgbClr val="000000"/>
              </a:solidFill>
              <a:round/>
              <a:headEnd/>
              <a:tailEnd/>
            </a:ln>
          </p:spPr>
          <p:txBody>
            <a:bodyPr/>
            <a:lstStyle/>
            <a:p>
              <a:endParaRPr lang="en-US"/>
            </a:p>
          </p:txBody>
        </p:sp>
        <p:sp>
          <p:nvSpPr>
            <p:cNvPr id="54678" name="Line 406"/>
            <p:cNvSpPr>
              <a:spLocks noChangeShapeType="1"/>
            </p:cNvSpPr>
            <p:nvPr/>
          </p:nvSpPr>
          <p:spPr bwMode="auto">
            <a:xfrm>
              <a:off x="15302" y="8705"/>
              <a:ext cx="1" cy="122"/>
            </a:xfrm>
            <a:prstGeom prst="line">
              <a:avLst/>
            </a:prstGeom>
            <a:noFill/>
            <a:ln w="9525">
              <a:solidFill>
                <a:srgbClr val="000000"/>
              </a:solidFill>
              <a:round/>
              <a:headEnd/>
              <a:tailEnd/>
            </a:ln>
          </p:spPr>
          <p:txBody>
            <a:bodyPr/>
            <a:lstStyle/>
            <a:p>
              <a:endParaRPr lang="en-US"/>
            </a:p>
          </p:txBody>
        </p:sp>
        <p:sp>
          <p:nvSpPr>
            <p:cNvPr id="54679" name="Line 407"/>
            <p:cNvSpPr>
              <a:spLocks noChangeShapeType="1"/>
            </p:cNvSpPr>
            <p:nvPr/>
          </p:nvSpPr>
          <p:spPr bwMode="auto">
            <a:xfrm>
              <a:off x="15277" y="8827"/>
              <a:ext cx="51" cy="1"/>
            </a:xfrm>
            <a:prstGeom prst="line">
              <a:avLst/>
            </a:prstGeom>
            <a:noFill/>
            <a:ln w="9525">
              <a:solidFill>
                <a:srgbClr val="000000"/>
              </a:solidFill>
              <a:round/>
              <a:headEnd/>
              <a:tailEnd/>
            </a:ln>
          </p:spPr>
          <p:txBody>
            <a:bodyPr/>
            <a:lstStyle/>
            <a:p>
              <a:endParaRPr lang="en-US"/>
            </a:p>
          </p:txBody>
        </p:sp>
        <p:sp>
          <p:nvSpPr>
            <p:cNvPr id="54680" name="Oval 408"/>
            <p:cNvSpPr>
              <a:spLocks noChangeArrowheads="1"/>
            </p:cNvSpPr>
            <p:nvPr/>
          </p:nvSpPr>
          <p:spPr bwMode="auto">
            <a:xfrm>
              <a:off x="15273" y="8679"/>
              <a:ext cx="60" cy="53"/>
            </a:xfrm>
            <a:prstGeom prst="ellipse">
              <a:avLst/>
            </a:prstGeom>
            <a:solidFill>
              <a:srgbClr val="FF0000"/>
            </a:solidFill>
            <a:ln w="9525">
              <a:solidFill>
                <a:srgbClr val="000000"/>
              </a:solidFill>
              <a:round/>
              <a:headEnd/>
              <a:tailEnd/>
            </a:ln>
          </p:spPr>
          <p:txBody>
            <a:bodyPr/>
            <a:lstStyle/>
            <a:p>
              <a:endParaRPr lang="en-US"/>
            </a:p>
          </p:txBody>
        </p:sp>
        <p:sp>
          <p:nvSpPr>
            <p:cNvPr id="54681" name="Line 409"/>
            <p:cNvSpPr>
              <a:spLocks noChangeShapeType="1"/>
            </p:cNvSpPr>
            <p:nvPr/>
          </p:nvSpPr>
          <p:spPr bwMode="auto">
            <a:xfrm flipV="1">
              <a:off x="15621" y="8532"/>
              <a:ext cx="1" cy="123"/>
            </a:xfrm>
            <a:prstGeom prst="line">
              <a:avLst/>
            </a:prstGeom>
            <a:noFill/>
            <a:ln w="9525">
              <a:solidFill>
                <a:srgbClr val="000000"/>
              </a:solidFill>
              <a:round/>
              <a:headEnd/>
              <a:tailEnd/>
            </a:ln>
          </p:spPr>
          <p:txBody>
            <a:bodyPr/>
            <a:lstStyle/>
            <a:p>
              <a:endParaRPr lang="en-US"/>
            </a:p>
          </p:txBody>
        </p:sp>
        <p:sp>
          <p:nvSpPr>
            <p:cNvPr id="54682" name="Line 410"/>
            <p:cNvSpPr>
              <a:spLocks noChangeShapeType="1"/>
            </p:cNvSpPr>
            <p:nvPr/>
          </p:nvSpPr>
          <p:spPr bwMode="auto">
            <a:xfrm>
              <a:off x="15596" y="8532"/>
              <a:ext cx="51" cy="1"/>
            </a:xfrm>
            <a:prstGeom prst="line">
              <a:avLst/>
            </a:prstGeom>
            <a:noFill/>
            <a:ln w="9525">
              <a:solidFill>
                <a:srgbClr val="000000"/>
              </a:solidFill>
              <a:round/>
              <a:headEnd/>
              <a:tailEnd/>
            </a:ln>
          </p:spPr>
          <p:txBody>
            <a:bodyPr/>
            <a:lstStyle/>
            <a:p>
              <a:endParaRPr lang="en-US"/>
            </a:p>
          </p:txBody>
        </p:sp>
        <p:sp>
          <p:nvSpPr>
            <p:cNvPr id="54683" name="Line 411"/>
            <p:cNvSpPr>
              <a:spLocks noChangeShapeType="1"/>
            </p:cNvSpPr>
            <p:nvPr/>
          </p:nvSpPr>
          <p:spPr bwMode="auto">
            <a:xfrm>
              <a:off x="15621" y="8655"/>
              <a:ext cx="1" cy="122"/>
            </a:xfrm>
            <a:prstGeom prst="line">
              <a:avLst/>
            </a:prstGeom>
            <a:noFill/>
            <a:ln w="9525">
              <a:solidFill>
                <a:srgbClr val="000000"/>
              </a:solidFill>
              <a:round/>
              <a:headEnd/>
              <a:tailEnd/>
            </a:ln>
          </p:spPr>
          <p:txBody>
            <a:bodyPr/>
            <a:lstStyle/>
            <a:p>
              <a:endParaRPr lang="en-US"/>
            </a:p>
          </p:txBody>
        </p:sp>
        <p:sp>
          <p:nvSpPr>
            <p:cNvPr id="54684" name="Line 412"/>
            <p:cNvSpPr>
              <a:spLocks noChangeShapeType="1"/>
            </p:cNvSpPr>
            <p:nvPr/>
          </p:nvSpPr>
          <p:spPr bwMode="auto">
            <a:xfrm>
              <a:off x="15596" y="8777"/>
              <a:ext cx="51" cy="1"/>
            </a:xfrm>
            <a:prstGeom prst="line">
              <a:avLst/>
            </a:prstGeom>
            <a:noFill/>
            <a:ln w="9525">
              <a:solidFill>
                <a:srgbClr val="000000"/>
              </a:solidFill>
              <a:round/>
              <a:headEnd/>
              <a:tailEnd/>
            </a:ln>
          </p:spPr>
          <p:txBody>
            <a:bodyPr/>
            <a:lstStyle/>
            <a:p>
              <a:endParaRPr lang="en-US"/>
            </a:p>
          </p:txBody>
        </p:sp>
        <p:sp>
          <p:nvSpPr>
            <p:cNvPr id="54685" name="Oval 413"/>
            <p:cNvSpPr>
              <a:spLocks noChangeArrowheads="1"/>
            </p:cNvSpPr>
            <p:nvPr/>
          </p:nvSpPr>
          <p:spPr bwMode="auto">
            <a:xfrm>
              <a:off x="15591" y="8628"/>
              <a:ext cx="60" cy="53"/>
            </a:xfrm>
            <a:prstGeom prst="ellipse">
              <a:avLst/>
            </a:prstGeom>
            <a:solidFill>
              <a:srgbClr val="FF0000"/>
            </a:solidFill>
            <a:ln w="9525">
              <a:solidFill>
                <a:srgbClr val="000000"/>
              </a:solidFill>
              <a:round/>
              <a:headEnd/>
              <a:tailEnd/>
            </a:ln>
          </p:spPr>
          <p:txBody>
            <a:bodyPr/>
            <a:lstStyle/>
            <a:p>
              <a:endParaRPr lang="en-US"/>
            </a:p>
          </p:txBody>
        </p:sp>
        <p:sp>
          <p:nvSpPr>
            <p:cNvPr id="54686" name="Line 414"/>
            <p:cNvSpPr>
              <a:spLocks noChangeShapeType="1"/>
            </p:cNvSpPr>
            <p:nvPr/>
          </p:nvSpPr>
          <p:spPr bwMode="auto">
            <a:xfrm flipV="1">
              <a:off x="15939" y="9153"/>
              <a:ext cx="1" cy="70"/>
            </a:xfrm>
            <a:prstGeom prst="line">
              <a:avLst/>
            </a:prstGeom>
            <a:noFill/>
            <a:ln w="9525">
              <a:solidFill>
                <a:srgbClr val="000000"/>
              </a:solidFill>
              <a:round/>
              <a:headEnd/>
              <a:tailEnd/>
            </a:ln>
          </p:spPr>
          <p:txBody>
            <a:bodyPr/>
            <a:lstStyle/>
            <a:p>
              <a:endParaRPr lang="en-US"/>
            </a:p>
          </p:txBody>
        </p:sp>
        <p:sp>
          <p:nvSpPr>
            <p:cNvPr id="54687" name="Line 415"/>
            <p:cNvSpPr>
              <a:spLocks noChangeShapeType="1"/>
            </p:cNvSpPr>
            <p:nvPr/>
          </p:nvSpPr>
          <p:spPr bwMode="auto">
            <a:xfrm>
              <a:off x="15914" y="9153"/>
              <a:ext cx="52" cy="0"/>
            </a:xfrm>
            <a:prstGeom prst="line">
              <a:avLst/>
            </a:prstGeom>
            <a:noFill/>
            <a:ln w="9525">
              <a:solidFill>
                <a:srgbClr val="000000"/>
              </a:solidFill>
              <a:round/>
              <a:headEnd/>
              <a:tailEnd/>
            </a:ln>
          </p:spPr>
          <p:txBody>
            <a:bodyPr/>
            <a:lstStyle/>
            <a:p>
              <a:endParaRPr lang="en-US"/>
            </a:p>
          </p:txBody>
        </p:sp>
        <p:sp>
          <p:nvSpPr>
            <p:cNvPr id="54688" name="Line 416"/>
            <p:cNvSpPr>
              <a:spLocks noChangeShapeType="1"/>
            </p:cNvSpPr>
            <p:nvPr/>
          </p:nvSpPr>
          <p:spPr bwMode="auto">
            <a:xfrm>
              <a:off x="15939" y="9223"/>
              <a:ext cx="1" cy="70"/>
            </a:xfrm>
            <a:prstGeom prst="line">
              <a:avLst/>
            </a:prstGeom>
            <a:noFill/>
            <a:ln w="9525">
              <a:solidFill>
                <a:srgbClr val="000000"/>
              </a:solidFill>
              <a:round/>
              <a:headEnd/>
              <a:tailEnd/>
            </a:ln>
          </p:spPr>
          <p:txBody>
            <a:bodyPr/>
            <a:lstStyle/>
            <a:p>
              <a:endParaRPr lang="en-US"/>
            </a:p>
          </p:txBody>
        </p:sp>
        <p:sp>
          <p:nvSpPr>
            <p:cNvPr id="54689" name="Line 417"/>
            <p:cNvSpPr>
              <a:spLocks noChangeShapeType="1"/>
            </p:cNvSpPr>
            <p:nvPr/>
          </p:nvSpPr>
          <p:spPr bwMode="auto">
            <a:xfrm>
              <a:off x="15914" y="9293"/>
              <a:ext cx="52" cy="1"/>
            </a:xfrm>
            <a:prstGeom prst="line">
              <a:avLst/>
            </a:prstGeom>
            <a:noFill/>
            <a:ln w="9525">
              <a:solidFill>
                <a:srgbClr val="000000"/>
              </a:solidFill>
              <a:round/>
              <a:headEnd/>
              <a:tailEnd/>
            </a:ln>
          </p:spPr>
          <p:txBody>
            <a:bodyPr/>
            <a:lstStyle/>
            <a:p>
              <a:endParaRPr lang="en-US"/>
            </a:p>
          </p:txBody>
        </p:sp>
        <p:sp>
          <p:nvSpPr>
            <p:cNvPr id="54690" name="Oval 418"/>
            <p:cNvSpPr>
              <a:spLocks noChangeArrowheads="1"/>
            </p:cNvSpPr>
            <p:nvPr/>
          </p:nvSpPr>
          <p:spPr bwMode="auto">
            <a:xfrm>
              <a:off x="15910" y="9197"/>
              <a:ext cx="60" cy="53"/>
            </a:xfrm>
            <a:prstGeom prst="ellipse">
              <a:avLst/>
            </a:prstGeom>
            <a:solidFill>
              <a:srgbClr val="FF0000"/>
            </a:solidFill>
            <a:ln w="9525">
              <a:solidFill>
                <a:srgbClr val="000000"/>
              </a:solidFill>
              <a:round/>
              <a:headEnd/>
              <a:tailEnd/>
            </a:ln>
          </p:spPr>
          <p:txBody>
            <a:bodyPr/>
            <a:lstStyle/>
            <a:p>
              <a:endParaRPr lang="en-US"/>
            </a:p>
          </p:txBody>
        </p:sp>
        <p:sp>
          <p:nvSpPr>
            <p:cNvPr id="54691" name="Line 419"/>
            <p:cNvSpPr>
              <a:spLocks noChangeShapeType="1"/>
            </p:cNvSpPr>
            <p:nvPr/>
          </p:nvSpPr>
          <p:spPr bwMode="auto">
            <a:xfrm flipV="1">
              <a:off x="16258" y="9312"/>
              <a:ext cx="1" cy="71"/>
            </a:xfrm>
            <a:prstGeom prst="line">
              <a:avLst/>
            </a:prstGeom>
            <a:noFill/>
            <a:ln w="9525">
              <a:solidFill>
                <a:srgbClr val="000000"/>
              </a:solidFill>
              <a:round/>
              <a:headEnd/>
              <a:tailEnd/>
            </a:ln>
          </p:spPr>
          <p:txBody>
            <a:bodyPr/>
            <a:lstStyle/>
            <a:p>
              <a:endParaRPr lang="en-US"/>
            </a:p>
          </p:txBody>
        </p:sp>
        <p:sp>
          <p:nvSpPr>
            <p:cNvPr id="54692" name="Line 420"/>
            <p:cNvSpPr>
              <a:spLocks noChangeShapeType="1"/>
            </p:cNvSpPr>
            <p:nvPr/>
          </p:nvSpPr>
          <p:spPr bwMode="auto">
            <a:xfrm>
              <a:off x="16232" y="9312"/>
              <a:ext cx="52" cy="1"/>
            </a:xfrm>
            <a:prstGeom prst="line">
              <a:avLst/>
            </a:prstGeom>
            <a:noFill/>
            <a:ln w="9525">
              <a:solidFill>
                <a:srgbClr val="000000"/>
              </a:solidFill>
              <a:round/>
              <a:headEnd/>
              <a:tailEnd/>
            </a:ln>
          </p:spPr>
          <p:txBody>
            <a:bodyPr/>
            <a:lstStyle/>
            <a:p>
              <a:endParaRPr lang="en-US"/>
            </a:p>
          </p:txBody>
        </p:sp>
        <p:sp>
          <p:nvSpPr>
            <p:cNvPr id="54693" name="Line 421"/>
            <p:cNvSpPr>
              <a:spLocks noChangeShapeType="1"/>
            </p:cNvSpPr>
            <p:nvPr/>
          </p:nvSpPr>
          <p:spPr bwMode="auto">
            <a:xfrm>
              <a:off x="16258" y="9383"/>
              <a:ext cx="1" cy="70"/>
            </a:xfrm>
            <a:prstGeom prst="line">
              <a:avLst/>
            </a:prstGeom>
            <a:noFill/>
            <a:ln w="9525">
              <a:solidFill>
                <a:srgbClr val="000000"/>
              </a:solidFill>
              <a:round/>
              <a:headEnd/>
              <a:tailEnd/>
            </a:ln>
          </p:spPr>
          <p:txBody>
            <a:bodyPr/>
            <a:lstStyle/>
            <a:p>
              <a:endParaRPr lang="en-US"/>
            </a:p>
          </p:txBody>
        </p:sp>
        <p:sp>
          <p:nvSpPr>
            <p:cNvPr id="54694" name="Line 422"/>
            <p:cNvSpPr>
              <a:spLocks noChangeShapeType="1"/>
            </p:cNvSpPr>
            <p:nvPr/>
          </p:nvSpPr>
          <p:spPr bwMode="auto">
            <a:xfrm>
              <a:off x="16232" y="9453"/>
              <a:ext cx="52" cy="1"/>
            </a:xfrm>
            <a:prstGeom prst="line">
              <a:avLst/>
            </a:prstGeom>
            <a:noFill/>
            <a:ln w="9525">
              <a:solidFill>
                <a:srgbClr val="000000"/>
              </a:solidFill>
              <a:round/>
              <a:headEnd/>
              <a:tailEnd/>
            </a:ln>
          </p:spPr>
          <p:txBody>
            <a:bodyPr/>
            <a:lstStyle/>
            <a:p>
              <a:endParaRPr lang="en-US"/>
            </a:p>
          </p:txBody>
        </p:sp>
        <p:sp>
          <p:nvSpPr>
            <p:cNvPr id="54695" name="Oval 423"/>
            <p:cNvSpPr>
              <a:spLocks noChangeArrowheads="1"/>
            </p:cNvSpPr>
            <p:nvPr/>
          </p:nvSpPr>
          <p:spPr bwMode="auto">
            <a:xfrm>
              <a:off x="16229" y="9356"/>
              <a:ext cx="59" cy="53"/>
            </a:xfrm>
            <a:prstGeom prst="ellipse">
              <a:avLst/>
            </a:prstGeom>
            <a:solidFill>
              <a:srgbClr val="FF0000"/>
            </a:solidFill>
            <a:ln w="9525">
              <a:solidFill>
                <a:srgbClr val="000000"/>
              </a:solidFill>
              <a:round/>
              <a:headEnd/>
              <a:tailEnd/>
            </a:ln>
          </p:spPr>
          <p:txBody>
            <a:bodyPr/>
            <a:lstStyle/>
            <a:p>
              <a:endParaRPr lang="en-US"/>
            </a:p>
          </p:txBody>
        </p:sp>
        <p:sp>
          <p:nvSpPr>
            <p:cNvPr id="54696" name="Line 424"/>
            <p:cNvSpPr>
              <a:spLocks noChangeShapeType="1"/>
            </p:cNvSpPr>
            <p:nvPr/>
          </p:nvSpPr>
          <p:spPr bwMode="auto">
            <a:xfrm flipV="1">
              <a:off x="16577" y="9591"/>
              <a:ext cx="1" cy="44"/>
            </a:xfrm>
            <a:prstGeom prst="line">
              <a:avLst/>
            </a:prstGeom>
            <a:noFill/>
            <a:ln w="9525">
              <a:solidFill>
                <a:srgbClr val="000000"/>
              </a:solidFill>
              <a:round/>
              <a:headEnd/>
              <a:tailEnd/>
            </a:ln>
          </p:spPr>
          <p:txBody>
            <a:bodyPr/>
            <a:lstStyle/>
            <a:p>
              <a:endParaRPr lang="en-US"/>
            </a:p>
          </p:txBody>
        </p:sp>
        <p:sp>
          <p:nvSpPr>
            <p:cNvPr id="54697" name="Line 425"/>
            <p:cNvSpPr>
              <a:spLocks noChangeShapeType="1"/>
            </p:cNvSpPr>
            <p:nvPr/>
          </p:nvSpPr>
          <p:spPr bwMode="auto">
            <a:xfrm>
              <a:off x="16551" y="9591"/>
              <a:ext cx="52" cy="0"/>
            </a:xfrm>
            <a:prstGeom prst="line">
              <a:avLst/>
            </a:prstGeom>
            <a:noFill/>
            <a:ln w="9525">
              <a:solidFill>
                <a:srgbClr val="000000"/>
              </a:solidFill>
              <a:round/>
              <a:headEnd/>
              <a:tailEnd/>
            </a:ln>
          </p:spPr>
          <p:txBody>
            <a:bodyPr/>
            <a:lstStyle/>
            <a:p>
              <a:endParaRPr lang="en-US"/>
            </a:p>
          </p:txBody>
        </p:sp>
        <p:sp>
          <p:nvSpPr>
            <p:cNvPr id="54698" name="Line 426"/>
            <p:cNvSpPr>
              <a:spLocks noChangeShapeType="1"/>
            </p:cNvSpPr>
            <p:nvPr/>
          </p:nvSpPr>
          <p:spPr bwMode="auto">
            <a:xfrm>
              <a:off x="16577" y="9635"/>
              <a:ext cx="1" cy="45"/>
            </a:xfrm>
            <a:prstGeom prst="line">
              <a:avLst/>
            </a:prstGeom>
            <a:noFill/>
            <a:ln w="9525">
              <a:solidFill>
                <a:srgbClr val="000000"/>
              </a:solidFill>
              <a:round/>
              <a:headEnd/>
              <a:tailEnd/>
            </a:ln>
          </p:spPr>
          <p:txBody>
            <a:bodyPr/>
            <a:lstStyle/>
            <a:p>
              <a:endParaRPr lang="en-US"/>
            </a:p>
          </p:txBody>
        </p:sp>
        <p:sp>
          <p:nvSpPr>
            <p:cNvPr id="54699" name="Line 427"/>
            <p:cNvSpPr>
              <a:spLocks noChangeShapeType="1"/>
            </p:cNvSpPr>
            <p:nvPr/>
          </p:nvSpPr>
          <p:spPr bwMode="auto">
            <a:xfrm>
              <a:off x="16551" y="9680"/>
              <a:ext cx="52" cy="1"/>
            </a:xfrm>
            <a:prstGeom prst="line">
              <a:avLst/>
            </a:prstGeom>
            <a:noFill/>
            <a:ln w="9525">
              <a:solidFill>
                <a:srgbClr val="000000"/>
              </a:solidFill>
              <a:round/>
              <a:headEnd/>
              <a:tailEnd/>
            </a:ln>
          </p:spPr>
          <p:txBody>
            <a:bodyPr/>
            <a:lstStyle/>
            <a:p>
              <a:endParaRPr lang="en-US"/>
            </a:p>
          </p:txBody>
        </p:sp>
        <p:sp>
          <p:nvSpPr>
            <p:cNvPr id="54700" name="Oval 428"/>
            <p:cNvSpPr>
              <a:spLocks noChangeArrowheads="1"/>
            </p:cNvSpPr>
            <p:nvPr/>
          </p:nvSpPr>
          <p:spPr bwMode="auto">
            <a:xfrm>
              <a:off x="16547" y="9608"/>
              <a:ext cx="59" cy="53"/>
            </a:xfrm>
            <a:prstGeom prst="ellipse">
              <a:avLst/>
            </a:prstGeom>
            <a:solidFill>
              <a:srgbClr val="FF0000"/>
            </a:solidFill>
            <a:ln w="9525">
              <a:solidFill>
                <a:srgbClr val="000000"/>
              </a:solidFill>
              <a:round/>
              <a:headEnd/>
              <a:tailEnd/>
            </a:ln>
          </p:spPr>
          <p:txBody>
            <a:bodyPr/>
            <a:lstStyle/>
            <a:p>
              <a:endParaRPr lang="en-US"/>
            </a:p>
          </p:txBody>
        </p:sp>
        <p:sp>
          <p:nvSpPr>
            <p:cNvPr id="54701" name="Line 429"/>
            <p:cNvSpPr>
              <a:spLocks noChangeShapeType="1"/>
            </p:cNvSpPr>
            <p:nvPr/>
          </p:nvSpPr>
          <p:spPr bwMode="auto">
            <a:xfrm flipV="1">
              <a:off x="14666" y="9589"/>
              <a:ext cx="1" cy="55"/>
            </a:xfrm>
            <a:prstGeom prst="line">
              <a:avLst/>
            </a:prstGeom>
            <a:noFill/>
            <a:ln w="9525">
              <a:solidFill>
                <a:srgbClr val="000000"/>
              </a:solidFill>
              <a:round/>
              <a:headEnd/>
              <a:tailEnd/>
            </a:ln>
          </p:spPr>
          <p:txBody>
            <a:bodyPr/>
            <a:lstStyle/>
            <a:p>
              <a:endParaRPr lang="en-US"/>
            </a:p>
          </p:txBody>
        </p:sp>
        <p:sp>
          <p:nvSpPr>
            <p:cNvPr id="54702" name="Line 430"/>
            <p:cNvSpPr>
              <a:spLocks noChangeShapeType="1"/>
            </p:cNvSpPr>
            <p:nvPr/>
          </p:nvSpPr>
          <p:spPr bwMode="auto">
            <a:xfrm>
              <a:off x="14641" y="9589"/>
              <a:ext cx="51" cy="1"/>
            </a:xfrm>
            <a:prstGeom prst="line">
              <a:avLst/>
            </a:prstGeom>
            <a:noFill/>
            <a:ln w="9525">
              <a:solidFill>
                <a:srgbClr val="000000"/>
              </a:solidFill>
              <a:round/>
              <a:headEnd/>
              <a:tailEnd/>
            </a:ln>
          </p:spPr>
          <p:txBody>
            <a:bodyPr/>
            <a:lstStyle/>
            <a:p>
              <a:endParaRPr lang="en-US"/>
            </a:p>
          </p:txBody>
        </p:sp>
        <p:sp>
          <p:nvSpPr>
            <p:cNvPr id="54703" name="Line 431"/>
            <p:cNvSpPr>
              <a:spLocks noChangeShapeType="1"/>
            </p:cNvSpPr>
            <p:nvPr/>
          </p:nvSpPr>
          <p:spPr bwMode="auto">
            <a:xfrm>
              <a:off x="14666" y="9644"/>
              <a:ext cx="1" cy="56"/>
            </a:xfrm>
            <a:prstGeom prst="line">
              <a:avLst/>
            </a:prstGeom>
            <a:noFill/>
            <a:ln w="9525">
              <a:solidFill>
                <a:srgbClr val="000000"/>
              </a:solidFill>
              <a:round/>
              <a:headEnd/>
              <a:tailEnd/>
            </a:ln>
          </p:spPr>
          <p:txBody>
            <a:bodyPr/>
            <a:lstStyle/>
            <a:p>
              <a:endParaRPr lang="en-US"/>
            </a:p>
          </p:txBody>
        </p:sp>
        <p:sp>
          <p:nvSpPr>
            <p:cNvPr id="54704" name="Line 432"/>
            <p:cNvSpPr>
              <a:spLocks noChangeShapeType="1"/>
            </p:cNvSpPr>
            <p:nvPr/>
          </p:nvSpPr>
          <p:spPr bwMode="auto">
            <a:xfrm>
              <a:off x="14641" y="9700"/>
              <a:ext cx="51" cy="1"/>
            </a:xfrm>
            <a:prstGeom prst="line">
              <a:avLst/>
            </a:prstGeom>
            <a:noFill/>
            <a:ln w="9525">
              <a:solidFill>
                <a:srgbClr val="000000"/>
              </a:solidFill>
              <a:round/>
              <a:headEnd/>
              <a:tailEnd/>
            </a:ln>
          </p:spPr>
          <p:txBody>
            <a:bodyPr/>
            <a:lstStyle/>
            <a:p>
              <a:endParaRPr lang="en-US"/>
            </a:p>
          </p:txBody>
        </p:sp>
        <p:sp>
          <p:nvSpPr>
            <p:cNvPr id="54705" name="Freeform 433"/>
            <p:cNvSpPr>
              <a:spLocks/>
            </p:cNvSpPr>
            <p:nvPr/>
          </p:nvSpPr>
          <p:spPr bwMode="auto">
            <a:xfrm>
              <a:off x="14633" y="9627"/>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06" name="Line 434"/>
            <p:cNvSpPr>
              <a:spLocks noChangeShapeType="1"/>
            </p:cNvSpPr>
            <p:nvPr/>
          </p:nvSpPr>
          <p:spPr bwMode="auto">
            <a:xfrm flipV="1">
              <a:off x="14984" y="9564"/>
              <a:ext cx="1" cy="44"/>
            </a:xfrm>
            <a:prstGeom prst="line">
              <a:avLst/>
            </a:prstGeom>
            <a:noFill/>
            <a:ln w="9525">
              <a:solidFill>
                <a:srgbClr val="000000"/>
              </a:solidFill>
              <a:round/>
              <a:headEnd/>
              <a:tailEnd/>
            </a:ln>
          </p:spPr>
          <p:txBody>
            <a:bodyPr/>
            <a:lstStyle/>
            <a:p>
              <a:endParaRPr lang="en-US"/>
            </a:p>
          </p:txBody>
        </p:sp>
        <p:sp>
          <p:nvSpPr>
            <p:cNvPr id="54707" name="Line 435"/>
            <p:cNvSpPr>
              <a:spLocks noChangeShapeType="1"/>
            </p:cNvSpPr>
            <p:nvPr/>
          </p:nvSpPr>
          <p:spPr bwMode="auto">
            <a:xfrm>
              <a:off x="14959" y="9564"/>
              <a:ext cx="51" cy="1"/>
            </a:xfrm>
            <a:prstGeom prst="line">
              <a:avLst/>
            </a:prstGeom>
            <a:noFill/>
            <a:ln w="9525">
              <a:solidFill>
                <a:srgbClr val="000000"/>
              </a:solidFill>
              <a:round/>
              <a:headEnd/>
              <a:tailEnd/>
            </a:ln>
          </p:spPr>
          <p:txBody>
            <a:bodyPr/>
            <a:lstStyle/>
            <a:p>
              <a:endParaRPr lang="en-US"/>
            </a:p>
          </p:txBody>
        </p:sp>
        <p:sp>
          <p:nvSpPr>
            <p:cNvPr id="54708" name="Line 436"/>
            <p:cNvSpPr>
              <a:spLocks noChangeShapeType="1"/>
            </p:cNvSpPr>
            <p:nvPr/>
          </p:nvSpPr>
          <p:spPr bwMode="auto">
            <a:xfrm>
              <a:off x="14984" y="9608"/>
              <a:ext cx="1" cy="42"/>
            </a:xfrm>
            <a:prstGeom prst="line">
              <a:avLst/>
            </a:prstGeom>
            <a:noFill/>
            <a:ln w="9525">
              <a:solidFill>
                <a:srgbClr val="000000"/>
              </a:solidFill>
              <a:round/>
              <a:headEnd/>
              <a:tailEnd/>
            </a:ln>
          </p:spPr>
          <p:txBody>
            <a:bodyPr/>
            <a:lstStyle/>
            <a:p>
              <a:endParaRPr lang="en-US"/>
            </a:p>
          </p:txBody>
        </p:sp>
        <p:sp>
          <p:nvSpPr>
            <p:cNvPr id="54709" name="Line 437"/>
            <p:cNvSpPr>
              <a:spLocks noChangeShapeType="1"/>
            </p:cNvSpPr>
            <p:nvPr/>
          </p:nvSpPr>
          <p:spPr bwMode="auto">
            <a:xfrm>
              <a:off x="14959" y="9650"/>
              <a:ext cx="51" cy="1"/>
            </a:xfrm>
            <a:prstGeom prst="line">
              <a:avLst/>
            </a:prstGeom>
            <a:noFill/>
            <a:ln w="9525">
              <a:solidFill>
                <a:srgbClr val="000000"/>
              </a:solidFill>
              <a:round/>
              <a:headEnd/>
              <a:tailEnd/>
            </a:ln>
          </p:spPr>
          <p:txBody>
            <a:bodyPr/>
            <a:lstStyle/>
            <a:p>
              <a:endParaRPr lang="en-US"/>
            </a:p>
          </p:txBody>
        </p:sp>
        <p:sp>
          <p:nvSpPr>
            <p:cNvPr id="54710" name="Freeform 438"/>
            <p:cNvSpPr>
              <a:spLocks/>
            </p:cNvSpPr>
            <p:nvPr/>
          </p:nvSpPr>
          <p:spPr bwMode="auto">
            <a:xfrm>
              <a:off x="14951" y="9591"/>
              <a:ext cx="66" cy="50"/>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00FF00"/>
            </a:solidFill>
            <a:ln w="9525">
              <a:solidFill>
                <a:srgbClr val="000000"/>
              </a:solidFill>
              <a:prstDash val="solid"/>
              <a:round/>
              <a:headEnd/>
              <a:tailEnd/>
            </a:ln>
          </p:spPr>
          <p:txBody>
            <a:bodyPr/>
            <a:lstStyle/>
            <a:p>
              <a:endParaRPr lang="en-US"/>
            </a:p>
          </p:txBody>
        </p:sp>
        <p:sp>
          <p:nvSpPr>
            <p:cNvPr id="54711" name="Line 439"/>
            <p:cNvSpPr>
              <a:spLocks noChangeShapeType="1"/>
            </p:cNvSpPr>
            <p:nvPr/>
          </p:nvSpPr>
          <p:spPr bwMode="auto">
            <a:xfrm flipV="1">
              <a:off x="15302" y="9479"/>
              <a:ext cx="1" cy="50"/>
            </a:xfrm>
            <a:prstGeom prst="line">
              <a:avLst/>
            </a:prstGeom>
            <a:noFill/>
            <a:ln w="9525">
              <a:solidFill>
                <a:srgbClr val="000000"/>
              </a:solidFill>
              <a:round/>
              <a:headEnd/>
              <a:tailEnd/>
            </a:ln>
          </p:spPr>
          <p:txBody>
            <a:bodyPr/>
            <a:lstStyle/>
            <a:p>
              <a:endParaRPr lang="en-US"/>
            </a:p>
          </p:txBody>
        </p:sp>
        <p:sp>
          <p:nvSpPr>
            <p:cNvPr id="54712" name="Line 440"/>
            <p:cNvSpPr>
              <a:spLocks noChangeShapeType="1"/>
            </p:cNvSpPr>
            <p:nvPr/>
          </p:nvSpPr>
          <p:spPr bwMode="auto">
            <a:xfrm>
              <a:off x="15277" y="9479"/>
              <a:ext cx="51" cy="1"/>
            </a:xfrm>
            <a:prstGeom prst="line">
              <a:avLst/>
            </a:prstGeom>
            <a:noFill/>
            <a:ln w="9525">
              <a:solidFill>
                <a:srgbClr val="000000"/>
              </a:solidFill>
              <a:round/>
              <a:headEnd/>
              <a:tailEnd/>
            </a:ln>
          </p:spPr>
          <p:txBody>
            <a:bodyPr/>
            <a:lstStyle/>
            <a:p>
              <a:endParaRPr lang="en-US"/>
            </a:p>
          </p:txBody>
        </p:sp>
        <p:sp>
          <p:nvSpPr>
            <p:cNvPr id="54713" name="Line 441"/>
            <p:cNvSpPr>
              <a:spLocks noChangeShapeType="1"/>
            </p:cNvSpPr>
            <p:nvPr/>
          </p:nvSpPr>
          <p:spPr bwMode="auto">
            <a:xfrm>
              <a:off x="15302" y="9529"/>
              <a:ext cx="1" cy="52"/>
            </a:xfrm>
            <a:prstGeom prst="line">
              <a:avLst/>
            </a:prstGeom>
            <a:noFill/>
            <a:ln w="9525">
              <a:solidFill>
                <a:srgbClr val="000000"/>
              </a:solidFill>
              <a:round/>
              <a:headEnd/>
              <a:tailEnd/>
            </a:ln>
          </p:spPr>
          <p:txBody>
            <a:bodyPr/>
            <a:lstStyle/>
            <a:p>
              <a:endParaRPr lang="en-US"/>
            </a:p>
          </p:txBody>
        </p:sp>
        <p:sp>
          <p:nvSpPr>
            <p:cNvPr id="54714" name="Line 442"/>
            <p:cNvSpPr>
              <a:spLocks noChangeShapeType="1"/>
            </p:cNvSpPr>
            <p:nvPr/>
          </p:nvSpPr>
          <p:spPr bwMode="auto">
            <a:xfrm>
              <a:off x="15277" y="9581"/>
              <a:ext cx="51" cy="0"/>
            </a:xfrm>
            <a:prstGeom prst="line">
              <a:avLst/>
            </a:prstGeom>
            <a:noFill/>
            <a:ln w="9525">
              <a:solidFill>
                <a:srgbClr val="000000"/>
              </a:solidFill>
              <a:round/>
              <a:headEnd/>
              <a:tailEnd/>
            </a:ln>
          </p:spPr>
          <p:txBody>
            <a:bodyPr/>
            <a:lstStyle/>
            <a:p>
              <a:endParaRPr lang="en-US"/>
            </a:p>
          </p:txBody>
        </p:sp>
        <p:sp>
          <p:nvSpPr>
            <p:cNvPr id="54715" name="Freeform 443"/>
            <p:cNvSpPr>
              <a:spLocks/>
            </p:cNvSpPr>
            <p:nvPr/>
          </p:nvSpPr>
          <p:spPr bwMode="auto">
            <a:xfrm>
              <a:off x="15269" y="9513"/>
              <a:ext cx="66" cy="51"/>
            </a:xfrm>
            <a:custGeom>
              <a:avLst/>
              <a:gdLst/>
              <a:ahLst/>
              <a:cxnLst>
                <a:cxn ang="0">
                  <a:pos x="74" y="130"/>
                </a:cxn>
                <a:cxn ang="0">
                  <a:pos x="0" y="0"/>
                </a:cxn>
                <a:cxn ang="0">
                  <a:pos x="149" y="0"/>
                </a:cxn>
                <a:cxn ang="0">
                  <a:pos x="74" y="130"/>
                </a:cxn>
              </a:cxnLst>
              <a:rect l="0" t="0" r="r" b="b"/>
              <a:pathLst>
                <a:path w="149" h="130">
                  <a:moveTo>
                    <a:pt x="74" y="130"/>
                  </a:moveTo>
                  <a:lnTo>
                    <a:pt x="0" y="0"/>
                  </a:lnTo>
                  <a:lnTo>
                    <a:pt x="149"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16" name="Line 444"/>
            <p:cNvSpPr>
              <a:spLocks noChangeShapeType="1"/>
            </p:cNvSpPr>
            <p:nvPr/>
          </p:nvSpPr>
          <p:spPr bwMode="auto">
            <a:xfrm flipV="1">
              <a:off x="15621" y="9155"/>
              <a:ext cx="1" cy="109"/>
            </a:xfrm>
            <a:prstGeom prst="line">
              <a:avLst/>
            </a:prstGeom>
            <a:noFill/>
            <a:ln w="9525">
              <a:solidFill>
                <a:srgbClr val="000000"/>
              </a:solidFill>
              <a:round/>
              <a:headEnd/>
              <a:tailEnd/>
            </a:ln>
          </p:spPr>
          <p:txBody>
            <a:bodyPr/>
            <a:lstStyle/>
            <a:p>
              <a:endParaRPr lang="en-US"/>
            </a:p>
          </p:txBody>
        </p:sp>
        <p:sp>
          <p:nvSpPr>
            <p:cNvPr id="54717" name="Line 445"/>
            <p:cNvSpPr>
              <a:spLocks noChangeShapeType="1"/>
            </p:cNvSpPr>
            <p:nvPr/>
          </p:nvSpPr>
          <p:spPr bwMode="auto">
            <a:xfrm>
              <a:off x="15596" y="9155"/>
              <a:ext cx="51" cy="1"/>
            </a:xfrm>
            <a:prstGeom prst="line">
              <a:avLst/>
            </a:prstGeom>
            <a:noFill/>
            <a:ln w="9525">
              <a:solidFill>
                <a:srgbClr val="000000"/>
              </a:solidFill>
              <a:round/>
              <a:headEnd/>
              <a:tailEnd/>
            </a:ln>
          </p:spPr>
          <p:txBody>
            <a:bodyPr/>
            <a:lstStyle/>
            <a:p>
              <a:endParaRPr lang="en-US"/>
            </a:p>
          </p:txBody>
        </p:sp>
        <p:sp>
          <p:nvSpPr>
            <p:cNvPr id="54718" name="Line 446"/>
            <p:cNvSpPr>
              <a:spLocks noChangeShapeType="1"/>
            </p:cNvSpPr>
            <p:nvPr/>
          </p:nvSpPr>
          <p:spPr bwMode="auto">
            <a:xfrm>
              <a:off x="15621" y="9264"/>
              <a:ext cx="1" cy="109"/>
            </a:xfrm>
            <a:prstGeom prst="line">
              <a:avLst/>
            </a:prstGeom>
            <a:noFill/>
            <a:ln w="9525">
              <a:solidFill>
                <a:srgbClr val="000000"/>
              </a:solidFill>
              <a:round/>
              <a:headEnd/>
              <a:tailEnd/>
            </a:ln>
          </p:spPr>
          <p:txBody>
            <a:bodyPr/>
            <a:lstStyle/>
            <a:p>
              <a:endParaRPr lang="en-US"/>
            </a:p>
          </p:txBody>
        </p:sp>
        <p:sp>
          <p:nvSpPr>
            <p:cNvPr id="54719" name="Line 447"/>
            <p:cNvSpPr>
              <a:spLocks noChangeShapeType="1"/>
            </p:cNvSpPr>
            <p:nvPr/>
          </p:nvSpPr>
          <p:spPr bwMode="auto">
            <a:xfrm>
              <a:off x="15596" y="9373"/>
              <a:ext cx="51" cy="1"/>
            </a:xfrm>
            <a:prstGeom prst="line">
              <a:avLst/>
            </a:prstGeom>
            <a:noFill/>
            <a:ln w="9525">
              <a:solidFill>
                <a:srgbClr val="000000"/>
              </a:solidFill>
              <a:round/>
              <a:headEnd/>
              <a:tailEnd/>
            </a:ln>
          </p:spPr>
          <p:txBody>
            <a:bodyPr/>
            <a:lstStyle/>
            <a:p>
              <a:endParaRPr lang="en-US"/>
            </a:p>
          </p:txBody>
        </p:sp>
        <p:sp>
          <p:nvSpPr>
            <p:cNvPr id="54720" name="Freeform 448"/>
            <p:cNvSpPr>
              <a:spLocks/>
            </p:cNvSpPr>
            <p:nvPr/>
          </p:nvSpPr>
          <p:spPr bwMode="auto">
            <a:xfrm>
              <a:off x="15588" y="9247"/>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21" name="Line 449"/>
            <p:cNvSpPr>
              <a:spLocks noChangeShapeType="1"/>
            </p:cNvSpPr>
            <p:nvPr/>
          </p:nvSpPr>
          <p:spPr bwMode="auto">
            <a:xfrm flipV="1">
              <a:off x="15939" y="9563"/>
              <a:ext cx="1" cy="49"/>
            </a:xfrm>
            <a:prstGeom prst="line">
              <a:avLst/>
            </a:prstGeom>
            <a:noFill/>
            <a:ln w="9525">
              <a:solidFill>
                <a:srgbClr val="000000"/>
              </a:solidFill>
              <a:round/>
              <a:headEnd/>
              <a:tailEnd/>
            </a:ln>
          </p:spPr>
          <p:txBody>
            <a:bodyPr/>
            <a:lstStyle/>
            <a:p>
              <a:endParaRPr lang="en-US"/>
            </a:p>
          </p:txBody>
        </p:sp>
        <p:sp>
          <p:nvSpPr>
            <p:cNvPr id="54722" name="Line 450"/>
            <p:cNvSpPr>
              <a:spLocks noChangeShapeType="1"/>
            </p:cNvSpPr>
            <p:nvPr/>
          </p:nvSpPr>
          <p:spPr bwMode="auto">
            <a:xfrm>
              <a:off x="15914" y="9563"/>
              <a:ext cx="52" cy="1"/>
            </a:xfrm>
            <a:prstGeom prst="line">
              <a:avLst/>
            </a:prstGeom>
            <a:noFill/>
            <a:ln w="9525">
              <a:solidFill>
                <a:srgbClr val="000000"/>
              </a:solidFill>
              <a:round/>
              <a:headEnd/>
              <a:tailEnd/>
            </a:ln>
          </p:spPr>
          <p:txBody>
            <a:bodyPr/>
            <a:lstStyle/>
            <a:p>
              <a:endParaRPr lang="en-US"/>
            </a:p>
          </p:txBody>
        </p:sp>
        <p:sp>
          <p:nvSpPr>
            <p:cNvPr id="54723" name="Line 451"/>
            <p:cNvSpPr>
              <a:spLocks noChangeShapeType="1"/>
            </p:cNvSpPr>
            <p:nvPr/>
          </p:nvSpPr>
          <p:spPr bwMode="auto">
            <a:xfrm>
              <a:off x="15939" y="9612"/>
              <a:ext cx="1" cy="50"/>
            </a:xfrm>
            <a:prstGeom prst="line">
              <a:avLst/>
            </a:prstGeom>
            <a:noFill/>
            <a:ln w="9525">
              <a:solidFill>
                <a:srgbClr val="000000"/>
              </a:solidFill>
              <a:round/>
              <a:headEnd/>
              <a:tailEnd/>
            </a:ln>
          </p:spPr>
          <p:txBody>
            <a:bodyPr/>
            <a:lstStyle/>
            <a:p>
              <a:endParaRPr lang="en-US"/>
            </a:p>
          </p:txBody>
        </p:sp>
        <p:sp>
          <p:nvSpPr>
            <p:cNvPr id="54724" name="Line 452"/>
            <p:cNvSpPr>
              <a:spLocks noChangeShapeType="1"/>
            </p:cNvSpPr>
            <p:nvPr/>
          </p:nvSpPr>
          <p:spPr bwMode="auto">
            <a:xfrm>
              <a:off x="15914" y="9662"/>
              <a:ext cx="52" cy="1"/>
            </a:xfrm>
            <a:prstGeom prst="line">
              <a:avLst/>
            </a:prstGeom>
            <a:noFill/>
            <a:ln w="9525">
              <a:solidFill>
                <a:srgbClr val="000000"/>
              </a:solidFill>
              <a:round/>
              <a:headEnd/>
              <a:tailEnd/>
            </a:ln>
          </p:spPr>
          <p:txBody>
            <a:bodyPr/>
            <a:lstStyle/>
            <a:p>
              <a:endParaRPr lang="en-US"/>
            </a:p>
          </p:txBody>
        </p:sp>
        <p:sp>
          <p:nvSpPr>
            <p:cNvPr id="54725" name="Freeform 453"/>
            <p:cNvSpPr>
              <a:spLocks/>
            </p:cNvSpPr>
            <p:nvPr/>
          </p:nvSpPr>
          <p:spPr bwMode="auto">
            <a:xfrm>
              <a:off x="15906" y="9595"/>
              <a:ext cx="66" cy="51"/>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00FF00"/>
            </a:solidFill>
            <a:ln w="9525">
              <a:solidFill>
                <a:srgbClr val="000000"/>
              </a:solidFill>
              <a:prstDash val="solid"/>
              <a:round/>
              <a:headEnd/>
              <a:tailEnd/>
            </a:ln>
          </p:spPr>
          <p:txBody>
            <a:bodyPr/>
            <a:lstStyle/>
            <a:p>
              <a:endParaRPr lang="en-US"/>
            </a:p>
          </p:txBody>
        </p:sp>
        <p:sp>
          <p:nvSpPr>
            <p:cNvPr id="54726" name="Line 454"/>
            <p:cNvSpPr>
              <a:spLocks noChangeShapeType="1"/>
            </p:cNvSpPr>
            <p:nvPr/>
          </p:nvSpPr>
          <p:spPr bwMode="auto">
            <a:xfrm flipV="1">
              <a:off x="16258" y="9522"/>
              <a:ext cx="1" cy="48"/>
            </a:xfrm>
            <a:prstGeom prst="line">
              <a:avLst/>
            </a:prstGeom>
            <a:noFill/>
            <a:ln w="9525">
              <a:solidFill>
                <a:srgbClr val="000000"/>
              </a:solidFill>
              <a:round/>
              <a:headEnd/>
              <a:tailEnd/>
            </a:ln>
          </p:spPr>
          <p:txBody>
            <a:bodyPr/>
            <a:lstStyle/>
            <a:p>
              <a:endParaRPr lang="en-US"/>
            </a:p>
          </p:txBody>
        </p:sp>
        <p:sp>
          <p:nvSpPr>
            <p:cNvPr id="54727" name="Line 455"/>
            <p:cNvSpPr>
              <a:spLocks noChangeShapeType="1"/>
            </p:cNvSpPr>
            <p:nvPr/>
          </p:nvSpPr>
          <p:spPr bwMode="auto">
            <a:xfrm>
              <a:off x="16232" y="9522"/>
              <a:ext cx="52" cy="1"/>
            </a:xfrm>
            <a:prstGeom prst="line">
              <a:avLst/>
            </a:prstGeom>
            <a:noFill/>
            <a:ln w="9525">
              <a:solidFill>
                <a:srgbClr val="000000"/>
              </a:solidFill>
              <a:round/>
              <a:headEnd/>
              <a:tailEnd/>
            </a:ln>
          </p:spPr>
          <p:txBody>
            <a:bodyPr/>
            <a:lstStyle/>
            <a:p>
              <a:endParaRPr lang="en-US"/>
            </a:p>
          </p:txBody>
        </p:sp>
        <p:sp>
          <p:nvSpPr>
            <p:cNvPr id="54728" name="Line 456"/>
            <p:cNvSpPr>
              <a:spLocks noChangeShapeType="1"/>
            </p:cNvSpPr>
            <p:nvPr/>
          </p:nvSpPr>
          <p:spPr bwMode="auto">
            <a:xfrm>
              <a:off x="16258" y="9570"/>
              <a:ext cx="1" cy="49"/>
            </a:xfrm>
            <a:prstGeom prst="line">
              <a:avLst/>
            </a:prstGeom>
            <a:noFill/>
            <a:ln w="9525">
              <a:solidFill>
                <a:srgbClr val="000000"/>
              </a:solidFill>
              <a:round/>
              <a:headEnd/>
              <a:tailEnd/>
            </a:ln>
          </p:spPr>
          <p:txBody>
            <a:bodyPr/>
            <a:lstStyle/>
            <a:p>
              <a:endParaRPr lang="en-US"/>
            </a:p>
          </p:txBody>
        </p:sp>
        <p:sp>
          <p:nvSpPr>
            <p:cNvPr id="54729" name="Line 457"/>
            <p:cNvSpPr>
              <a:spLocks noChangeShapeType="1"/>
            </p:cNvSpPr>
            <p:nvPr/>
          </p:nvSpPr>
          <p:spPr bwMode="auto">
            <a:xfrm>
              <a:off x="16232" y="9619"/>
              <a:ext cx="52" cy="1"/>
            </a:xfrm>
            <a:prstGeom prst="line">
              <a:avLst/>
            </a:prstGeom>
            <a:noFill/>
            <a:ln w="9525">
              <a:solidFill>
                <a:srgbClr val="000000"/>
              </a:solidFill>
              <a:round/>
              <a:headEnd/>
              <a:tailEnd/>
            </a:ln>
          </p:spPr>
          <p:txBody>
            <a:bodyPr/>
            <a:lstStyle/>
            <a:p>
              <a:endParaRPr lang="en-US"/>
            </a:p>
          </p:txBody>
        </p:sp>
        <p:sp>
          <p:nvSpPr>
            <p:cNvPr id="54730" name="Freeform 458"/>
            <p:cNvSpPr>
              <a:spLocks/>
            </p:cNvSpPr>
            <p:nvPr/>
          </p:nvSpPr>
          <p:spPr bwMode="auto">
            <a:xfrm>
              <a:off x="16225" y="9554"/>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31" name="Line 459"/>
            <p:cNvSpPr>
              <a:spLocks noChangeShapeType="1"/>
            </p:cNvSpPr>
            <p:nvPr/>
          </p:nvSpPr>
          <p:spPr bwMode="auto">
            <a:xfrm flipV="1">
              <a:off x="16577" y="9471"/>
              <a:ext cx="1" cy="58"/>
            </a:xfrm>
            <a:prstGeom prst="line">
              <a:avLst/>
            </a:prstGeom>
            <a:noFill/>
            <a:ln w="9525">
              <a:solidFill>
                <a:srgbClr val="000000"/>
              </a:solidFill>
              <a:round/>
              <a:headEnd/>
              <a:tailEnd/>
            </a:ln>
          </p:spPr>
          <p:txBody>
            <a:bodyPr/>
            <a:lstStyle/>
            <a:p>
              <a:endParaRPr lang="en-US"/>
            </a:p>
          </p:txBody>
        </p:sp>
        <p:sp>
          <p:nvSpPr>
            <p:cNvPr id="54732" name="Line 460"/>
            <p:cNvSpPr>
              <a:spLocks noChangeShapeType="1"/>
            </p:cNvSpPr>
            <p:nvPr/>
          </p:nvSpPr>
          <p:spPr bwMode="auto">
            <a:xfrm>
              <a:off x="16551" y="9471"/>
              <a:ext cx="52" cy="1"/>
            </a:xfrm>
            <a:prstGeom prst="line">
              <a:avLst/>
            </a:prstGeom>
            <a:noFill/>
            <a:ln w="9525">
              <a:solidFill>
                <a:srgbClr val="000000"/>
              </a:solidFill>
              <a:round/>
              <a:headEnd/>
              <a:tailEnd/>
            </a:ln>
          </p:spPr>
          <p:txBody>
            <a:bodyPr/>
            <a:lstStyle/>
            <a:p>
              <a:endParaRPr lang="en-US"/>
            </a:p>
          </p:txBody>
        </p:sp>
        <p:sp>
          <p:nvSpPr>
            <p:cNvPr id="54733" name="Line 461"/>
            <p:cNvSpPr>
              <a:spLocks noChangeShapeType="1"/>
            </p:cNvSpPr>
            <p:nvPr/>
          </p:nvSpPr>
          <p:spPr bwMode="auto">
            <a:xfrm>
              <a:off x="16577" y="9529"/>
              <a:ext cx="1" cy="59"/>
            </a:xfrm>
            <a:prstGeom prst="line">
              <a:avLst/>
            </a:prstGeom>
            <a:noFill/>
            <a:ln w="9525">
              <a:solidFill>
                <a:srgbClr val="000000"/>
              </a:solidFill>
              <a:round/>
              <a:headEnd/>
              <a:tailEnd/>
            </a:ln>
          </p:spPr>
          <p:txBody>
            <a:bodyPr/>
            <a:lstStyle/>
            <a:p>
              <a:endParaRPr lang="en-US"/>
            </a:p>
          </p:txBody>
        </p:sp>
        <p:sp>
          <p:nvSpPr>
            <p:cNvPr id="54734" name="Line 462"/>
            <p:cNvSpPr>
              <a:spLocks noChangeShapeType="1"/>
            </p:cNvSpPr>
            <p:nvPr/>
          </p:nvSpPr>
          <p:spPr bwMode="auto">
            <a:xfrm>
              <a:off x="16551" y="9588"/>
              <a:ext cx="52" cy="1"/>
            </a:xfrm>
            <a:prstGeom prst="line">
              <a:avLst/>
            </a:prstGeom>
            <a:noFill/>
            <a:ln w="9525">
              <a:solidFill>
                <a:srgbClr val="000000"/>
              </a:solidFill>
              <a:round/>
              <a:headEnd/>
              <a:tailEnd/>
            </a:ln>
          </p:spPr>
          <p:txBody>
            <a:bodyPr/>
            <a:lstStyle/>
            <a:p>
              <a:endParaRPr lang="en-US"/>
            </a:p>
          </p:txBody>
        </p:sp>
        <p:sp>
          <p:nvSpPr>
            <p:cNvPr id="54735" name="Freeform 463"/>
            <p:cNvSpPr>
              <a:spLocks/>
            </p:cNvSpPr>
            <p:nvPr/>
          </p:nvSpPr>
          <p:spPr bwMode="auto">
            <a:xfrm>
              <a:off x="16544" y="9513"/>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36" name="Line 464"/>
            <p:cNvSpPr>
              <a:spLocks noChangeShapeType="1"/>
            </p:cNvSpPr>
            <p:nvPr/>
          </p:nvSpPr>
          <p:spPr bwMode="auto">
            <a:xfrm flipV="1">
              <a:off x="14666" y="9773"/>
              <a:ext cx="1" cy="27"/>
            </a:xfrm>
            <a:prstGeom prst="line">
              <a:avLst/>
            </a:prstGeom>
            <a:noFill/>
            <a:ln w="9525">
              <a:solidFill>
                <a:srgbClr val="000000"/>
              </a:solidFill>
              <a:round/>
              <a:headEnd/>
              <a:tailEnd/>
            </a:ln>
          </p:spPr>
          <p:txBody>
            <a:bodyPr/>
            <a:lstStyle/>
            <a:p>
              <a:endParaRPr lang="en-US"/>
            </a:p>
          </p:txBody>
        </p:sp>
        <p:sp>
          <p:nvSpPr>
            <p:cNvPr id="54737" name="Line 465"/>
            <p:cNvSpPr>
              <a:spLocks noChangeShapeType="1"/>
            </p:cNvSpPr>
            <p:nvPr/>
          </p:nvSpPr>
          <p:spPr bwMode="auto">
            <a:xfrm>
              <a:off x="14641" y="9773"/>
              <a:ext cx="51" cy="1"/>
            </a:xfrm>
            <a:prstGeom prst="line">
              <a:avLst/>
            </a:prstGeom>
            <a:noFill/>
            <a:ln w="9525">
              <a:solidFill>
                <a:srgbClr val="000000"/>
              </a:solidFill>
              <a:round/>
              <a:headEnd/>
              <a:tailEnd/>
            </a:ln>
          </p:spPr>
          <p:txBody>
            <a:bodyPr/>
            <a:lstStyle/>
            <a:p>
              <a:endParaRPr lang="en-US"/>
            </a:p>
          </p:txBody>
        </p:sp>
        <p:sp>
          <p:nvSpPr>
            <p:cNvPr id="54738" name="Line 466"/>
            <p:cNvSpPr>
              <a:spLocks noChangeShapeType="1"/>
            </p:cNvSpPr>
            <p:nvPr/>
          </p:nvSpPr>
          <p:spPr bwMode="auto">
            <a:xfrm>
              <a:off x="14666" y="9800"/>
              <a:ext cx="1" cy="27"/>
            </a:xfrm>
            <a:prstGeom prst="line">
              <a:avLst/>
            </a:prstGeom>
            <a:noFill/>
            <a:ln w="9525">
              <a:solidFill>
                <a:srgbClr val="000000"/>
              </a:solidFill>
              <a:round/>
              <a:headEnd/>
              <a:tailEnd/>
            </a:ln>
          </p:spPr>
          <p:txBody>
            <a:bodyPr/>
            <a:lstStyle/>
            <a:p>
              <a:endParaRPr lang="en-US"/>
            </a:p>
          </p:txBody>
        </p:sp>
        <p:sp>
          <p:nvSpPr>
            <p:cNvPr id="54739" name="Line 467"/>
            <p:cNvSpPr>
              <a:spLocks noChangeShapeType="1"/>
            </p:cNvSpPr>
            <p:nvPr/>
          </p:nvSpPr>
          <p:spPr bwMode="auto">
            <a:xfrm>
              <a:off x="14641" y="9827"/>
              <a:ext cx="51" cy="1"/>
            </a:xfrm>
            <a:prstGeom prst="line">
              <a:avLst/>
            </a:prstGeom>
            <a:noFill/>
            <a:ln w="9525">
              <a:solidFill>
                <a:srgbClr val="000000"/>
              </a:solidFill>
              <a:round/>
              <a:headEnd/>
              <a:tailEnd/>
            </a:ln>
          </p:spPr>
          <p:txBody>
            <a:bodyPr/>
            <a:lstStyle/>
            <a:p>
              <a:endParaRPr lang="en-US"/>
            </a:p>
          </p:txBody>
        </p:sp>
        <p:sp>
          <p:nvSpPr>
            <p:cNvPr id="54740" name="Freeform 468"/>
            <p:cNvSpPr>
              <a:spLocks/>
            </p:cNvSpPr>
            <p:nvPr/>
          </p:nvSpPr>
          <p:spPr bwMode="auto">
            <a:xfrm>
              <a:off x="14633" y="9784"/>
              <a:ext cx="66" cy="50"/>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FFFF00"/>
            </a:solidFill>
            <a:ln w="9525">
              <a:solidFill>
                <a:srgbClr val="000000"/>
              </a:solidFill>
              <a:prstDash val="solid"/>
              <a:round/>
              <a:headEnd/>
              <a:tailEnd/>
            </a:ln>
          </p:spPr>
          <p:txBody>
            <a:bodyPr/>
            <a:lstStyle/>
            <a:p>
              <a:endParaRPr lang="en-US"/>
            </a:p>
          </p:txBody>
        </p:sp>
        <p:sp>
          <p:nvSpPr>
            <p:cNvPr id="54741" name="Line 469"/>
            <p:cNvSpPr>
              <a:spLocks noChangeShapeType="1"/>
            </p:cNvSpPr>
            <p:nvPr/>
          </p:nvSpPr>
          <p:spPr bwMode="auto">
            <a:xfrm flipV="1">
              <a:off x="14984" y="9695"/>
              <a:ext cx="1" cy="41"/>
            </a:xfrm>
            <a:prstGeom prst="line">
              <a:avLst/>
            </a:prstGeom>
            <a:noFill/>
            <a:ln w="9525">
              <a:solidFill>
                <a:srgbClr val="000000"/>
              </a:solidFill>
              <a:round/>
              <a:headEnd/>
              <a:tailEnd/>
            </a:ln>
          </p:spPr>
          <p:txBody>
            <a:bodyPr/>
            <a:lstStyle/>
            <a:p>
              <a:endParaRPr lang="en-US"/>
            </a:p>
          </p:txBody>
        </p:sp>
        <p:sp>
          <p:nvSpPr>
            <p:cNvPr id="54742" name="Line 470"/>
            <p:cNvSpPr>
              <a:spLocks noChangeShapeType="1"/>
            </p:cNvSpPr>
            <p:nvPr/>
          </p:nvSpPr>
          <p:spPr bwMode="auto">
            <a:xfrm>
              <a:off x="14959" y="9695"/>
              <a:ext cx="51" cy="0"/>
            </a:xfrm>
            <a:prstGeom prst="line">
              <a:avLst/>
            </a:prstGeom>
            <a:noFill/>
            <a:ln w="9525">
              <a:solidFill>
                <a:srgbClr val="000000"/>
              </a:solidFill>
              <a:round/>
              <a:headEnd/>
              <a:tailEnd/>
            </a:ln>
          </p:spPr>
          <p:txBody>
            <a:bodyPr/>
            <a:lstStyle/>
            <a:p>
              <a:endParaRPr lang="en-US"/>
            </a:p>
          </p:txBody>
        </p:sp>
        <p:sp>
          <p:nvSpPr>
            <p:cNvPr id="54743" name="Line 471"/>
            <p:cNvSpPr>
              <a:spLocks noChangeShapeType="1"/>
            </p:cNvSpPr>
            <p:nvPr/>
          </p:nvSpPr>
          <p:spPr bwMode="auto">
            <a:xfrm>
              <a:off x="14984" y="9736"/>
              <a:ext cx="1" cy="41"/>
            </a:xfrm>
            <a:prstGeom prst="line">
              <a:avLst/>
            </a:prstGeom>
            <a:noFill/>
            <a:ln w="9525">
              <a:solidFill>
                <a:srgbClr val="000000"/>
              </a:solidFill>
              <a:round/>
              <a:headEnd/>
              <a:tailEnd/>
            </a:ln>
          </p:spPr>
          <p:txBody>
            <a:bodyPr/>
            <a:lstStyle/>
            <a:p>
              <a:endParaRPr lang="en-US"/>
            </a:p>
          </p:txBody>
        </p:sp>
        <p:sp>
          <p:nvSpPr>
            <p:cNvPr id="54744" name="Line 472"/>
            <p:cNvSpPr>
              <a:spLocks noChangeShapeType="1"/>
            </p:cNvSpPr>
            <p:nvPr/>
          </p:nvSpPr>
          <p:spPr bwMode="auto">
            <a:xfrm>
              <a:off x="14959" y="9777"/>
              <a:ext cx="51" cy="0"/>
            </a:xfrm>
            <a:prstGeom prst="line">
              <a:avLst/>
            </a:prstGeom>
            <a:noFill/>
            <a:ln w="9525">
              <a:solidFill>
                <a:srgbClr val="000000"/>
              </a:solidFill>
              <a:round/>
              <a:headEnd/>
              <a:tailEnd/>
            </a:ln>
          </p:spPr>
          <p:txBody>
            <a:bodyPr/>
            <a:lstStyle/>
            <a:p>
              <a:endParaRPr lang="en-US"/>
            </a:p>
          </p:txBody>
        </p:sp>
        <p:sp>
          <p:nvSpPr>
            <p:cNvPr id="54745" name="Freeform 473"/>
            <p:cNvSpPr>
              <a:spLocks/>
            </p:cNvSpPr>
            <p:nvPr/>
          </p:nvSpPr>
          <p:spPr bwMode="auto">
            <a:xfrm>
              <a:off x="14951" y="9719"/>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FFFF00"/>
            </a:solidFill>
            <a:ln w="9525">
              <a:solidFill>
                <a:srgbClr val="000000"/>
              </a:solidFill>
              <a:prstDash val="solid"/>
              <a:round/>
              <a:headEnd/>
              <a:tailEnd/>
            </a:ln>
          </p:spPr>
          <p:txBody>
            <a:bodyPr/>
            <a:lstStyle/>
            <a:p>
              <a:endParaRPr lang="en-US"/>
            </a:p>
          </p:txBody>
        </p:sp>
        <p:sp>
          <p:nvSpPr>
            <p:cNvPr id="54746" name="Line 474"/>
            <p:cNvSpPr>
              <a:spLocks noChangeShapeType="1"/>
            </p:cNvSpPr>
            <p:nvPr/>
          </p:nvSpPr>
          <p:spPr bwMode="auto">
            <a:xfrm flipV="1">
              <a:off x="15302" y="9525"/>
              <a:ext cx="1" cy="69"/>
            </a:xfrm>
            <a:prstGeom prst="line">
              <a:avLst/>
            </a:prstGeom>
            <a:noFill/>
            <a:ln w="9525">
              <a:solidFill>
                <a:srgbClr val="000000"/>
              </a:solidFill>
              <a:round/>
              <a:headEnd/>
              <a:tailEnd/>
            </a:ln>
          </p:spPr>
          <p:txBody>
            <a:bodyPr/>
            <a:lstStyle/>
            <a:p>
              <a:endParaRPr lang="en-US"/>
            </a:p>
          </p:txBody>
        </p:sp>
        <p:sp>
          <p:nvSpPr>
            <p:cNvPr id="54747" name="Line 475"/>
            <p:cNvSpPr>
              <a:spLocks noChangeShapeType="1"/>
            </p:cNvSpPr>
            <p:nvPr/>
          </p:nvSpPr>
          <p:spPr bwMode="auto">
            <a:xfrm>
              <a:off x="15277" y="9525"/>
              <a:ext cx="51" cy="1"/>
            </a:xfrm>
            <a:prstGeom prst="line">
              <a:avLst/>
            </a:prstGeom>
            <a:noFill/>
            <a:ln w="9525">
              <a:solidFill>
                <a:srgbClr val="000000"/>
              </a:solidFill>
              <a:round/>
              <a:headEnd/>
              <a:tailEnd/>
            </a:ln>
          </p:spPr>
          <p:txBody>
            <a:bodyPr/>
            <a:lstStyle/>
            <a:p>
              <a:endParaRPr lang="en-US"/>
            </a:p>
          </p:txBody>
        </p:sp>
        <p:sp>
          <p:nvSpPr>
            <p:cNvPr id="54748" name="Line 476"/>
            <p:cNvSpPr>
              <a:spLocks noChangeShapeType="1"/>
            </p:cNvSpPr>
            <p:nvPr/>
          </p:nvSpPr>
          <p:spPr bwMode="auto">
            <a:xfrm>
              <a:off x="15302" y="9594"/>
              <a:ext cx="1" cy="69"/>
            </a:xfrm>
            <a:prstGeom prst="line">
              <a:avLst/>
            </a:prstGeom>
            <a:noFill/>
            <a:ln w="9525">
              <a:solidFill>
                <a:srgbClr val="000000"/>
              </a:solidFill>
              <a:round/>
              <a:headEnd/>
              <a:tailEnd/>
            </a:ln>
          </p:spPr>
          <p:txBody>
            <a:bodyPr/>
            <a:lstStyle/>
            <a:p>
              <a:endParaRPr lang="en-US"/>
            </a:p>
          </p:txBody>
        </p:sp>
        <p:sp>
          <p:nvSpPr>
            <p:cNvPr id="54749" name="Line 477"/>
            <p:cNvSpPr>
              <a:spLocks noChangeShapeType="1"/>
            </p:cNvSpPr>
            <p:nvPr/>
          </p:nvSpPr>
          <p:spPr bwMode="auto">
            <a:xfrm>
              <a:off x="15277" y="9663"/>
              <a:ext cx="51" cy="1"/>
            </a:xfrm>
            <a:prstGeom prst="line">
              <a:avLst/>
            </a:prstGeom>
            <a:noFill/>
            <a:ln w="9525">
              <a:solidFill>
                <a:srgbClr val="000000"/>
              </a:solidFill>
              <a:round/>
              <a:headEnd/>
              <a:tailEnd/>
            </a:ln>
          </p:spPr>
          <p:txBody>
            <a:bodyPr/>
            <a:lstStyle/>
            <a:p>
              <a:endParaRPr lang="en-US"/>
            </a:p>
          </p:txBody>
        </p:sp>
        <p:sp>
          <p:nvSpPr>
            <p:cNvPr id="54750" name="Freeform 478"/>
            <p:cNvSpPr>
              <a:spLocks/>
            </p:cNvSpPr>
            <p:nvPr/>
          </p:nvSpPr>
          <p:spPr bwMode="auto">
            <a:xfrm>
              <a:off x="15269" y="9577"/>
              <a:ext cx="66" cy="51"/>
            </a:xfrm>
            <a:custGeom>
              <a:avLst/>
              <a:gdLst/>
              <a:ahLst/>
              <a:cxnLst>
                <a:cxn ang="0">
                  <a:pos x="74" y="131"/>
                </a:cxn>
                <a:cxn ang="0">
                  <a:pos x="0" y="0"/>
                </a:cxn>
                <a:cxn ang="0">
                  <a:pos x="149" y="0"/>
                </a:cxn>
                <a:cxn ang="0">
                  <a:pos x="74" y="131"/>
                </a:cxn>
              </a:cxnLst>
              <a:rect l="0" t="0" r="r" b="b"/>
              <a:pathLst>
                <a:path w="149" h="131">
                  <a:moveTo>
                    <a:pt x="74" y="131"/>
                  </a:moveTo>
                  <a:lnTo>
                    <a:pt x="0" y="0"/>
                  </a:lnTo>
                  <a:lnTo>
                    <a:pt x="149" y="0"/>
                  </a:lnTo>
                  <a:lnTo>
                    <a:pt x="74" y="131"/>
                  </a:lnTo>
                  <a:close/>
                </a:path>
              </a:pathLst>
            </a:custGeom>
            <a:solidFill>
              <a:srgbClr val="FFFF00"/>
            </a:solidFill>
            <a:ln w="9525">
              <a:solidFill>
                <a:srgbClr val="000000"/>
              </a:solidFill>
              <a:prstDash val="solid"/>
              <a:round/>
              <a:headEnd/>
              <a:tailEnd/>
            </a:ln>
          </p:spPr>
          <p:txBody>
            <a:bodyPr/>
            <a:lstStyle/>
            <a:p>
              <a:endParaRPr lang="en-US"/>
            </a:p>
          </p:txBody>
        </p:sp>
        <p:sp>
          <p:nvSpPr>
            <p:cNvPr id="54751" name="Line 479"/>
            <p:cNvSpPr>
              <a:spLocks noChangeShapeType="1"/>
            </p:cNvSpPr>
            <p:nvPr/>
          </p:nvSpPr>
          <p:spPr bwMode="auto">
            <a:xfrm flipV="1">
              <a:off x="15621" y="9350"/>
              <a:ext cx="1" cy="74"/>
            </a:xfrm>
            <a:prstGeom prst="line">
              <a:avLst/>
            </a:prstGeom>
            <a:noFill/>
            <a:ln w="9525">
              <a:solidFill>
                <a:srgbClr val="000000"/>
              </a:solidFill>
              <a:round/>
              <a:headEnd/>
              <a:tailEnd/>
            </a:ln>
          </p:spPr>
          <p:txBody>
            <a:bodyPr/>
            <a:lstStyle/>
            <a:p>
              <a:endParaRPr lang="en-US"/>
            </a:p>
          </p:txBody>
        </p:sp>
        <p:sp>
          <p:nvSpPr>
            <p:cNvPr id="54752" name="Line 480"/>
            <p:cNvSpPr>
              <a:spLocks noChangeShapeType="1"/>
            </p:cNvSpPr>
            <p:nvPr/>
          </p:nvSpPr>
          <p:spPr bwMode="auto">
            <a:xfrm>
              <a:off x="15596" y="9350"/>
              <a:ext cx="51" cy="1"/>
            </a:xfrm>
            <a:prstGeom prst="line">
              <a:avLst/>
            </a:prstGeom>
            <a:noFill/>
            <a:ln w="9525">
              <a:solidFill>
                <a:srgbClr val="000000"/>
              </a:solidFill>
              <a:round/>
              <a:headEnd/>
              <a:tailEnd/>
            </a:ln>
          </p:spPr>
          <p:txBody>
            <a:bodyPr/>
            <a:lstStyle/>
            <a:p>
              <a:endParaRPr lang="en-US"/>
            </a:p>
          </p:txBody>
        </p:sp>
        <p:sp>
          <p:nvSpPr>
            <p:cNvPr id="54753" name="Line 481"/>
            <p:cNvSpPr>
              <a:spLocks noChangeShapeType="1"/>
            </p:cNvSpPr>
            <p:nvPr/>
          </p:nvSpPr>
          <p:spPr bwMode="auto">
            <a:xfrm>
              <a:off x="15621" y="9424"/>
              <a:ext cx="1" cy="74"/>
            </a:xfrm>
            <a:prstGeom prst="line">
              <a:avLst/>
            </a:prstGeom>
            <a:noFill/>
            <a:ln w="9525">
              <a:solidFill>
                <a:srgbClr val="000000"/>
              </a:solidFill>
              <a:round/>
              <a:headEnd/>
              <a:tailEnd/>
            </a:ln>
          </p:spPr>
          <p:txBody>
            <a:bodyPr/>
            <a:lstStyle/>
            <a:p>
              <a:endParaRPr lang="en-US"/>
            </a:p>
          </p:txBody>
        </p:sp>
        <p:sp>
          <p:nvSpPr>
            <p:cNvPr id="54754" name="Line 482"/>
            <p:cNvSpPr>
              <a:spLocks noChangeShapeType="1"/>
            </p:cNvSpPr>
            <p:nvPr/>
          </p:nvSpPr>
          <p:spPr bwMode="auto">
            <a:xfrm>
              <a:off x="15596" y="9498"/>
              <a:ext cx="51" cy="1"/>
            </a:xfrm>
            <a:prstGeom prst="line">
              <a:avLst/>
            </a:prstGeom>
            <a:noFill/>
            <a:ln w="9525">
              <a:solidFill>
                <a:srgbClr val="000000"/>
              </a:solidFill>
              <a:round/>
              <a:headEnd/>
              <a:tailEnd/>
            </a:ln>
          </p:spPr>
          <p:txBody>
            <a:bodyPr/>
            <a:lstStyle/>
            <a:p>
              <a:endParaRPr lang="en-US"/>
            </a:p>
          </p:txBody>
        </p:sp>
        <p:sp>
          <p:nvSpPr>
            <p:cNvPr id="54755" name="Freeform 483"/>
            <p:cNvSpPr>
              <a:spLocks/>
            </p:cNvSpPr>
            <p:nvPr/>
          </p:nvSpPr>
          <p:spPr bwMode="auto">
            <a:xfrm>
              <a:off x="15588" y="9408"/>
              <a:ext cx="66" cy="50"/>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FFFF00"/>
            </a:solidFill>
            <a:ln w="9525">
              <a:solidFill>
                <a:srgbClr val="000000"/>
              </a:solidFill>
              <a:prstDash val="solid"/>
              <a:round/>
              <a:headEnd/>
              <a:tailEnd/>
            </a:ln>
          </p:spPr>
          <p:txBody>
            <a:bodyPr/>
            <a:lstStyle/>
            <a:p>
              <a:endParaRPr lang="en-US"/>
            </a:p>
          </p:txBody>
        </p:sp>
        <p:sp>
          <p:nvSpPr>
            <p:cNvPr id="54756" name="Line 484"/>
            <p:cNvSpPr>
              <a:spLocks noChangeShapeType="1"/>
            </p:cNvSpPr>
            <p:nvPr/>
          </p:nvSpPr>
          <p:spPr bwMode="auto">
            <a:xfrm flipV="1">
              <a:off x="15939" y="9550"/>
              <a:ext cx="1" cy="72"/>
            </a:xfrm>
            <a:prstGeom prst="line">
              <a:avLst/>
            </a:prstGeom>
            <a:noFill/>
            <a:ln w="9525">
              <a:solidFill>
                <a:srgbClr val="000000"/>
              </a:solidFill>
              <a:round/>
              <a:headEnd/>
              <a:tailEnd/>
            </a:ln>
          </p:spPr>
          <p:txBody>
            <a:bodyPr/>
            <a:lstStyle/>
            <a:p>
              <a:endParaRPr lang="en-US"/>
            </a:p>
          </p:txBody>
        </p:sp>
        <p:sp>
          <p:nvSpPr>
            <p:cNvPr id="54757" name="Line 485"/>
            <p:cNvSpPr>
              <a:spLocks noChangeShapeType="1"/>
            </p:cNvSpPr>
            <p:nvPr/>
          </p:nvSpPr>
          <p:spPr bwMode="auto">
            <a:xfrm>
              <a:off x="15914" y="9550"/>
              <a:ext cx="52" cy="0"/>
            </a:xfrm>
            <a:prstGeom prst="line">
              <a:avLst/>
            </a:prstGeom>
            <a:noFill/>
            <a:ln w="9525">
              <a:solidFill>
                <a:srgbClr val="000000"/>
              </a:solidFill>
              <a:round/>
              <a:headEnd/>
              <a:tailEnd/>
            </a:ln>
          </p:spPr>
          <p:txBody>
            <a:bodyPr/>
            <a:lstStyle/>
            <a:p>
              <a:endParaRPr lang="en-US"/>
            </a:p>
          </p:txBody>
        </p:sp>
        <p:sp>
          <p:nvSpPr>
            <p:cNvPr id="54758" name="Line 486"/>
            <p:cNvSpPr>
              <a:spLocks noChangeShapeType="1"/>
            </p:cNvSpPr>
            <p:nvPr/>
          </p:nvSpPr>
          <p:spPr bwMode="auto">
            <a:xfrm>
              <a:off x="15939" y="9622"/>
              <a:ext cx="1" cy="71"/>
            </a:xfrm>
            <a:prstGeom prst="line">
              <a:avLst/>
            </a:prstGeom>
            <a:noFill/>
            <a:ln w="9525">
              <a:solidFill>
                <a:srgbClr val="000000"/>
              </a:solidFill>
              <a:round/>
              <a:headEnd/>
              <a:tailEnd/>
            </a:ln>
          </p:spPr>
          <p:txBody>
            <a:bodyPr/>
            <a:lstStyle/>
            <a:p>
              <a:endParaRPr lang="en-US"/>
            </a:p>
          </p:txBody>
        </p:sp>
        <p:sp>
          <p:nvSpPr>
            <p:cNvPr id="54759" name="Line 487"/>
            <p:cNvSpPr>
              <a:spLocks noChangeShapeType="1"/>
            </p:cNvSpPr>
            <p:nvPr/>
          </p:nvSpPr>
          <p:spPr bwMode="auto">
            <a:xfrm>
              <a:off x="15914" y="9693"/>
              <a:ext cx="52" cy="1"/>
            </a:xfrm>
            <a:prstGeom prst="line">
              <a:avLst/>
            </a:prstGeom>
            <a:noFill/>
            <a:ln w="9525">
              <a:solidFill>
                <a:srgbClr val="000000"/>
              </a:solidFill>
              <a:round/>
              <a:headEnd/>
              <a:tailEnd/>
            </a:ln>
          </p:spPr>
          <p:txBody>
            <a:bodyPr/>
            <a:lstStyle/>
            <a:p>
              <a:endParaRPr lang="en-US"/>
            </a:p>
          </p:txBody>
        </p:sp>
        <p:sp>
          <p:nvSpPr>
            <p:cNvPr id="54760" name="Freeform 488"/>
            <p:cNvSpPr>
              <a:spLocks/>
            </p:cNvSpPr>
            <p:nvPr/>
          </p:nvSpPr>
          <p:spPr bwMode="auto">
            <a:xfrm>
              <a:off x="15906" y="9605"/>
              <a:ext cx="66" cy="51"/>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FFFF00"/>
            </a:solidFill>
            <a:ln w="9525">
              <a:solidFill>
                <a:srgbClr val="000000"/>
              </a:solidFill>
              <a:prstDash val="solid"/>
              <a:round/>
              <a:headEnd/>
              <a:tailEnd/>
            </a:ln>
          </p:spPr>
          <p:txBody>
            <a:bodyPr/>
            <a:lstStyle/>
            <a:p>
              <a:endParaRPr lang="en-US"/>
            </a:p>
          </p:txBody>
        </p:sp>
        <p:sp>
          <p:nvSpPr>
            <p:cNvPr id="54761" name="Line 489"/>
            <p:cNvSpPr>
              <a:spLocks noChangeShapeType="1"/>
            </p:cNvSpPr>
            <p:nvPr/>
          </p:nvSpPr>
          <p:spPr bwMode="auto">
            <a:xfrm flipV="1">
              <a:off x="16258" y="9543"/>
              <a:ext cx="1" cy="51"/>
            </a:xfrm>
            <a:prstGeom prst="line">
              <a:avLst/>
            </a:prstGeom>
            <a:noFill/>
            <a:ln w="9525">
              <a:solidFill>
                <a:srgbClr val="000000"/>
              </a:solidFill>
              <a:round/>
              <a:headEnd/>
              <a:tailEnd/>
            </a:ln>
          </p:spPr>
          <p:txBody>
            <a:bodyPr/>
            <a:lstStyle/>
            <a:p>
              <a:endParaRPr lang="en-US"/>
            </a:p>
          </p:txBody>
        </p:sp>
        <p:sp>
          <p:nvSpPr>
            <p:cNvPr id="54762" name="Line 490"/>
            <p:cNvSpPr>
              <a:spLocks noChangeShapeType="1"/>
            </p:cNvSpPr>
            <p:nvPr/>
          </p:nvSpPr>
          <p:spPr bwMode="auto">
            <a:xfrm>
              <a:off x="16232" y="9543"/>
              <a:ext cx="52" cy="1"/>
            </a:xfrm>
            <a:prstGeom prst="line">
              <a:avLst/>
            </a:prstGeom>
            <a:noFill/>
            <a:ln w="9525">
              <a:solidFill>
                <a:srgbClr val="000000"/>
              </a:solidFill>
              <a:round/>
              <a:headEnd/>
              <a:tailEnd/>
            </a:ln>
          </p:spPr>
          <p:txBody>
            <a:bodyPr/>
            <a:lstStyle/>
            <a:p>
              <a:endParaRPr lang="en-US"/>
            </a:p>
          </p:txBody>
        </p:sp>
        <p:sp>
          <p:nvSpPr>
            <p:cNvPr id="54763" name="Line 491"/>
            <p:cNvSpPr>
              <a:spLocks noChangeShapeType="1"/>
            </p:cNvSpPr>
            <p:nvPr/>
          </p:nvSpPr>
          <p:spPr bwMode="auto">
            <a:xfrm>
              <a:off x="16258" y="9594"/>
              <a:ext cx="1" cy="50"/>
            </a:xfrm>
            <a:prstGeom prst="line">
              <a:avLst/>
            </a:prstGeom>
            <a:noFill/>
            <a:ln w="9525">
              <a:solidFill>
                <a:srgbClr val="000000"/>
              </a:solidFill>
              <a:round/>
              <a:headEnd/>
              <a:tailEnd/>
            </a:ln>
          </p:spPr>
          <p:txBody>
            <a:bodyPr/>
            <a:lstStyle/>
            <a:p>
              <a:endParaRPr lang="en-US"/>
            </a:p>
          </p:txBody>
        </p:sp>
        <p:sp>
          <p:nvSpPr>
            <p:cNvPr id="54764" name="Line 492"/>
            <p:cNvSpPr>
              <a:spLocks noChangeShapeType="1"/>
            </p:cNvSpPr>
            <p:nvPr/>
          </p:nvSpPr>
          <p:spPr bwMode="auto">
            <a:xfrm>
              <a:off x="16232" y="9644"/>
              <a:ext cx="52" cy="1"/>
            </a:xfrm>
            <a:prstGeom prst="line">
              <a:avLst/>
            </a:prstGeom>
            <a:noFill/>
            <a:ln w="9525">
              <a:solidFill>
                <a:srgbClr val="000000"/>
              </a:solidFill>
              <a:round/>
              <a:headEnd/>
              <a:tailEnd/>
            </a:ln>
          </p:spPr>
          <p:txBody>
            <a:bodyPr/>
            <a:lstStyle/>
            <a:p>
              <a:endParaRPr lang="en-US"/>
            </a:p>
          </p:txBody>
        </p:sp>
        <p:sp>
          <p:nvSpPr>
            <p:cNvPr id="54765" name="Freeform 493"/>
            <p:cNvSpPr>
              <a:spLocks/>
            </p:cNvSpPr>
            <p:nvPr/>
          </p:nvSpPr>
          <p:spPr bwMode="auto">
            <a:xfrm>
              <a:off x="16225" y="9577"/>
              <a:ext cx="66" cy="51"/>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FFFF00"/>
            </a:solidFill>
            <a:ln w="9525">
              <a:solidFill>
                <a:srgbClr val="000000"/>
              </a:solidFill>
              <a:prstDash val="solid"/>
              <a:round/>
              <a:headEnd/>
              <a:tailEnd/>
            </a:ln>
          </p:spPr>
          <p:txBody>
            <a:bodyPr/>
            <a:lstStyle/>
            <a:p>
              <a:endParaRPr lang="en-US"/>
            </a:p>
          </p:txBody>
        </p:sp>
        <p:sp>
          <p:nvSpPr>
            <p:cNvPr id="54766" name="Line 494"/>
            <p:cNvSpPr>
              <a:spLocks noChangeShapeType="1"/>
            </p:cNvSpPr>
            <p:nvPr/>
          </p:nvSpPr>
          <p:spPr bwMode="auto">
            <a:xfrm flipV="1">
              <a:off x="16577" y="9581"/>
              <a:ext cx="1" cy="49"/>
            </a:xfrm>
            <a:prstGeom prst="line">
              <a:avLst/>
            </a:prstGeom>
            <a:noFill/>
            <a:ln w="9525">
              <a:solidFill>
                <a:srgbClr val="000000"/>
              </a:solidFill>
              <a:round/>
              <a:headEnd/>
              <a:tailEnd/>
            </a:ln>
          </p:spPr>
          <p:txBody>
            <a:bodyPr/>
            <a:lstStyle/>
            <a:p>
              <a:endParaRPr lang="en-US"/>
            </a:p>
          </p:txBody>
        </p:sp>
        <p:sp>
          <p:nvSpPr>
            <p:cNvPr id="54767" name="Line 495"/>
            <p:cNvSpPr>
              <a:spLocks noChangeShapeType="1"/>
            </p:cNvSpPr>
            <p:nvPr/>
          </p:nvSpPr>
          <p:spPr bwMode="auto">
            <a:xfrm>
              <a:off x="16551" y="9581"/>
              <a:ext cx="52" cy="1"/>
            </a:xfrm>
            <a:prstGeom prst="line">
              <a:avLst/>
            </a:prstGeom>
            <a:noFill/>
            <a:ln w="9525">
              <a:solidFill>
                <a:srgbClr val="000000"/>
              </a:solidFill>
              <a:round/>
              <a:headEnd/>
              <a:tailEnd/>
            </a:ln>
          </p:spPr>
          <p:txBody>
            <a:bodyPr/>
            <a:lstStyle/>
            <a:p>
              <a:endParaRPr lang="en-US"/>
            </a:p>
          </p:txBody>
        </p:sp>
        <p:sp>
          <p:nvSpPr>
            <p:cNvPr id="54768" name="Line 496"/>
            <p:cNvSpPr>
              <a:spLocks noChangeShapeType="1"/>
            </p:cNvSpPr>
            <p:nvPr/>
          </p:nvSpPr>
          <p:spPr bwMode="auto">
            <a:xfrm>
              <a:off x="16577" y="9630"/>
              <a:ext cx="1" cy="49"/>
            </a:xfrm>
            <a:prstGeom prst="line">
              <a:avLst/>
            </a:prstGeom>
            <a:noFill/>
            <a:ln w="9525">
              <a:solidFill>
                <a:srgbClr val="000000"/>
              </a:solidFill>
              <a:round/>
              <a:headEnd/>
              <a:tailEnd/>
            </a:ln>
          </p:spPr>
          <p:txBody>
            <a:bodyPr/>
            <a:lstStyle/>
            <a:p>
              <a:endParaRPr lang="en-US"/>
            </a:p>
          </p:txBody>
        </p:sp>
        <p:sp>
          <p:nvSpPr>
            <p:cNvPr id="54769" name="Line 497"/>
            <p:cNvSpPr>
              <a:spLocks noChangeShapeType="1"/>
            </p:cNvSpPr>
            <p:nvPr/>
          </p:nvSpPr>
          <p:spPr bwMode="auto">
            <a:xfrm>
              <a:off x="16551" y="9679"/>
              <a:ext cx="52" cy="1"/>
            </a:xfrm>
            <a:prstGeom prst="line">
              <a:avLst/>
            </a:prstGeom>
            <a:noFill/>
            <a:ln w="9525">
              <a:solidFill>
                <a:srgbClr val="000000"/>
              </a:solidFill>
              <a:round/>
              <a:headEnd/>
              <a:tailEnd/>
            </a:ln>
          </p:spPr>
          <p:txBody>
            <a:bodyPr/>
            <a:lstStyle/>
            <a:p>
              <a:endParaRPr lang="en-US"/>
            </a:p>
          </p:txBody>
        </p:sp>
        <p:sp>
          <p:nvSpPr>
            <p:cNvPr id="54770" name="Freeform 498"/>
            <p:cNvSpPr>
              <a:spLocks/>
            </p:cNvSpPr>
            <p:nvPr/>
          </p:nvSpPr>
          <p:spPr bwMode="auto">
            <a:xfrm>
              <a:off x="16544" y="9614"/>
              <a:ext cx="66" cy="50"/>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FFFF00"/>
            </a:solidFill>
            <a:ln w="9525">
              <a:solidFill>
                <a:srgbClr val="000000"/>
              </a:solidFill>
              <a:prstDash val="solid"/>
              <a:round/>
              <a:headEnd/>
              <a:tailEnd/>
            </a:ln>
          </p:spPr>
          <p:txBody>
            <a:bodyPr/>
            <a:lstStyle/>
            <a:p>
              <a:endParaRPr lang="en-US"/>
            </a:p>
          </p:txBody>
        </p:sp>
        <p:sp>
          <p:nvSpPr>
            <p:cNvPr id="54771" name="Rectangle 499"/>
            <p:cNvSpPr>
              <a:spLocks noChangeArrowheads="1"/>
            </p:cNvSpPr>
            <p:nvPr/>
          </p:nvSpPr>
          <p:spPr bwMode="auto">
            <a:xfrm>
              <a:off x="16187" y="8326"/>
              <a:ext cx="706" cy="417"/>
            </a:xfrm>
            <a:prstGeom prst="rect">
              <a:avLst/>
            </a:prstGeom>
            <a:solidFill>
              <a:srgbClr val="FFFFFF"/>
            </a:solidFill>
            <a:ln w="6350">
              <a:solidFill>
                <a:srgbClr val="000000"/>
              </a:solidFill>
              <a:miter lim="800000"/>
              <a:headEnd/>
              <a:tailEnd/>
            </a:ln>
          </p:spPr>
          <p:txBody>
            <a:bodyPr/>
            <a:lstStyle/>
            <a:p>
              <a:endParaRPr lang="en-US"/>
            </a:p>
          </p:txBody>
        </p:sp>
        <p:sp>
          <p:nvSpPr>
            <p:cNvPr id="54772" name="Rectangle 500"/>
            <p:cNvSpPr>
              <a:spLocks noChangeArrowheads="1"/>
            </p:cNvSpPr>
            <p:nvPr/>
          </p:nvSpPr>
          <p:spPr bwMode="auto">
            <a:xfrm>
              <a:off x="16432" y="8377"/>
              <a:ext cx="257"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Control</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773" name="Line 501"/>
            <p:cNvSpPr>
              <a:spLocks noChangeShapeType="1"/>
            </p:cNvSpPr>
            <p:nvPr/>
          </p:nvSpPr>
          <p:spPr bwMode="auto">
            <a:xfrm>
              <a:off x="16235" y="8411"/>
              <a:ext cx="159" cy="0"/>
            </a:xfrm>
            <a:prstGeom prst="line">
              <a:avLst/>
            </a:prstGeom>
            <a:noFill/>
            <a:ln w="9525">
              <a:solidFill>
                <a:srgbClr val="000000"/>
              </a:solidFill>
              <a:round/>
              <a:headEnd/>
              <a:tailEnd/>
            </a:ln>
          </p:spPr>
          <p:txBody>
            <a:bodyPr/>
            <a:lstStyle/>
            <a:p>
              <a:endParaRPr lang="en-US"/>
            </a:p>
          </p:txBody>
        </p:sp>
        <p:sp>
          <p:nvSpPr>
            <p:cNvPr id="54774" name="Oval 502"/>
            <p:cNvSpPr>
              <a:spLocks noChangeArrowheads="1"/>
            </p:cNvSpPr>
            <p:nvPr/>
          </p:nvSpPr>
          <p:spPr bwMode="auto">
            <a:xfrm>
              <a:off x="16285" y="8384"/>
              <a:ext cx="60" cy="53"/>
            </a:xfrm>
            <a:prstGeom prst="ellipse">
              <a:avLst/>
            </a:prstGeom>
            <a:solidFill>
              <a:srgbClr val="000000"/>
            </a:solidFill>
            <a:ln w="9525">
              <a:solidFill>
                <a:srgbClr val="000000"/>
              </a:solidFill>
              <a:round/>
              <a:headEnd/>
              <a:tailEnd/>
            </a:ln>
          </p:spPr>
          <p:txBody>
            <a:bodyPr/>
            <a:lstStyle/>
            <a:p>
              <a:endParaRPr lang="en-US"/>
            </a:p>
          </p:txBody>
        </p:sp>
        <p:sp>
          <p:nvSpPr>
            <p:cNvPr id="54775" name="Rectangle 503"/>
            <p:cNvSpPr>
              <a:spLocks noChangeArrowheads="1"/>
            </p:cNvSpPr>
            <p:nvPr/>
          </p:nvSpPr>
          <p:spPr bwMode="auto">
            <a:xfrm>
              <a:off x="16421" y="8460"/>
              <a:ext cx="421" cy="9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Fixed Width</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776" name="Line 504"/>
            <p:cNvSpPr>
              <a:spLocks noChangeShapeType="1"/>
            </p:cNvSpPr>
            <p:nvPr/>
          </p:nvSpPr>
          <p:spPr bwMode="auto">
            <a:xfrm>
              <a:off x="16235" y="8495"/>
              <a:ext cx="159" cy="1"/>
            </a:xfrm>
            <a:prstGeom prst="line">
              <a:avLst/>
            </a:prstGeom>
            <a:noFill/>
            <a:ln w="9525">
              <a:solidFill>
                <a:srgbClr val="000000"/>
              </a:solidFill>
              <a:round/>
              <a:headEnd/>
              <a:tailEnd/>
            </a:ln>
          </p:spPr>
          <p:txBody>
            <a:bodyPr/>
            <a:lstStyle/>
            <a:p>
              <a:endParaRPr lang="en-US"/>
            </a:p>
          </p:txBody>
        </p:sp>
        <p:sp>
          <p:nvSpPr>
            <p:cNvPr id="54777" name="Oval 505"/>
            <p:cNvSpPr>
              <a:spLocks noChangeArrowheads="1"/>
            </p:cNvSpPr>
            <p:nvPr/>
          </p:nvSpPr>
          <p:spPr bwMode="auto">
            <a:xfrm>
              <a:off x="16285" y="8469"/>
              <a:ext cx="60" cy="52"/>
            </a:xfrm>
            <a:prstGeom prst="ellipse">
              <a:avLst/>
            </a:prstGeom>
            <a:solidFill>
              <a:srgbClr val="FF0000"/>
            </a:solidFill>
            <a:ln w="9525">
              <a:solidFill>
                <a:srgbClr val="000000"/>
              </a:solidFill>
              <a:round/>
              <a:headEnd/>
              <a:tailEnd/>
            </a:ln>
          </p:spPr>
          <p:txBody>
            <a:bodyPr/>
            <a:lstStyle/>
            <a:p>
              <a:endParaRPr lang="en-US"/>
            </a:p>
          </p:txBody>
        </p:sp>
        <p:sp>
          <p:nvSpPr>
            <p:cNvPr id="54778" name="Rectangle 506"/>
            <p:cNvSpPr>
              <a:spLocks noChangeArrowheads="1"/>
            </p:cNvSpPr>
            <p:nvPr/>
          </p:nvSpPr>
          <p:spPr bwMode="auto">
            <a:xfrm>
              <a:off x="16419" y="8545"/>
              <a:ext cx="460"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No Buffer - B</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779" name="Line 507"/>
            <p:cNvSpPr>
              <a:spLocks noChangeShapeType="1"/>
            </p:cNvSpPr>
            <p:nvPr/>
          </p:nvSpPr>
          <p:spPr bwMode="auto">
            <a:xfrm>
              <a:off x="16235" y="8580"/>
              <a:ext cx="159" cy="0"/>
            </a:xfrm>
            <a:prstGeom prst="line">
              <a:avLst/>
            </a:prstGeom>
            <a:noFill/>
            <a:ln w="9525">
              <a:solidFill>
                <a:srgbClr val="000000"/>
              </a:solidFill>
              <a:round/>
              <a:headEnd/>
              <a:tailEnd/>
            </a:ln>
          </p:spPr>
          <p:txBody>
            <a:bodyPr/>
            <a:lstStyle/>
            <a:p>
              <a:endParaRPr lang="en-US"/>
            </a:p>
          </p:txBody>
        </p:sp>
        <p:sp>
          <p:nvSpPr>
            <p:cNvPr id="54780" name="Freeform 508"/>
            <p:cNvSpPr>
              <a:spLocks/>
            </p:cNvSpPr>
            <p:nvPr/>
          </p:nvSpPr>
          <p:spPr bwMode="auto">
            <a:xfrm>
              <a:off x="16282" y="8563"/>
              <a:ext cx="66" cy="51"/>
            </a:xfrm>
            <a:custGeom>
              <a:avLst/>
              <a:gdLst/>
              <a:ahLst/>
              <a:cxnLst>
                <a:cxn ang="0">
                  <a:pos x="74" y="130"/>
                </a:cxn>
                <a:cxn ang="0">
                  <a:pos x="0" y="0"/>
                </a:cxn>
                <a:cxn ang="0">
                  <a:pos x="148" y="0"/>
                </a:cxn>
                <a:cxn ang="0">
                  <a:pos x="74" y="130"/>
                </a:cxn>
              </a:cxnLst>
              <a:rect l="0" t="0" r="r" b="b"/>
              <a:pathLst>
                <a:path w="148" h="130">
                  <a:moveTo>
                    <a:pt x="74" y="130"/>
                  </a:moveTo>
                  <a:lnTo>
                    <a:pt x="0" y="0"/>
                  </a:lnTo>
                  <a:lnTo>
                    <a:pt x="148" y="0"/>
                  </a:lnTo>
                  <a:lnTo>
                    <a:pt x="74" y="130"/>
                  </a:lnTo>
                  <a:close/>
                </a:path>
              </a:pathLst>
            </a:custGeom>
            <a:solidFill>
              <a:srgbClr val="00FF00"/>
            </a:solidFill>
            <a:ln w="9525">
              <a:solidFill>
                <a:srgbClr val="000000"/>
              </a:solidFill>
              <a:prstDash val="solid"/>
              <a:round/>
              <a:headEnd/>
              <a:tailEnd/>
            </a:ln>
          </p:spPr>
          <p:txBody>
            <a:bodyPr/>
            <a:lstStyle/>
            <a:p>
              <a:endParaRPr lang="en-US"/>
            </a:p>
          </p:txBody>
        </p:sp>
        <p:sp>
          <p:nvSpPr>
            <p:cNvPr id="54781" name="Rectangle 509"/>
            <p:cNvSpPr>
              <a:spLocks noChangeArrowheads="1"/>
            </p:cNvSpPr>
            <p:nvPr/>
          </p:nvSpPr>
          <p:spPr bwMode="auto">
            <a:xfrm>
              <a:off x="16419" y="8630"/>
              <a:ext cx="460" cy="96"/>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000">
                  <a:solidFill>
                    <a:srgbClr val="000000"/>
                  </a:solidFill>
                  <a:cs typeface="Times New Roman" pitchFamily="18" charset="0"/>
                </a:rPr>
                <a:t>No Buffer - E</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782" name="Line 510"/>
            <p:cNvSpPr>
              <a:spLocks noChangeShapeType="1"/>
            </p:cNvSpPr>
            <p:nvPr/>
          </p:nvSpPr>
          <p:spPr bwMode="auto">
            <a:xfrm>
              <a:off x="16235" y="8665"/>
              <a:ext cx="159" cy="1"/>
            </a:xfrm>
            <a:prstGeom prst="line">
              <a:avLst/>
            </a:prstGeom>
            <a:noFill/>
            <a:ln w="9525">
              <a:solidFill>
                <a:srgbClr val="000000"/>
              </a:solidFill>
              <a:round/>
              <a:headEnd/>
              <a:tailEnd/>
            </a:ln>
          </p:spPr>
          <p:txBody>
            <a:bodyPr/>
            <a:lstStyle/>
            <a:p>
              <a:endParaRPr lang="en-US"/>
            </a:p>
          </p:txBody>
        </p:sp>
        <p:sp>
          <p:nvSpPr>
            <p:cNvPr id="54783" name="Freeform 511"/>
            <p:cNvSpPr>
              <a:spLocks/>
            </p:cNvSpPr>
            <p:nvPr/>
          </p:nvSpPr>
          <p:spPr bwMode="auto">
            <a:xfrm>
              <a:off x="16282" y="8648"/>
              <a:ext cx="66" cy="50"/>
            </a:xfrm>
            <a:custGeom>
              <a:avLst/>
              <a:gdLst/>
              <a:ahLst/>
              <a:cxnLst>
                <a:cxn ang="0">
                  <a:pos x="74" y="131"/>
                </a:cxn>
                <a:cxn ang="0">
                  <a:pos x="0" y="0"/>
                </a:cxn>
                <a:cxn ang="0">
                  <a:pos x="148" y="0"/>
                </a:cxn>
                <a:cxn ang="0">
                  <a:pos x="74" y="131"/>
                </a:cxn>
              </a:cxnLst>
              <a:rect l="0" t="0" r="r" b="b"/>
              <a:pathLst>
                <a:path w="148" h="131">
                  <a:moveTo>
                    <a:pt x="74" y="131"/>
                  </a:moveTo>
                  <a:lnTo>
                    <a:pt x="0" y="0"/>
                  </a:lnTo>
                  <a:lnTo>
                    <a:pt x="148" y="0"/>
                  </a:lnTo>
                  <a:lnTo>
                    <a:pt x="74" y="131"/>
                  </a:lnTo>
                  <a:close/>
                </a:path>
              </a:pathLst>
            </a:custGeom>
            <a:solidFill>
              <a:srgbClr val="FFFF00"/>
            </a:solidFill>
            <a:ln w="9525">
              <a:solidFill>
                <a:srgbClr val="000000"/>
              </a:solidFill>
              <a:prstDash val="solid"/>
              <a:round/>
              <a:headEnd/>
              <a:tailEnd/>
            </a:ln>
          </p:spPr>
          <p:txBody>
            <a:bodyPr/>
            <a:lstStyle/>
            <a:p>
              <a:endParaRPr lang="en-US"/>
            </a:p>
          </p:txBody>
        </p:sp>
        <p:sp>
          <p:nvSpPr>
            <p:cNvPr id="54784" name="Line 512"/>
            <p:cNvSpPr>
              <a:spLocks noChangeShapeType="1"/>
            </p:cNvSpPr>
            <p:nvPr/>
          </p:nvSpPr>
          <p:spPr bwMode="auto">
            <a:xfrm flipV="1">
              <a:off x="15510" y="9824"/>
              <a:ext cx="1" cy="81"/>
            </a:xfrm>
            <a:prstGeom prst="line">
              <a:avLst/>
            </a:prstGeom>
            <a:noFill/>
            <a:ln w="6350">
              <a:solidFill>
                <a:srgbClr val="000000"/>
              </a:solidFill>
              <a:round/>
              <a:headEnd/>
              <a:tailEnd/>
            </a:ln>
          </p:spPr>
          <p:txBody>
            <a:bodyPr/>
            <a:lstStyle/>
            <a:p>
              <a:endParaRPr lang="en-US"/>
            </a:p>
          </p:txBody>
        </p:sp>
        <p:sp>
          <p:nvSpPr>
            <p:cNvPr id="54785" name="Line 513"/>
            <p:cNvSpPr>
              <a:spLocks noChangeShapeType="1"/>
            </p:cNvSpPr>
            <p:nvPr/>
          </p:nvSpPr>
          <p:spPr bwMode="auto">
            <a:xfrm flipV="1">
              <a:off x="15510" y="9712"/>
              <a:ext cx="1" cy="81"/>
            </a:xfrm>
            <a:prstGeom prst="line">
              <a:avLst/>
            </a:prstGeom>
            <a:noFill/>
            <a:ln w="6350">
              <a:solidFill>
                <a:srgbClr val="000000"/>
              </a:solidFill>
              <a:round/>
              <a:headEnd/>
              <a:tailEnd/>
            </a:ln>
          </p:spPr>
          <p:txBody>
            <a:bodyPr/>
            <a:lstStyle/>
            <a:p>
              <a:endParaRPr lang="en-US"/>
            </a:p>
          </p:txBody>
        </p:sp>
        <p:sp>
          <p:nvSpPr>
            <p:cNvPr id="54786" name="Line 514"/>
            <p:cNvSpPr>
              <a:spLocks noChangeShapeType="1"/>
            </p:cNvSpPr>
            <p:nvPr/>
          </p:nvSpPr>
          <p:spPr bwMode="auto">
            <a:xfrm flipV="1">
              <a:off x="15510" y="9600"/>
              <a:ext cx="1" cy="81"/>
            </a:xfrm>
            <a:prstGeom prst="line">
              <a:avLst/>
            </a:prstGeom>
            <a:noFill/>
            <a:ln w="6350">
              <a:solidFill>
                <a:srgbClr val="000000"/>
              </a:solidFill>
              <a:round/>
              <a:headEnd/>
              <a:tailEnd/>
            </a:ln>
          </p:spPr>
          <p:txBody>
            <a:bodyPr/>
            <a:lstStyle/>
            <a:p>
              <a:endParaRPr lang="en-US"/>
            </a:p>
          </p:txBody>
        </p:sp>
        <p:sp>
          <p:nvSpPr>
            <p:cNvPr id="54787" name="Line 515"/>
            <p:cNvSpPr>
              <a:spLocks noChangeShapeType="1"/>
            </p:cNvSpPr>
            <p:nvPr/>
          </p:nvSpPr>
          <p:spPr bwMode="auto">
            <a:xfrm flipV="1">
              <a:off x="15510" y="9488"/>
              <a:ext cx="1" cy="82"/>
            </a:xfrm>
            <a:prstGeom prst="line">
              <a:avLst/>
            </a:prstGeom>
            <a:noFill/>
            <a:ln w="6350">
              <a:solidFill>
                <a:srgbClr val="000000"/>
              </a:solidFill>
              <a:round/>
              <a:headEnd/>
              <a:tailEnd/>
            </a:ln>
          </p:spPr>
          <p:txBody>
            <a:bodyPr/>
            <a:lstStyle/>
            <a:p>
              <a:endParaRPr lang="en-US"/>
            </a:p>
          </p:txBody>
        </p:sp>
        <p:sp>
          <p:nvSpPr>
            <p:cNvPr id="54788" name="Line 516"/>
            <p:cNvSpPr>
              <a:spLocks noChangeShapeType="1"/>
            </p:cNvSpPr>
            <p:nvPr/>
          </p:nvSpPr>
          <p:spPr bwMode="auto">
            <a:xfrm flipV="1">
              <a:off x="15510" y="9377"/>
              <a:ext cx="1" cy="81"/>
            </a:xfrm>
            <a:prstGeom prst="line">
              <a:avLst/>
            </a:prstGeom>
            <a:noFill/>
            <a:ln w="6350">
              <a:solidFill>
                <a:srgbClr val="000000"/>
              </a:solidFill>
              <a:round/>
              <a:headEnd/>
              <a:tailEnd/>
            </a:ln>
          </p:spPr>
          <p:txBody>
            <a:bodyPr/>
            <a:lstStyle/>
            <a:p>
              <a:endParaRPr lang="en-US"/>
            </a:p>
          </p:txBody>
        </p:sp>
        <p:sp>
          <p:nvSpPr>
            <p:cNvPr id="54789" name="Line 517"/>
            <p:cNvSpPr>
              <a:spLocks noChangeShapeType="1"/>
            </p:cNvSpPr>
            <p:nvPr/>
          </p:nvSpPr>
          <p:spPr bwMode="auto">
            <a:xfrm flipV="1">
              <a:off x="15510" y="9265"/>
              <a:ext cx="1" cy="81"/>
            </a:xfrm>
            <a:prstGeom prst="line">
              <a:avLst/>
            </a:prstGeom>
            <a:noFill/>
            <a:ln w="6350">
              <a:solidFill>
                <a:srgbClr val="000000"/>
              </a:solidFill>
              <a:round/>
              <a:headEnd/>
              <a:tailEnd/>
            </a:ln>
          </p:spPr>
          <p:txBody>
            <a:bodyPr/>
            <a:lstStyle/>
            <a:p>
              <a:endParaRPr lang="en-US"/>
            </a:p>
          </p:txBody>
        </p:sp>
        <p:sp>
          <p:nvSpPr>
            <p:cNvPr id="54790" name="Line 518"/>
            <p:cNvSpPr>
              <a:spLocks noChangeShapeType="1"/>
            </p:cNvSpPr>
            <p:nvPr/>
          </p:nvSpPr>
          <p:spPr bwMode="auto">
            <a:xfrm flipV="1">
              <a:off x="15510" y="9153"/>
              <a:ext cx="1" cy="82"/>
            </a:xfrm>
            <a:prstGeom prst="line">
              <a:avLst/>
            </a:prstGeom>
            <a:noFill/>
            <a:ln w="6350">
              <a:solidFill>
                <a:srgbClr val="000000"/>
              </a:solidFill>
              <a:round/>
              <a:headEnd/>
              <a:tailEnd/>
            </a:ln>
          </p:spPr>
          <p:txBody>
            <a:bodyPr/>
            <a:lstStyle/>
            <a:p>
              <a:endParaRPr lang="en-US"/>
            </a:p>
          </p:txBody>
        </p:sp>
        <p:sp>
          <p:nvSpPr>
            <p:cNvPr id="54791" name="Line 519"/>
            <p:cNvSpPr>
              <a:spLocks noChangeShapeType="1"/>
            </p:cNvSpPr>
            <p:nvPr/>
          </p:nvSpPr>
          <p:spPr bwMode="auto">
            <a:xfrm flipV="1">
              <a:off x="15510" y="9042"/>
              <a:ext cx="1" cy="81"/>
            </a:xfrm>
            <a:prstGeom prst="line">
              <a:avLst/>
            </a:prstGeom>
            <a:noFill/>
            <a:ln w="6350">
              <a:solidFill>
                <a:srgbClr val="000000"/>
              </a:solidFill>
              <a:round/>
              <a:headEnd/>
              <a:tailEnd/>
            </a:ln>
          </p:spPr>
          <p:txBody>
            <a:bodyPr/>
            <a:lstStyle/>
            <a:p>
              <a:endParaRPr lang="en-US"/>
            </a:p>
          </p:txBody>
        </p:sp>
        <p:sp>
          <p:nvSpPr>
            <p:cNvPr id="54792" name="Line 520"/>
            <p:cNvSpPr>
              <a:spLocks noChangeShapeType="1"/>
            </p:cNvSpPr>
            <p:nvPr/>
          </p:nvSpPr>
          <p:spPr bwMode="auto">
            <a:xfrm flipV="1">
              <a:off x="15510" y="8930"/>
              <a:ext cx="1" cy="81"/>
            </a:xfrm>
            <a:prstGeom prst="line">
              <a:avLst/>
            </a:prstGeom>
            <a:noFill/>
            <a:ln w="6350">
              <a:solidFill>
                <a:srgbClr val="000000"/>
              </a:solidFill>
              <a:round/>
              <a:headEnd/>
              <a:tailEnd/>
            </a:ln>
          </p:spPr>
          <p:txBody>
            <a:bodyPr/>
            <a:lstStyle/>
            <a:p>
              <a:endParaRPr lang="en-US"/>
            </a:p>
          </p:txBody>
        </p:sp>
        <p:sp>
          <p:nvSpPr>
            <p:cNvPr id="54793" name="Line 521"/>
            <p:cNvSpPr>
              <a:spLocks noChangeShapeType="1"/>
            </p:cNvSpPr>
            <p:nvPr/>
          </p:nvSpPr>
          <p:spPr bwMode="auto">
            <a:xfrm flipV="1">
              <a:off x="15510" y="8818"/>
              <a:ext cx="1" cy="82"/>
            </a:xfrm>
            <a:prstGeom prst="line">
              <a:avLst/>
            </a:prstGeom>
            <a:noFill/>
            <a:ln w="6350">
              <a:solidFill>
                <a:srgbClr val="000000"/>
              </a:solidFill>
              <a:round/>
              <a:headEnd/>
              <a:tailEnd/>
            </a:ln>
          </p:spPr>
          <p:txBody>
            <a:bodyPr/>
            <a:lstStyle/>
            <a:p>
              <a:endParaRPr lang="en-US"/>
            </a:p>
          </p:txBody>
        </p:sp>
        <p:sp>
          <p:nvSpPr>
            <p:cNvPr id="54794" name="Line 522"/>
            <p:cNvSpPr>
              <a:spLocks noChangeShapeType="1"/>
            </p:cNvSpPr>
            <p:nvPr/>
          </p:nvSpPr>
          <p:spPr bwMode="auto">
            <a:xfrm flipV="1">
              <a:off x="15510" y="8707"/>
              <a:ext cx="1" cy="81"/>
            </a:xfrm>
            <a:prstGeom prst="line">
              <a:avLst/>
            </a:prstGeom>
            <a:noFill/>
            <a:ln w="6350">
              <a:solidFill>
                <a:srgbClr val="000000"/>
              </a:solidFill>
              <a:round/>
              <a:headEnd/>
              <a:tailEnd/>
            </a:ln>
          </p:spPr>
          <p:txBody>
            <a:bodyPr/>
            <a:lstStyle/>
            <a:p>
              <a:endParaRPr lang="en-US"/>
            </a:p>
          </p:txBody>
        </p:sp>
        <p:sp>
          <p:nvSpPr>
            <p:cNvPr id="54795" name="Line 523"/>
            <p:cNvSpPr>
              <a:spLocks noChangeShapeType="1"/>
            </p:cNvSpPr>
            <p:nvPr/>
          </p:nvSpPr>
          <p:spPr bwMode="auto">
            <a:xfrm flipV="1">
              <a:off x="15510" y="8595"/>
              <a:ext cx="1" cy="82"/>
            </a:xfrm>
            <a:prstGeom prst="line">
              <a:avLst/>
            </a:prstGeom>
            <a:noFill/>
            <a:ln w="6350">
              <a:solidFill>
                <a:srgbClr val="000000"/>
              </a:solidFill>
              <a:round/>
              <a:headEnd/>
              <a:tailEnd/>
            </a:ln>
          </p:spPr>
          <p:txBody>
            <a:bodyPr/>
            <a:lstStyle/>
            <a:p>
              <a:endParaRPr lang="en-US"/>
            </a:p>
          </p:txBody>
        </p:sp>
        <p:sp>
          <p:nvSpPr>
            <p:cNvPr id="54796" name="Line 524"/>
            <p:cNvSpPr>
              <a:spLocks noChangeShapeType="1"/>
            </p:cNvSpPr>
            <p:nvPr/>
          </p:nvSpPr>
          <p:spPr bwMode="auto">
            <a:xfrm flipV="1">
              <a:off x="15510" y="8483"/>
              <a:ext cx="1" cy="82"/>
            </a:xfrm>
            <a:prstGeom prst="line">
              <a:avLst/>
            </a:prstGeom>
            <a:noFill/>
            <a:ln w="6350">
              <a:solidFill>
                <a:srgbClr val="000000"/>
              </a:solidFill>
              <a:round/>
              <a:headEnd/>
              <a:tailEnd/>
            </a:ln>
          </p:spPr>
          <p:txBody>
            <a:bodyPr/>
            <a:lstStyle/>
            <a:p>
              <a:endParaRPr lang="en-US"/>
            </a:p>
          </p:txBody>
        </p:sp>
        <p:sp>
          <p:nvSpPr>
            <p:cNvPr id="54797" name="Line 525"/>
            <p:cNvSpPr>
              <a:spLocks noChangeShapeType="1"/>
            </p:cNvSpPr>
            <p:nvPr/>
          </p:nvSpPr>
          <p:spPr bwMode="auto">
            <a:xfrm flipV="1">
              <a:off x="15510" y="8372"/>
              <a:ext cx="1" cy="81"/>
            </a:xfrm>
            <a:prstGeom prst="line">
              <a:avLst/>
            </a:prstGeom>
            <a:noFill/>
            <a:ln w="6350">
              <a:solidFill>
                <a:srgbClr val="000000"/>
              </a:solidFill>
              <a:round/>
              <a:headEnd/>
              <a:tailEnd/>
            </a:ln>
          </p:spPr>
          <p:txBody>
            <a:bodyPr/>
            <a:lstStyle/>
            <a:p>
              <a:endParaRPr lang="en-US"/>
            </a:p>
          </p:txBody>
        </p:sp>
        <p:sp>
          <p:nvSpPr>
            <p:cNvPr id="54798" name="Line 526"/>
            <p:cNvSpPr>
              <a:spLocks noChangeShapeType="1"/>
            </p:cNvSpPr>
            <p:nvPr/>
          </p:nvSpPr>
          <p:spPr bwMode="auto">
            <a:xfrm flipV="1">
              <a:off x="15510" y="8327"/>
              <a:ext cx="1" cy="14"/>
            </a:xfrm>
            <a:prstGeom prst="line">
              <a:avLst/>
            </a:prstGeom>
            <a:noFill/>
            <a:ln w="6350">
              <a:solidFill>
                <a:srgbClr val="000000"/>
              </a:solidFill>
              <a:round/>
              <a:headEnd/>
              <a:tailEnd/>
            </a:ln>
          </p:spPr>
          <p:txBody>
            <a:bodyPr/>
            <a:lstStyle/>
            <a:p>
              <a:endParaRPr lang="en-US"/>
            </a:p>
          </p:txBody>
        </p:sp>
        <p:sp>
          <p:nvSpPr>
            <p:cNvPr id="54799" name="Rectangle 527"/>
            <p:cNvSpPr>
              <a:spLocks noChangeArrowheads="1"/>
            </p:cNvSpPr>
            <p:nvPr/>
          </p:nvSpPr>
          <p:spPr bwMode="auto">
            <a:xfrm>
              <a:off x="14406" y="8326"/>
              <a:ext cx="282"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Before</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800" name="Rectangle 528"/>
            <p:cNvSpPr>
              <a:spLocks noChangeArrowheads="1"/>
            </p:cNvSpPr>
            <p:nvPr/>
          </p:nvSpPr>
          <p:spPr bwMode="auto">
            <a:xfrm>
              <a:off x="15541" y="8328"/>
              <a:ext cx="203"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a:solidFill>
                    <a:srgbClr val="000000"/>
                  </a:solidFill>
                  <a:cs typeface="Times New Roman" pitchFamily="18" charset="0"/>
                </a:rPr>
                <a:t>After</a:t>
              </a:r>
              <a:endParaRPr lang="en-US" sz="2300" b="1">
                <a:solidFill>
                  <a:srgbClr val="487A40"/>
                </a:solidFill>
                <a:effectLst>
                  <a:outerShdw blurRad="38100" dist="38100" dir="2700000" algn="tl">
                    <a:srgbClr val="C0C0C0"/>
                  </a:outerShdw>
                </a:effectLst>
                <a:cs typeface="Times New Roman" pitchFamily="18" charset="0"/>
              </a:endParaRPr>
            </a:p>
          </p:txBody>
        </p:sp>
        <p:sp>
          <p:nvSpPr>
            <p:cNvPr id="54801" name="Rectangle 529"/>
            <p:cNvSpPr>
              <a:spLocks noChangeArrowheads="1"/>
            </p:cNvSpPr>
            <p:nvPr/>
          </p:nvSpPr>
          <p:spPr bwMode="auto">
            <a:xfrm rot="16200000">
              <a:off x="13727" y="9059"/>
              <a:ext cx="906" cy="115"/>
            </a:xfrm>
            <a:prstGeom prst="rect">
              <a:avLst/>
            </a:prstGeom>
            <a:noFill/>
            <a:ln w="9525">
              <a:noFill/>
              <a:miter lim="800000"/>
              <a:headEnd/>
              <a:tailEnd/>
            </a:ln>
          </p:spPr>
          <p:txBody>
            <a:bodyPr wrap="none" lIns="0" tIns="0" rIns="0" bIns="0">
              <a:spAutoFit/>
            </a:bodyPr>
            <a:lstStyle/>
            <a:p>
              <a:pPr algn="ctr" defTabSz="755650">
                <a:spcBef>
                  <a:spcPct val="50000"/>
                </a:spcBef>
              </a:pPr>
              <a:r>
                <a:rPr lang="en-US" sz="1200" b="1">
                  <a:solidFill>
                    <a:srgbClr val="000000"/>
                  </a:solidFill>
                  <a:cs typeface="Times New Roman" pitchFamily="18" charset="0"/>
                </a:rPr>
                <a:t>Mollusk  Density m</a:t>
              </a:r>
              <a:r>
                <a:rPr lang="en-US" sz="1200" b="1" baseline="30000">
                  <a:solidFill>
                    <a:srgbClr val="000000"/>
                  </a:solidFill>
                  <a:cs typeface="Times New Roman" pitchFamily="18" charset="0"/>
                </a:rPr>
                <a:t>2</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669925" y="239713"/>
            <a:ext cx="1709738" cy="396875"/>
          </a:xfrm>
          <a:prstGeom prst="rect">
            <a:avLst/>
          </a:prstGeom>
          <a:noFill/>
          <a:ln w="9525">
            <a:noFill/>
            <a:miter lim="800000"/>
            <a:headEnd/>
            <a:tailEnd/>
          </a:ln>
          <a:effectLst/>
        </p:spPr>
        <p:txBody>
          <a:bodyPr wrap="none">
            <a:spAutoFit/>
          </a:bodyPr>
          <a:lstStyle/>
          <a:p>
            <a:r>
              <a:rPr lang="en-US" sz="2000" b="1"/>
              <a:t>Conclusions</a:t>
            </a:r>
          </a:p>
        </p:txBody>
      </p:sp>
      <p:sp>
        <p:nvSpPr>
          <p:cNvPr id="58375" name="Rectangle 7"/>
          <p:cNvSpPr>
            <a:spLocks noChangeArrowheads="1"/>
          </p:cNvSpPr>
          <p:nvPr/>
        </p:nvSpPr>
        <p:spPr bwMode="auto">
          <a:xfrm>
            <a:off x="228600" y="1238250"/>
            <a:ext cx="8686800" cy="4054475"/>
          </a:xfrm>
          <a:prstGeom prst="rect">
            <a:avLst/>
          </a:prstGeom>
          <a:solidFill>
            <a:srgbClr val="99FF99"/>
          </a:solidFill>
          <a:ln w="9525">
            <a:noFill/>
            <a:miter lim="800000"/>
            <a:headEnd/>
            <a:tailEnd/>
          </a:ln>
          <a:effectLst/>
        </p:spPr>
        <p:txBody>
          <a:bodyPr anchor="ctr">
            <a:spAutoFit/>
          </a:bodyPr>
          <a:lstStyle/>
          <a:p>
            <a:pPr marL="342900" indent="-342900">
              <a:buFont typeface="Wingdings" pitchFamily="2" charset="2"/>
              <a:buChar char="Ø"/>
            </a:pPr>
            <a:r>
              <a:rPr lang="en-US" sz="2000" dirty="0"/>
              <a:t>Setting up and implementing a BACI-type study at the small watershed scale was a pain!  Patience and a willingness to adapt to surprises were needed.</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initial 2 year pre-treatment and 2-3 year post-treatment monitoring period was inadequate for many response metrics, but the watersheds were changing anyway and it was difficult to interpret results.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Preliminary findings suggest that biophysical changes in the streams and riparian zones were not great after logging, but differences were most apparent in sites without stream buffers.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Analyses were often confounded by unanticipated events.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6" name="Rectangle 56"/>
          <p:cNvSpPr>
            <a:spLocks noChangeArrowheads="1"/>
          </p:cNvSpPr>
          <p:nvPr/>
        </p:nvSpPr>
        <p:spPr bwMode="auto">
          <a:xfrm>
            <a:off x="228600" y="933450"/>
            <a:ext cx="8686800" cy="4664075"/>
          </a:xfrm>
          <a:prstGeom prst="rect">
            <a:avLst/>
          </a:prstGeom>
          <a:solidFill>
            <a:srgbClr val="99FF99"/>
          </a:solidFill>
          <a:ln w="9525">
            <a:noFill/>
            <a:miter lim="800000"/>
            <a:headEnd/>
            <a:tailEnd/>
          </a:ln>
          <a:effectLst/>
        </p:spPr>
        <p:txBody>
          <a:bodyPr anchor="ctr">
            <a:spAutoFit/>
          </a:bodyPr>
          <a:lstStyle/>
          <a:p>
            <a:pPr marL="342900" indent="-342900">
              <a:buFont typeface="Wingdings" pitchFamily="2" charset="2"/>
              <a:buChar char="Ø"/>
            </a:pPr>
            <a:r>
              <a:rPr lang="en-US" sz="2000" dirty="0"/>
              <a:t>Use a design strategy that employs legitimate treatment-control sites, or that randomizes treatment assignment over enough sites that differences average out.</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Verify, with power analysis, that the proposed design is adequate to resolve the anticipated effect, given available estimates of pertinent variability, including uncontrolled environmental variation and random site differences.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Implement the design, and stick with it until you resolve the important question(s) or until the data show that the actual uncontrolled variation is so different from what was assumed during the planning phase that the design is not adequate to resolve the question.</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Don’t be afraid to investigate novel response metrics.</a:t>
            </a:r>
          </a:p>
        </p:txBody>
      </p:sp>
      <p:sp>
        <p:nvSpPr>
          <p:cNvPr id="46137" name="Text Box 57"/>
          <p:cNvSpPr txBox="1">
            <a:spLocks noChangeArrowheads="1"/>
          </p:cNvSpPr>
          <p:nvPr/>
        </p:nvSpPr>
        <p:spPr bwMode="auto">
          <a:xfrm>
            <a:off x="990600" y="228600"/>
            <a:ext cx="2443163" cy="396875"/>
          </a:xfrm>
          <a:prstGeom prst="rect">
            <a:avLst/>
          </a:prstGeom>
          <a:noFill/>
          <a:ln w="9525">
            <a:noFill/>
            <a:miter lim="800000"/>
            <a:headEnd/>
            <a:tailEnd/>
          </a:ln>
          <a:effectLst/>
        </p:spPr>
        <p:txBody>
          <a:bodyPr wrap="none">
            <a:spAutoFit/>
          </a:bodyPr>
          <a:lstStyle/>
          <a:p>
            <a:r>
              <a:rPr lang="en-US" sz="2000" b="1"/>
              <a:t>Lessons learned…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p:cNvPicPr>
            <a:picLocks noChangeAspect="1" noChangeArrowheads="1"/>
          </p:cNvPicPr>
          <p:nvPr/>
        </p:nvPicPr>
        <p:blipFill>
          <a:blip r:embed="rId2" cstate="print"/>
          <a:srcRect/>
          <a:stretch>
            <a:fillRect/>
          </a:stretch>
        </p:blipFill>
        <p:spPr bwMode="auto">
          <a:xfrm>
            <a:off x="249238" y="439738"/>
            <a:ext cx="8643937" cy="5984875"/>
          </a:xfrm>
          <a:prstGeom prst="rect">
            <a:avLst/>
          </a:prstGeom>
          <a:noFill/>
          <a:ln w="9525">
            <a:noFill/>
            <a:miter lim="800000"/>
            <a:headEnd/>
            <a:tailEnd/>
          </a:ln>
          <a:effectLst/>
        </p:spPr>
      </p:pic>
      <p:pic>
        <p:nvPicPr>
          <p:cNvPr id="59398" name="Picture 6"/>
          <p:cNvPicPr>
            <a:picLocks noChangeAspect="1" noChangeArrowheads="1"/>
          </p:cNvPicPr>
          <p:nvPr/>
        </p:nvPicPr>
        <p:blipFill>
          <a:blip r:embed="rId3" cstate="print"/>
          <a:srcRect/>
          <a:stretch>
            <a:fillRect/>
          </a:stretch>
        </p:blipFill>
        <p:spPr bwMode="auto">
          <a:xfrm>
            <a:off x="6629400" y="6553200"/>
            <a:ext cx="2351088" cy="17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dscn004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Dscn005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33400" y="0"/>
            <a:ext cx="5657733" cy="6858000"/>
          </a:xfrm>
          <a:prstGeom prst="rect">
            <a:avLst/>
          </a:prstGeom>
          <a:ln>
            <a:noFill/>
          </a:ln>
          <a:effectLst>
            <a:outerShdw blurRad="292100" dist="139700" dir="2700000" algn="tl" rotWithShape="0">
              <a:srgbClr val="333333">
                <a:alpha val="65000"/>
              </a:srgbClr>
            </a:outerShdw>
          </a:effectLst>
        </p:spPr>
      </p:pic>
      <p:pic>
        <p:nvPicPr>
          <p:cNvPr id="33795" name="Picture 3"/>
          <p:cNvPicPr>
            <a:picLocks noChangeAspect="1" noChangeArrowheads="1"/>
          </p:cNvPicPr>
          <p:nvPr/>
        </p:nvPicPr>
        <p:blipFill>
          <a:blip r:embed="rId3" cstate="print"/>
          <a:srcRect/>
          <a:stretch>
            <a:fillRect/>
          </a:stretch>
        </p:blipFill>
        <p:spPr bwMode="auto">
          <a:xfrm>
            <a:off x="4343400" y="6477000"/>
            <a:ext cx="4582391"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746125" y="620713"/>
            <a:ext cx="1735138" cy="396875"/>
          </a:xfrm>
          <a:prstGeom prst="rect">
            <a:avLst/>
          </a:prstGeom>
          <a:noFill/>
          <a:ln w="9525">
            <a:noFill/>
            <a:miter lim="800000"/>
            <a:headEnd/>
            <a:tailEnd/>
          </a:ln>
          <a:effectLst/>
        </p:spPr>
        <p:txBody>
          <a:bodyPr wrap="none">
            <a:spAutoFit/>
          </a:bodyPr>
          <a:lstStyle/>
          <a:p>
            <a:r>
              <a:rPr lang="en-US" sz="2000"/>
              <a:t>We surveyed:</a:t>
            </a:r>
          </a:p>
        </p:txBody>
      </p:sp>
      <p:sp>
        <p:nvSpPr>
          <p:cNvPr id="10245" name="Text Box 5"/>
          <p:cNvSpPr txBox="1">
            <a:spLocks noChangeArrowheads="1"/>
          </p:cNvSpPr>
          <p:nvPr/>
        </p:nvSpPr>
        <p:spPr bwMode="auto">
          <a:xfrm>
            <a:off x="381000" y="1470025"/>
            <a:ext cx="8266113" cy="2225675"/>
          </a:xfrm>
          <a:prstGeom prst="rect">
            <a:avLst/>
          </a:prstGeom>
          <a:solidFill>
            <a:srgbClr val="66FF66">
              <a:alpha val="50000"/>
            </a:srgbClr>
          </a:solidFill>
          <a:ln w="9525">
            <a:noFill/>
            <a:miter lim="800000"/>
            <a:headEnd/>
            <a:tailEnd/>
          </a:ln>
          <a:effectLst/>
        </p:spPr>
        <p:txBody>
          <a:bodyPr wrap="none">
            <a:spAutoFit/>
          </a:bodyPr>
          <a:lstStyle/>
          <a:p>
            <a:r>
              <a:rPr lang="en-US" sz="2000" u="sng" dirty="0"/>
              <a:t>Fishes			Amphibians			Assemblages</a:t>
            </a:r>
          </a:p>
          <a:p>
            <a:endParaRPr lang="en-US" sz="2000" dirty="0"/>
          </a:p>
          <a:p>
            <a:r>
              <a:rPr lang="en-US" sz="2000" dirty="0"/>
              <a:t>Cutthroat trout		Tailed frog			All fish species</a:t>
            </a:r>
          </a:p>
          <a:p>
            <a:endParaRPr lang="en-US" sz="2000" dirty="0"/>
          </a:p>
          <a:p>
            <a:r>
              <a:rPr lang="en-US" sz="2000" dirty="0"/>
              <a:t>Torrent </a:t>
            </a:r>
            <a:r>
              <a:rPr lang="en-US" sz="2000" dirty="0" err="1"/>
              <a:t>sculpin</a:t>
            </a:r>
            <a:r>
              <a:rPr lang="en-US" sz="2000" dirty="0"/>
              <a:t>		Cope’s giant salamander	All stream-</a:t>
            </a:r>
          </a:p>
          <a:p>
            <a:r>
              <a:rPr lang="en-US" sz="2000" dirty="0"/>
              <a:t>							dwelling</a:t>
            </a:r>
          </a:p>
          <a:p>
            <a:r>
              <a:rPr lang="en-US" sz="2000" dirty="0" err="1"/>
              <a:t>Coastrange</a:t>
            </a:r>
            <a:r>
              <a:rPr lang="en-US" sz="2000" dirty="0"/>
              <a:t> </a:t>
            </a:r>
            <a:r>
              <a:rPr lang="en-US" sz="2000" dirty="0" err="1"/>
              <a:t>sculpin</a:t>
            </a:r>
            <a:r>
              <a:rPr lang="en-US" sz="2000" dirty="0"/>
              <a:t>	Torrent salamander		amphibians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981200" y="0"/>
            <a:ext cx="533544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838200" y="-49242"/>
            <a:ext cx="5334000" cy="690724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flipH="1">
            <a:off x="6400800" y="4572000"/>
            <a:ext cx="2743200" cy="523220"/>
          </a:xfrm>
          <a:prstGeom prst="rect">
            <a:avLst/>
          </a:prstGeom>
          <a:noFill/>
        </p:spPr>
        <p:txBody>
          <a:bodyPr wrap="square" rtlCol="0">
            <a:spAutoFit/>
          </a:bodyPr>
          <a:lstStyle/>
          <a:p>
            <a:r>
              <a:rPr lang="en-US" sz="1400" dirty="0"/>
              <a:t>h</a:t>
            </a:r>
            <a:r>
              <a:rPr lang="en-US" sz="1400" dirty="0" smtClean="0"/>
              <a:t>ttp://treesearch.fs.fed.us/pubs/36997</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38200" y="152400"/>
            <a:ext cx="7499350" cy="5949950"/>
          </a:xfrm>
          <a:prstGeom prst="rect">
            <a:avLst/>
          </a:prstGeom>
          <a:solidFill>
            <a:srgbClr val="66FF66">
              <a:alpha val="50000"/>
            </a:srgbClr>
          </a:solidFill>
          <a:ln w="9525">
            <a:noFill/>
            <a:miter lim="800000"/>
            <a:headEnd/>
            <a:tailEnd/>
          </a:ln>
          <a:effectLst/>
        </p:spPr>
        <p:txBody>
          <a:bodyPr>
            <a:spAutoFit/>
          </a:bodyPr>
          <a:lstStyle/>
          <a:p>
            <a:r>
              <a:rPr lang="en-US" sz="2000" dirty="0"/>
              <a:t>		</a:t>
            </a:r>
            <a:r>
              <a:rPr lang="en-US" sz="2400" dirty="0"/>
              <a:t>Environmental variables</a:t>
            </a:r>
          </a:p>
          <a:p>
            <a:r>
              <a:rPr lang="en-US" b="1" u="sng" dirty="0"/>
              <a:t>Site-level</a:t>
            </a:r>
            <a:r>
              <a:rPr lang="en-US" u="sng" dirty="0"/>
              <a:t>				</a:t>
            </a:r>
            <a:r>
              <a:rPr lang="en-US" b="1" u="sng" dirty="0"/>
              <a:t>Landscape-level</a:t>
            </a:r>
            <a:r>
              <a:rPr lang="en-US" u="sng" dirty="0"/>
              <a:t>		</a:t>
            </a:r>
          </a:p>
          <a:p>
            <a:endParaRPr lang="en-US" dirty="0"/>
          </a:p>
          <a:p>
            <a:r>
              <a:rPr lang="en-US" i="1" dirty="0">
                <a:solidFill>
                  <a:srgbClr val="0000CC"/>
                </a:solidFill>
              </a:rPr>
              <a:t>In-stream features</a:t>
            </a:r>
            <a:r>
              <a:rPr lang="en-US" i="1" dirty="0"/>
              <a:t>			</a:t>
            </a:r>
            <a:r>
              <a:rPr lang="en-US" i="1" dirty="0">
                <a:solidFill>
                  <a:srgbClr val="0000CC"/>
                </a:solidFill>
              </a:rPr>
              <a:t>Watershed attributes</a:t>
            </a:r>
            <a:endParaRPr lang="en-US" dirty="0">
              <a:solidFill>
                <a:srgbClr val="0000CC"/>
              </a:solidFill>
            </a:endParaRPr>
          </a:p>
          <a:p>
            <a:r>
              <a:rPr lang="en-US" dirty="0"/>
              <a:t>Channel gradient				Watershed area</a:t>
            </a:r>
          </a:p>
          <a:p>
            <a:r>
              <a:rPr lang="en-US" dirty="0"/>
              <a:t>% pools					Drainage density</a:t>
            </a:r>
          </a:p>
          <a:p>
            <a:r>
              <a:rPr lang="en-US" dirty="0"/>
              <a:t>% riffles &amp; cascades			Mean elevation</a:t>
            </a:r>
          </a:p>
          <a:p>
            <a:r>
              <a:rPr lang="en-US" dirty="0"/>
              <a:t>% glides					% south-facing</a:t>
            </a:r>
          </a:p>
          <a:p>
            <a:r>
              <a:rPr lang="en-US" dirty="0"/>
              <a:t>% silt &amp; sand				% steep slopes (&gt;60%)</a:t>
            </a:r>
          </a:p>
          <a:p>
            <a:r>
              <a:rPr lang="en-US" dirty="0"/>
              <a:t>% gravel &amp; pebble</a:t>
            </a:r>
          </a:p>
          <a:p>
            <a:r>
              <a:rPr lang="en-US" dirty="0"/>
              <a:t>% cobble				</a:t>
            </a:r>
            <a:r>
              <a:rPr lang="en-US" i="1" dirty="0">
                <a:solidFill>
                  <a:srgbClr val="0000CC"/>
                </a:solidFill>
              </a:rPr>
              <a:t>Riparian forest age</a:t>
            </a:r>
            <a:endParaRPr lang="en-US" dirty="0">
              <a:solidFill>
                <a:srgbClr val="0000CC"/>
              </a:solidFill>
            </a:endParaRPr>
          </a:p>
          <a:p>
            <a:r>
              <a:rPr lang="en-US" dirty="0"/>
              <a:t>% boulder &amp; bedrock			% early-</a:t>
            </a:r>
            <a:r>
              <a:rPr lang="en-US" dirty="0" err="1"/>
              <a:t>seral</a:t>
            </a:r>
            <a:r>
              <a:rPr lang="en-US" dirty="0"/>
              <a:t> riparian zone</a:t>
            </a:r>
          </a:p>
          <a:p>
            <a:r>
              <a:rPr lang="en-US" dirty="0"/>
              <a:t>					% mid-</a:t>
            </a:r>
            <a:r>
              <a:rPr lang="en-US" dirty="0" err="1"/>
              <a:t>seral</a:t>
            </a:r>
            <a:r>
              <a:rPr lang="en-US" dirty="0"/>
              <a:t> riparian zone</a:t>
            </a:r>
          </a:p>
          <a:p>
            <a:r>
              <a:rPr lang="en-US" dirty="0"/>
              <a:t>					% late-</a:t>
            </a:r>
            <a:r>
              <a:rPr lang="en-US" dirty="0" err="1"/>
              <a:t>seral</a:t>
            </a:r>
            <a:r>
              <a:rPr lang="en-US" dirty="0"/>
              <a:t> riparian zone</a:t>
            </a:r>
          </a:p>
          <a:p>
            <a:endParaRPr lang="en-US" dirty="0"/>
          </a:p>
          <a:p>
            <a:r>
              <a:rPr lang="en-US" dirty="0"/>
              <a:t>					</a:t>
            </a:r>
            <a:r>
              <a:rPr lang="en-US" i="1" dirty="0">
                <a:solidFill>
                  <a:srgbClr val="0000CC"/>
                </a:solidFill>
              </a:rPr>
              <a:t>Upland conditions</a:t>
            </a:r>
            <a:endParaRPr lang="en-US" dirty="0">
              <a:solidFill>
                <a:srgbClr val="0000CC"/>
              </a:solidFill>
            </a:endParaRPr>
          </a:p>
          <a:p>
            <a:r>
              <a:rPr lang="en-US" dirty="0"/>
              <a:t>					% early-</a:t>
            </a:r>
            <a:r>
              <a:rPr lang="en-US" dirty="0" err="1"/>
              <a:t>seral</a:t>
            </a:r>
            <a:r>
              <a:rPr lang="en-US" dirty="0"/>
              <a:t> upland forest</a:t>
            </a:r>
          </a:p>
          <a:p>
            <a:r>
              <a:rPr lang="en-US" dirty="0"/>
              <a:t>					% mid-</a:t>
            </a:r>
            <a:r>
              <a:rPr lang="en-US" dirty="0" err="1"/>
              <a:t>seral</a:t>
            </a:r>
            <a:r>
              <a:rPr lang="en-US" dirty="0"/>
              <a:t> upland forest</a:t>
            </a:r>
          </a:p>
          <a:p>
            <a:r>
              <a:rPr lang="en-US" i="1" dirty="0"/>
              <a:t>				 	</a:t>
            </a:r>
            <a:r>
              <a:rPr lang="en-US" dirty="0"/>
              <a:t>% late-</a:t>
            </a:r>
            <a:r>
              <a:rPr lang="en-US" dirty="0" err="1"/>
              <a:t>seral</a:t>
            </a:r>
            <a:r>
              <a:rPr lang="en-US" dirty="0"/>
              <a:t> upland forest</a:t>
            </a:r>
          </a:p>
          <a:p>
            <a:r>
              <a:rPr lang="en-US" dirty="0"/>
              <a:t>					Road density</a:t>
            </a:r>
          </a:p>
          <a:p>
            <a:r>
              <a:rPr lang="en-US" dirty="0"/>
              <a:t>					Landslides/debris torrents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685800" y="2667000"/>
            <a:ext cx="7924800" cy="2771775"/>
          </a:xfrm>
          <a:prstGeom prst="rect">
            <a:avLst/>
          </a:prstGeom>
          <a:solidFill>
            <a:srgbClr val="99FF99"/>
          </a:solidFill>
          <a:ln w="9525">
            <a:noFill/>
            <a:miter lim="800000"/>
            <a:headEnd/>
            <a:tailEnd/>
          </a:ln>
          <a:effectLst/>
        </p:spPr>
        <p:txBody>
          <a:bodyPr>
            <a:spAutoFit/>
          </a:bodyPr>
          <a:lstStyle/>
          <a:p>
            <a:r>
              <a:rPr lang="en-US" sz="2200" dirty="0">
                <a:cs typeface="Times New Roman" pitchFamily="18" charset="0"/>
              </a:rPr>
              <a:t>For headwater trout and </a:t>
            </a:r>
            <a:r>
              <a:rPr lang="en-US" sz="2200" dirty="0" err="1">
                <a:cs typeface="Times New Roman" pitchFamily="18" charset="0"/>
              </a:rPr>
              <a:t>sculpins</a:t>
            </a:r>
            <a:r>
              <a:rPr lang="en-US" sz="2200" dirty="0">
                <a:cs typeface="Times New Roman" pitchFamily="18" charset="0"/>
              </a:rPr>
              <a:t>, there was a negative association between abundance and late-</a:t>
            </a:r>
            <a:r>
              <a:rPr lang="en-US" sz="2200" dirty="0" err="1">
                <a:cs typeface="Times New Roman" pitchFamily="18" charset="0"/>
              </a:rPr>
              <a:t>seral</a:t>
            </a:r>
            <a:r>
              <a:rPr lang="en-US" sz="2200" dirty="0">
                <a:cs typeface="Times New Roman" pitchFamily="18" charset="0"/>
              </a:rPr>
              <a:t> riparian forest; however, fish tended to be most strongly influenced by in-stream habitat.</a:t>
            </a:r>
            <a:endParaRPr lang="en-US" sz="2200" dirty="0"/>
          </a:p>
          <a:p>
            <a:endParaRPr lang="en-US" sz="2200" dirty="0"/>
          </a:p>
          <a:p>
            <a:r>
              <a:rPr lang="en-US" sz="2200" dirty="0"/>
              <a:t>Fish abundance was positively correlated with riparian and watershed features associated with increased primary production.</a:t>
            </a:r>
            <a:endParaRPr lang="en-US" sz="2200" dirty="0">
              <a:cs typeface="Times New Roman" pitchFamily="18" charset="0"/>
            </a:endParaRPr>
          </a:p>
        </p:txBody>
      </p:sp>
      <p:graphicFrame>
        <p:nvGraphicFramePr>
          <p:cNvPr id="13318" name="Object 6"/>
          <p:cNvGraphicFramePr>
            <a:graphicFrameLocks noChangeAspect="1"/>
          </p:cNvGraphicFramePr>
          <p:nvPr/>
        </p:nvGraphicFramePr>
        <p:xfrm>
          <a:off x="2209800" y="457200"/>
          <a:ext cx="4437063" cy="1795463"/>
        </p:xfrm>
        <a:graphic>
          <a:graphicData uri="http://schemas.openxmlformats.org/presentationml/2006/ole">
            <p:oleObj spid="_x0000_s13318" name="Photo Editor Photo" r:id="rId3" imgW="6571429" imgH="2657846"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219200" y="533400"/>
            <a:ext cx="7010400" cy="1431925"/>
          </a:xfrm>
          <a:prstGeom prst="rect">
            <a:avLst/>
          </a:prstGeom>
          <a:solidFill>
            <a:srgbClr val="99FF99"/>
          </a:solidFill>
          <a:ln w="9525">
            <a:noFill/>
            <a:miter lim="800000"/>
            <a:headEnd/>
            <a:tailEnd/>
          </a:ln>
          <a:effectLst/>
        </p:spPr>
        <p:txBody>
          <a:bodyPr>
            <a:spAutoFit/>
          </a:bodyPr>
          <a:lstStyle/>
          <a:p>
            <a:r>
              <a:rPr lang="en-US" sz="2200" dirty="0">
                <a:cs typeface="Times New Roman" pitchFamily="18" charset="0"/>
              </a:rPr>
              <a:t>Amphibians responded positively to late-</a:t>
            </a:r>
            <a:r>
              <a:rPr lang="en-US" sz="2200" dirty="0" err="1">
                <a:cs typeface="Times New Roman" pitchFamily="18" charset="0"/>
              </a:rPr>
              <a:t>seral</a:t>
            </a:r>
            <a:r>
              <a:rPr lang="en-US" sz="2200" dirty="0">
                <a:cs typeface="Times New Roman" pitchFamily="18" charset="0"/>
              </a:rPr>
              <a:t> riparian forest and the amount of late-</a:t>
            </a:r>
            <a:r>
              <a:rPr lang="en-US" sz="2200" dirty="0" err="1">
                <a:cs typeface="Times New Roman" pitchFamily="18" charset="0"/>
              </a:rPr>
              <a:t>seral</a:t>
            </a:r>
            <a:r>
              <a:rPr lang="en-US" sz="2200" dirty="0">
                <a:cs typeface="Times New Roman" pitchFamily="18" charset="0"/>
              </a:rPr>
              <a:t> forest in their watersheds.  Their abundance was negatively correlated with roads.</a:t>
            </a:r>
          </a:p>
        </p:txBody>
      </p:sp>
      <p:pic>
        <p:nvPicPr>
          <p:cNvPr id="14342" name="Picture 6"/>
          <p:cNvPicPr>
            <a:picLocks noChangeAspect="1" noChangeArrowheads="1"/>
          </p:cNvPicPr>
          <p:nvPr/>
        </p:nvPicPr>
        <p:blipFill>
          <a:blip r:embed="rId2" cstate="print"/>
          <a:srcRect/>
          <a:stretch>
            <a:fillRect/>
          </a:stretch>
        </p:blipFill>
        <p:spPr bwMode="auto">
          <a:xfrm>
            <a:off x="1981200" y="2362200"/>
            <a:ext cx="5334000" cy="4000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1933575" y="609600"/>
            <a:ext cx="5122863" cy="5867400"/>
          </a:xfrm>
          <a:prstGeom prst="rect">
            <a:avLst/>
          </a:prstGeom>
          <a:noFill/>
          <a:ln w="9525">
            <a:solidFill>
              <a:schemeClr val="tx1"/>
            </a:solidFill>
            <a:miter lim="800000"/>
            <a:headEnd/>
            <a:tailEnd/>
          </a:ln>
          <a:effectLst/>
        </p:spPr>
      </p:pic>
      <p:sp>
        <p:nvSpPr>
          <p:cNvPr id="15365" name="Text Box 5"/>
          <p:cNvSpPr txBox="1">
            <a:spLocks noChangeArrowheads="1"/>
          </p:cNvSpPr>
          <p:nvPr/>
        </p:nvSpPr>
        <p:spPr bwMode="auto">
          <a:xfrm>
            <a:off x="1447800" y="152400"/>
            <a:ext cx="6194425" cy="396875"/>
          </a:xfrm>
          <a:prstGeom prst="rect">
            <a:avLst/>
          </a:prstGeom>
          <a:noFill/>
          <a:ln w="9525">
            <a:noFill/>
            <a:miter lim="800000"/>
            <a:headEnd/>
            <a:tailEnd/>
          </a:ln>
          <a:effectLst/>
        </p:spPr>
        <p:txBody>
          <a:bodyPr wrap="none">
            <a:spAutoFit/>
          </a:bodyPr>
          <a:lstStyle/>
          <a:p>
            <a:r>
              <a:rPr lang="en-US" sz="2000"/>
              <a:t>Northwest Forest Plan Aquatic Conservation Strategy</a:t>
            </a:r>
          </a:p>
        </p:txBody>
      </p:sp>
      <p:sp>
        <p:nvSpPr>
          <p:cNvPr id="15366" name="Text Box 6"/>
          <p:cNvSpPr txBox="1">
            <a:spLocks noChangeArrowheads="1"/>
          </p:cNvSpPr>
          <p:nvPr/>
        </p:nvSpPr>
        <p:spPr bwMode="auto">
          <a:xfrm>
            <a:off x="7070725" y="6205538"/>
            <a:ext cx="1450975" cy="274637"/>
          </a:xfrm>
          <a:prstGeom prst="rect">
            <a:avLst/>
          </a:prstGeom>
          <a:noFill/>
          <a:ln w="9525">
            <a:noFill/>
            <a:miter lim="800000"/>
            <a:headEnd/>
            <a:tailEnd/>
          </a:ln>
          <a:effectLst/>
        </p:spPr>
        <p:txBody>
          <a:bodyPr wrap="none">
            <a:spAutoFit/>
          </a:bodyPr>
          <a:lstStyle/>
          <a:p>
            <a:r>
              <a:rPr lang="en-US" sz="1200"/>
              <a:t>Reeves et al. 2006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ublications" ma:contentTypeID="0x0101006B11CAB9DD3AD14ABDA9081B1E83275E008585E091D4FCAA4B88663916472B09FD" ma:contentTypeVersion="17" ma:contentTypeDescription="" ma:contentTypeScope="" ma:versionID="4c6a7873ce2e97d7b8403d1c182cc150">
  <xsd:schema xmlns:xsd="http://www.w3.org/2001/XMLSchema" xmlns:p="http://schemas.microsoft.com/office/2006/metadata/properties" xmlns:ns2="d6a402c2-6f55-4444-9f75-7a0c5427824d" targetNamespace="http://schemas.microsoft.com/office/2006/metadata/properties" ma:root="true" ma:fieldsID="ffaacac355ac354a2df57135465681fd" ns2:_="">
    <xsd:import namespace="d6a402c2-6f55-4444-9f75-7a0c5427824d"/>
    <xsd:element name="properties">
      <xsd:complexType>
        <xsd:sequence>
          <xsd:element name="documentManagement">
            <xsd:complexType>
              <xsd:all>
                <xsd:element ref="ns2:Display_x0020_On" minOccurs="0"/>
                <xsd:element ref="ns2:No_x0020_Show" minOccurs="0"/>
                <xsd:element ref="ns2:Publication_x0020_Type" minOccurs="0"/>
                <xsd:element ref="ns2:Document_x0020_Description"/>
              </xsd:all>
            </xsd:complexType>
          </xsd:element>
        </xsd:sequence>
      </xsd:complexType>
    </xsd:element>
  </xsd:schema>
  <xsd:schema xmlns:xsd="http://www.w3.org/2001/XMLSchema" xmlns:dms="http://schemas.microsoft.com/office/2006/documentManagement/types" targetNamespace="d6a402c2-6f55-4444-9f75-7a0c5427824d" elementFormDefault="qualified">
    <xsd:import namespace="http://schemas.microsoft.com/office/2006/documentManagement/types"/>
    <xsd:element name="Display_x0020_On" ma:index="2" nillable="true" ma:displayName="Display On" ma:default="" ma:description="Specifies where to display item." ma:internalName="Display_x0020_On" ma:requiredMultiChoice="true">
      <xsd:complexType>
        <xsd:complexContent>
          <xsd:extension base="dms:MultiChoice">
            <xsd:sequence>
              <xsd:element name="Value" maxOccurs="unbounded" minOccurs="0" nillable="true">
                <xsd:simpleType>
                  <xsd:restriction base="dms:Choice">
                    <xsd:enumeration value="HOME"/>
                    <xsd:enumeration value="REC_HM"/>
                    <xsd:enumeration value="REC_REC"/>
                    <xsd:enumeration value="REC_EDU"/>
                    <xsd:enumeration value="REC_CTZN"/>
                    <xsd:enumeration value="REC_FIRE"/>
                    <xsd:enumeration value="REC_HOWN"/>
                    <xsd:enumeration value="REC_LEG"/>
                    <xsd:enumeration value="BIZ_HM"/>
                    <xsd:enumeration value="BIZ_FP"/>
                    <xsd:enumeration value="BIZ_LEAS"/>
                    <xsd:enumeration value="BIZ_TRUST"/>
                    <xsd:enumeration value="BIZ_GOV"/>
                    <xsd:enumeration value="BIZ_INDS"/>
                    <xsd:enumeration value="BIZ_TS"/>
                    <xsd:enumeration value="SCI_HM"/>
                    <xsd:enumeration value="SCI_CONS"/>
                    <xsd:enumeration value="SCI_GEOL"/>
                    <xsd:enumeration value="SCI_AQM"/>
                    <xsd:enumeration value="SCI_FRST"/>
                    <xsd:enumeration value="SCI_WETL"/>
                    <xsd:enumeration value="SCI_SEPA"/>
                    <xsd:enumeration value="ABT_HM"/>
                    <xsd:enumeration value="ABT_MIS"/>
                    <xsd:enumeration value="ABT_DIV"/>
                    <xsd:enumeration value="ABT_RGN"/>
                    <xsd:enumeration value="ABT_BC"/>
                    <xsd:enumeration value="ABT_TRBL"/>
                    <xsd:enumeration value="ABT_DML"/>
                    <xsd:enumeration value="DIV_AQR"/>
                    <xsd:enumeration value="DIV_AMP"/>
                    <xsd:enumeration value="DIV_ENG"/>
                    <xsd:enumeration value="DIV_FM"/>
                    <xsd:enumeration value="DIV_FP"/>
                    <xsd:enumeration value="DIV_GER"/>
                    <xsd:enumeration value="DIV_HR"/>
                    <xsd:enumeration value="DIV_IT"/>
                    <xsd:enumeration value="DIV_LM"/>
                    <xsd:enumeration value="DIV_OBE"/>
                    <xsd:enumeration value="DIV_EM"/>
                    <xsd:enumeration value="DIV_PSL"/>
                    <xsd:enumeration value="DIV_RP"/>
                    <xsd:enumeration value="RGN_NE"/>
                    <xsd:enumeration value="RGN_NW"/>
                    <xsd:enumeration value="RGN_OLY"/>
                    <xsd:enumeration value="RGN_PC"/>
                    <xsd:enumeration value="RGN_SE"/>
                    <xsd:enumeration value="RGN_SPS"/>
                    <xsd:enumeration value="RGN_AQR"/>
                    <xsd:enumeration value="BC_BNR"/>
                    <xsd:enumeration value="BC_FIRE"/>
                    <xsd:enumeration value="BC_FP"/>
                    <xsd:enumeration value="BC_LNDBNK"/>
                    <xsd:enumeration value="BC_NATHRG"/>
                    <xsd:enumeration value="BC_SFLO"/>
                    <xsd:enumeration value="BC_SRVY"/>
                    <xsd:enumeration value="BC_WCFC"/>
                    <xsd:enumeration value="BC_GEOG"/>
                    <xsd:enumeration value="BC_FSTSTWD"/>
                    <xsd:enumeration value="BC_CMER"/>
                    <xsd:enumeration value="PR"/>
                    <xsd:enumeration value="FAQ"/>
                    <xsd:enumeration value="POL"/>
                  </xsd:restriction>
                </xsd:simpleType>
              </xsd:element>
            </xsd:sequence>
          </xsd:extension>
        </xsd:complexContent>
      </xsd:complexType>
    </xsd:element>
    <xsd:element name="No_x0020_Show" ma:index="3" nillable="true" ma:displayName="No Show" ma:default="0" ma:description="Check this box if the publication does not need to show in the Publications list." ma:internalName="No_x0020_Show">
      <xsd:simpleType>
        <xsd:restriction base="dms:Boolean"/>
      </xsd:simpleType>
    </xsd:element>
    <xsd:element name="Publication_x0020_Type" ma:index="4" nillable="true" ma:displayName="Publication Type" ma:default="" ma:format="RadioButtons" ma:internalName="Publication_x0020_Type">
      <xsd:simpleType>
        <xsd:restriction base="dms:Choice">
          <xsd:enumeration value="Agendas"/>
          <xsd:enumeration value="Data"/>
          <xsd:enumeration value="Forms"/>
          <xsd:enumeration value="Maps"/>
          <xsd:enumeration value="Minutes"/>
          <xsd:enumeration value="Publications"/>
          <xsd:enumeration value="Regulations"/>
          <xsd:enumeration value="Reports"/>
          <xsd:enumeration value="Research"/>
          <xsd:enumeration value="SEPA"/>
        </xsd:restriction>
      </xsd:simpleType>
    </xsd:element>
    <xsd:element name="Document_x0020_Description" ma:index="5" ma:displayName="Document Description" ma:default="" ma:internalName="Document_x0020_Description"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o_x0020_Show xmlns="d6a402c2-6f55-4444-9f75-7a0c5427824d">true</No_x0020_Show>
    <Display_x0020_On xmlns="d6a402c2-6f55-4444-9f75-7a0c5427824d">
      <Value>BC_CMER</Value>
    </Display_x0020_On>
    <Publication_x0020_Type xmlns="d6a402c2-6f55-4444-9f75-7a0c5427824d">Publications</Publication_x0020_Type>
    <Document_x0020_Description xmlns="d6a402c2-6f55-4444-9f75-7a0c5427824d">CMER Meeting Presentation December 14, 2010 - Washington’s Riparian Ecosystem Management Study (REMS) - P. Bisson.</Document_x0020_Description>
  </documentManagement>
</p:properties>
</file>

<file path=customXml/itemProps1.xml><?xml version="1.0" encoding="utf-8"?>
<ds:datastoreItem xmlns:ds="http://schemas.openxmlformats.org/officeDocument/2006/customXml" ds:itemID="{B188CD80-070E-4E9E-BC2A-60A07CCBE9A5}"/>
</file>

<file path=customXml/itemProps2.xml><?xml version="1.0" encoding="utf-8"?>
<ds:datastoreItem xmlns:ds="http://schemas.openxmlformats.org/officeDocument/2006/customXml" ds:itemID="{6BF7B9EA-9D85-45AD-9897-FF6C8251D7E4}"/>
</file>

<file path=customXml/itemProps3.xml><?xml version="1.0" encoding="utf-8"?>
<ds:datastoreItem xmlns:ds="http://schemas.openxmlformats.org/officeDocument/2006/customXml" ds:itemID="{2E13D3D9-E39C-4F3E-9CAD-1F3270BE8D5C}"/>
</file>

<file path=docProps/app.xml><?xml version="1.0" encoding="utf-8"?>
<Properties xmlns="http://schemas.openxmlformats.org/officeDocument/2006/extended-properties" xmlns:vt="http://schemas.openxmlformats.org/officeDocument/2006/docPropsVTypes">
  <TotalTime>2403</TotalTime>
  <Words>1062</Words>
  <Application>Microsoft Office PowerPoint</Application>
  <PresentationFormat>On-screen Show (4:3)</PresentationFormat>
  <Paragraphs>297</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Default Design</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USDA 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12-14-10 CMER Meeting Materials - Bisson</dc:title>
  <dc:creator>FSDefaultUser</dc:creator>
  <cp:lastModifiedBy>dhut490</cp:lastModifiedBy>
  <cp:revision>84</cp:revision>
  <dcterms:created xsi:type="dcterms:W3CDTF">2007-02-07T19:52:33Z</dcterms:created>
  <dcterms:modified xsi:type="dcterms:W3CDTF">2010-12-10T23:38:46Z</dcterms:modified>
  <cp:contentType>Publications</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0x0101006B11CAB9DD3AD14ABDA9081B1E83275E008585E091D4FCAA4B88663916472B09FD</vt:lpwstr>
  </property>
</Properties>
</file>