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customXml/itemProps1.xml" ContentType="application/vnd.openxmlformats-officedocument.customXmlProperti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docProps/custom.xml" ContentType="application/vnd.openxmlformats-officedocument.custom-properties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3" r:id="rId6"/>
    <p:sldId id="259" r:id="rId7"/>
    <p:sldId id="260" r:id="rId8"/>
    <p:sldId id="261" r:id="rId9"/>
    <p:sldId id="262" r:id="rId10"/>
    <p:sldId id="268" r:id="rId11"/>
    <p:sldId id="267" r:id="rId12"/>
    <p:sldId id="265" r:id="rId13"/>
    <p:sldId id="270" r:id="rId14"/>
    <p:sldId id="266" r:id="rId15"/>
    <p:sldId id="269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600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tbaldwin\Desktop\SAGE%2012-8-10\Copy%20of%20SAGE_FHS_1st%20150%20DATABASE_V8_12-6-10.xls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Documents%20and%20Settings\tbaldwin\Desktop\SAGE%2012-8-10\Copy%20of%20SAGE_FHS_ALL%20500%20BASINS_Rejections%20%20Replacements_V8_11-19-10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tbaldwin\Desktop\SAGE%2012-8-10\Copy%20of%20SAGE_FHS_ALL%20500%20BASINS_Rejections%20%20Replacements_V8_11-19-10.xls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Documents%20and%20Settings\tbaldwin\Desktop\SAGE%2012-8-10\Copy%20of%20SAGE_FHS_ALL%20500%20BASINS_Rejections%20%20Replacements_V8_11-19-10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tbaldwin\Desktop\SAGE%2012-8-10\Copy%20of%20SAGE_FHS_ALL%20500%20BASINS_Rejections%20%20Replacements_V8_11-19-10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tbaldwin\Desktop\SAGE%2012-8-10\Copy%20of%20SAGE_FHS_1st%20150%20DATABASE_V8_12-6-10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tbaldwin\Desktop\SAGE%2012-8-10\Copy%20of%20SAGE_FHS_1st%20150%20DATABASE_V8_12-6-10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tbaldwin\Desktop\SAGE%2012-8-10\Copy%20of%20SAGE_FHS_ALL%20500%20BASINS_Rejections%20%20Replacements_V8_11-19-10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tbaldwin\Desktop\SAGE%2012-8-10\Copy%20of%20SAGE_FHS_ALL%20500%20BASINS_Rejections%20%20Replacements_V8_11-19-10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tbaldwin\Desktop\SAGE%2012-8-10\Copy%20of%20SAGE_FHS_ALL%20500%20BASINS_Rejections%20%20Replacements_V8_11-19-10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tbaldwin\Desktop\SAGE%2012-8-10\Copy%20of%20SAGE_FHS_ALL%20500%20BASINS_Rejections%20%20Replacements_V8_11-19-10.xls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tbaldwin\Desktop\SAGE%2012-8-10\Copy%20of%20SAGE_FHS_ALL%20500%20BASINS_Rejections%20%20Replacements_V8_11-19-10.xls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tbaldwin\Desktop\SAGE%2012-8-10\Copy%20of%20SAGE_FHS_ALL%20500%20BASINS_Rejections%20%20Replacements_V8_11-19-10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3200"/>
            </a:pPr>
            <a:r>
              <a:rPr lang="en-US" sz="3200"/>
              <a:t>FHS Validation on 1st 150 Subbasins</a:t>
            </a:r>
          </a:p>
        </c:rich>
      </c:tx>
      <c:layout>
        <c:manualLayout>
          <c:xMode val="edge"/>
          <c:yMode val="edge"/>
          <c:x val="0.19956886910875268"/>
          <c:y val="4.6511627906976778E-2"/>
        </c:manualLayout>
      </c:layout>
    </c:title>
    <c:plotArea>
      <c:layout>
        <c:manualLayout>
          <c:layoutTarget val="inner"/>
          <c:xMode val="edge"/>
          <c:yMode val="edge"/>
          <c:x val="0.15534005129331541"/>
          <c:y val="0.19942224674608089"/>
          <c:w val="0.81068089268698984"/>
          <c:h val="0.56069443288028575"/>
        </c:manualLayout>
      </c:layout>
      <c:barChart>
        <c:barDir val="col"/>
        <c:grouping val="clustered"/>
        <c:varyColors val="1"/>
        <c:ser>
          <c:idx val="0"/>
          <c:order val="0"/>
          <c:dPt>
            <c:idx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1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Pt>
            <c:idx val="3"/>
            <c:spPr>
              <a:solidFill>
                <a:srgbClr val="FF3300"/>
              </a:solidFill>
            </c:spPr>
          </c:dPt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inEnd"/>
            <c:showVal val="1"/>
          </c:dLbls>
          <c:cat>
            <c:strRef>
              <c:f>'SUMMARY TABLE AND CHARTS'!$M$4:$P$4</c:f>
              <c:strCache>
                <c:ptCount val="4"/>
                <c:pt idx="0">
                  <c:v>Selected by SAMPLE</c:v>
                </c:pt>
                <c:pt idx="1">
                  <c:v>Reviewed</c:v>
                </c:pt>
                <c:pt idx="2">
                  <c:v>Accepted</c:v>
                </c:pt>
                <c:pt idx="3">
                  <c:v>Rejected</c:v>
                </c:pt>
              </c:strCache>
            </c:strRef>
          </c:cat>
          <c:val>
            <c:numRef>
              <c:f>'SUMMARY TABLE AND CHARTS'!$B$26:$E$26</c:f>
              <c:numCache>
                <c:formatCode>General</c:formatCode>
                <c:ptCount val="4"/>
                <c:pt idx="0">
                  <c:v>150</c:v>
                </c:pt>
                <c:pt idx="1">
                  <c:v>143</c:v>
                </c:pt>
                <c:pt idx="2">
                  <c:v>46</c:v>
                </c:pt>
                <c:pt idx="3">
                  <c:v>97</c:v>
                </c:pt>
              </c:numCache>
            </c:numRef>
          </c:val>
        </c:ser>
        <c:axId val="126330368"/>
        <c:axId val="126331904"/>
      </c:barChart>
      <c:catAx>
        <c:axId val="126330368"/>
        <c:scaling>
          <c:orientation val="minMax"/>
        </c:scaling>
        <c:axPos val="b"/>
        <c:numFmt formatCode="General" sourceLinked="1"/>
        <c:tickLblPos val="nextTo"/>
        <c:spPr>
          <a:ln>
            <a:solidFill>
              <a:schemeClr val="tx1"/>
            </a:solidFill>
          </a:ln>
        </c:spPr>
        <c:txPr>
          <a:bodyPr rot="0" vert="horz" anchor="ctr" anchorCtr="1"/>
          <a:lstStyle/>
          <a:p>
            <a:pPr>
              <a:defRPr sz="1400"/>
            </a:pPr>
            <a:endParaRPr lang="en-US"/>
          </a:p>
        </c:txPr>
        <c:crossAx val="126331904"/>
        <c:crosses val="autoZero"/>
        <c:auto val="1"/>
        <c:lblAlgn val="ctr"/>
        <c:lblOffset val="100"/>
      </c:catAx>
      <c:valAx>
        <c:axId val="126331904"/>
        <c:scaling>
          <c:orientation val="minMax"/>
        </c:scaling>
        <c:axPos val="l"/>
        <c:majorGridlines>
          <c:spPr>
            <a:ln>
              <a:solidFill>
                <a:schemeClr val="tx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# of Sites</a:t>
                </a:r>
              </a:p>
            </c:rich>
          </c:tx>
          <c:layout/>
        </c:title>
        <c:numFmt formatCode="General" sourceLinked="1"/>
        <c:tickLblPos val="nextTo"/>
        <c:spPr>
          <a:ln>
            <a:solidFill>
              <a:schemeClr val="tx1"/>
            </a:solidFill>
          </a:ln>
        </c:spPr>
        <c:crossAx val="126330368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</c:chart>
  <c:spPr>
    <a:ln>
      <a:solidFill>
        <a:sysClr val="windowText" lastClr="000000"/>
      </a:solidFill>
    </a:ln>
  </c:sp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00"/>
            </a:pPr>
            <a:r>
              <a:rPr lang="en-US" sz="2000" dirty="0"/>
              <a:t>Validated</a:t>
            </a:r>
            <a:r>
              <a:rPr lang="en-US" sz="2000" baseline="0" dirty="0"/>
              <a:t> Sites by </a:t>
            </a:r>
            <a:r>
              <a:rPr lang="en-US" sz="2000" dirty="0" smtClean="0"/>
              <a:t>Precipitation Class </a:t>
            </a:r>
            <a:endParaRPr lang="en-US" sz="20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Precip!$T$14</c:f>
              <c:strCache>
                <c:ptCount val="1"/>
                <c:pt idx="0">
                  <c:v>12-40</c:v>
                </c:pt>
              </c:strCache>
            </c:strRef>
          </c:tx>
          <c:cat>
            <c:strRef>
              <c:f>Precip!$S$15:$S$24</c:f>
              <c:strCache>
                <c:ptCount val="10"/>
                <c:pt idx="0">
                  <c:v>Chelan</c:v>
                </c:pt>
                <c:pt idx="1">
                  <c:v>Kittitas</c:v>
                </c:pt>
                <c:pt idx="2">
                  <c:v>Klickitat</c:v>
                </c:pt>
                <c:pt idx="3">
                  <c:v>Lincoln</c:v>
                </c:pt>
                <c:pt idx="4">
                  <c:v>Okanogan</c:v>
                </c:pt>
                <c:pt idx="5">
                  <c:v>Pend Oreille</c:v>
                </c:pt>
                <c:pt idx="6">
                  <c:v>Skamania</c:v>
                </c:pt>
                <c:pt idx="7">
                  <c:v>Spokane</c:v>
                </c:pt>
                <c:pt idx="8">
                  <c:v>Stevens</c:v>
                </c:pt>
                <c:pt idx="9">
                  <c:v>Yakima</c:v>
                </c:pt>
              </c:strCache>
            </c:strRef>
          </c:cat>
          <c:val>
            <c:numRef>
              <c:f>Precip!$T$15:$T$24</c:f>
              <c:numCache>
                <c:formatCode>General</c:formatCode>
                <c:ptCount val="10"/>
                <c:pt idx="0">
                  <c:v>5</c:v>
                </c:pt>
                <c:pt idx="1">
                  <c:v>3</c:v>
                </c:pt>
                <c:pt idx="2">
                  <c:v>8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0</c:v>
                </c:pt>
                <c:pt idx="7">
                  <c:v>5</c:v>
                </c:pt>
                <c:pt idx="8">
                  <c:v>1</c:v>
                </c:pt>
                <c:pt idx="9">
                  <c:v>2</c:v>
                </c:pt>
              </c:numCache>
            </c:numRef>
          </c:val>
        </c:ser>
        <c:ser>
          <c:idx val="1"/>
          <c:order val="1"/>
          <c:tx>
            <c:strRef>
              <c:f>Precip!$U$14</c:f>
              <c:strCache>
                <c:ptCount val="1"/>
                <c:pt idx="0">
                  <c:v>40-69</c:v>
                </c:pt>
              </c:strCache>
            </c:strRef>
          </c:tx>
          <c:cat>
            <c:strRef>
              <c:f>Precip!$S$15:$S$24</c:f>
              <c:strCache>
                <c:ptCount val="10"/>
                <c:pt idx="0">
                  <c:v>Chelan</c:v>
                </c:pt>
                <c:pt idx="1">
                  <c:v>Kittitas</c:v>
                </c:pt>
                <c:pt idx="2">
                  <c:v>Klickitat</c:v>
                </c:pt>
                <c:pt idx="3">
                  <c:v>Lincoln</c:v>
                </c:pt>
                <c:pt idx="4">
                  <c:v>Okanogan</c:v>
                </c:pt>
                <c:pt idx="5">
                  <c:v>Pend Oreille</c:v>
                </c:pt>
                <c:pt idx="6">
                  <c:v>Skamania</c:v>
                </c:pt>
                <c:pt idx="7">
                  <c:v>Spokane</c:v>
                </c:pt>
                <c:pt idx="8">
                  <c:v>Stevens</c:v>
                </c:pt>
                <c:pt idx="9">
                  <c:v>Yakima</c:v>
                </c:pt>
              </c:strCache>
            </c:strRef>
          </c:cat>
          <c:val>
            <c:numRef>
              <c:f>Precip!$U$15:$U$24</c:f>
              <c:numCache>
                <c:formatCode>General</c:formatCode>
                <c:ptCount val="10"/>
                <c:pt idx="0">
                  <c:v>3</c:v>
                </c:pt>
                <c:pt idx="1">
                  <c:v>7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4</c:v>
                </c:pt>
                <c:pt idx="6">
                  <c:v>1</c:v>
                </c:pt>
                <c:pt idx="7">
                  <c:v>1</c:v>
                </c:pt>
                <c:pt idx="8">
                  <c:v>3</c:v>
                </c:pt>
                <c:pt idx="9">
                  <c:v>1</c:v>
                </c:pt>
              </c:numCache>
            </c:numRef>
          </c:val>
        </c:ser>
        <c:ser>
          <c:idx val="2"/>
          <c:order val="2"/>
          <c:tx>
            <c:strRef>
              <c:f>Precip!$V$14</c:f>
              <c:strCache>
                <c:ptCount val="1"/>
                <c:pt idx="0">
                  <c:v>69-97</c:v>
                </c:pt>
              </c:strCache>
            </c:strRef>
          </c:tx>
          <c:cat>
            <c:strRef>
              <c:f>Precip!$S$15:$S$24</c:f>
              <c:strCache>
                <c:ptCount val="10"/>
                <c:pt idx="0">
                  <c:v>Chelan</c:v>
                </c:pt>
                <c:pt idx="1">
                  <c:v>Kittitas</c:v>
                </c:pt>
                <c:pt idx="2">
                  <c:v>Klickitat</c:v>
                </c:pt>
                <c:pt idx="3">
                  <c:v>Lincoln</c:v>
                </c:pt>
                <c:pt idx="4">
                  <c:v>Okanogan</c:v>
                </c:pt>
                <c:pt idx="5">
                  <c:v>Pend Oreille</c:v>
                </c:pt>
                <c:pt idx="6">
                  <c:v>Skamania</c:v>
                </c:pt>
                <c:pt idx="7">
                  <c:v>Spokane</c:v>
                </c:pt>
                <c:pt idx="8">
                  <c:v>Stevens</c:v>
                </c:pt>
                <c:pt idx="9">
                  <c:v>Yakima</c:v>
                </c:pt>
              </c:strCache>
            </c:strRef>
          </c:cat>
          <c:val>
            <c:numRef>
              <c:f>Precip!$V$15:$V$24</c:f>
              <c:numCache>
                <c:formatCode>General</c:formatCode>
                <c:ptCount val="10"/>
                <c:pt idx="0">
                  <c:v>0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</c:numCache>
            </c:numRef>
          </c:val>
        </c:ser>
        <c:ser>
          <c:idx val="3"/>
          <c:order val="3"/>
          <c:tx>
            <c:strRef>
              <c:f>Precip!$W$14</c:f>
              <c:strCache>
                <c:ptCount val="1"/>
                <c:pt idx="0">
                  <c:v>97-126</c:v>
                </c:pt>
              </c:strCache>
            </c:strRef>
          </c:tx>
          <c:cat>
            <c:strRef>
              <c:f>Precip!$S$15:$S$24</c:f>
              <c:strCache>
                <c:ptCount val="10"/>
                <c:pt idx="0">
                  <c:v>Chelan</c:v>
                </c:pt>
                <c:pt idx="1">
                  <c:v>Kittitas</c:v>
                </c:pt>
                <c:pt idx="2">
                  <c:v>Klickitat</c:v>
                </c:pt>
                <c:pt idx="3">
                  <c:v>Lincoln</c:v>
                </c:pt>
                <c:pt idx="4">
                  <c:v>Okanogan</c:v>
                </c:pt>
                <c:pt idx="5">
                  <c:v>Pend Oreille</c:v>
                </c:pt>
                <c:pt idx="6">
                  <c:v>Skamania</c:v>
                </c:pt>
                <c:pt idx="7">
                  <c:v>Spokane</c:v>
                </c:pt>
                <c:pt idx="8">
                  <c:v>Stevens</c:v>
                </c:pt>
                <c:pt idx="9">
                  <c:v>Yakima</c:v>
                </c:pt>
              </c:strCache>
            </c:strRef>
          </c:cat>
          <c:val>
            <c:numRef>
              <c:f>Precip!$W$15:$W$24</c:f>
              <c:numCache>
                <c:formatCode>General</c:formatCode>
                <c:ptCount val="10"/>
                <c:pt idx="0">
                  <c:v>0</c:v>
                </c:pt>
                <c:pt idx="1">
                  <c:v>7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axId val="127056512"/>
        <c:axId val="127066496"/>
      </c:barChart>
      <c:catAx>
        <c:axId val="127056512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27066496"/>
        <c:crosses val="autoZero"/>
        <c:auto val="1"/>
        <c:lblAlgn val="ctr"/>
        <c:lblOffset val="100"/>
      </c:catAx>
      <c:valAx>
        <c:axId val="12706649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Precipitation in Inches</a:t>
                </a:r>
              </a:p>
            </c:rich>
          </c:tx>
          <c:layout/>
        </c:title>
        <c:numFmt formatCode="General" sourceLinked="1"/>
        <c:tickLblPos val="nextTo"/>
        <c:crossAx val="12705651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/>
          </a:pPr>
          <a:endParaRPr lang="en-US"/>
        </a:p>
      </c:txPr>
    </c:legend>
    <c:plotVisOnly val="1"/>
  </c:chart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2000" dirty="0"/>
              <a:t>Number of Sites Validated</a:t>
            </a:r>
            <a:r>
              <a:rPr lang="en-US" sz="2000" baseline="0" dirty="0"/>
              <a:t> by Rock Type</a:t>
            </a:r>
            <a:endParaRPr lang="en-US" sz="20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'Rock Type'!$Q$12</c:f>
              <c:strCache>
                <c:ptCount val="1"/>
                <c:pt idx="0">
                  <c:v>Sedimentary</c:v>
                </c:pt>
              </c:strCache>
            </c:strRef>
          </c:tx>
          <c:cat>
            <c:strRef>
              <c:f>'Rock Type'!$P$13:$P$22</c:f>
              <c:strCache>
                <c:ptCount val="10"/>
                <c:pt idx="0">
                  <c:v>Chelan</c:v>
                </c:pt>
                <c:pt idx="1">
                  <c:v>Kittitas</c:v>
                </c:pt>
                <c:pt idx="2">
                  <c:v>Klickitat</c:v>
                </c:pt>
                <c:pt idx="3">
                  <c:v>Lincoln</c:v>
                </c:pt>
                <c:pt idx="4">
                  <c:v>Okanogan</c:v>
                </c:pt>
                <c:pt idx="5">
                  <c:v>Pend Oreille</c:v>
                </c:pt>
                <c:pt idx="6">
                  <c:v>Skamania</c:v>
                </c:pt>
                <c:pt idx="7">
                  <c:v>Spokane</c:v>
                </c:pt>
                <c:pt idx="8">
                  <c:v>Stevens</c:v>
                </c:pt>
                <c:pt idx="9">
                  <c:v>Yakima</c:v>
                </c:pt>
              </c:strCache>
            </c:strRef>
          </c:cat>
          <c:val>
            <c:numRef>
              <c:f>'Rock Type'!$Q$13:$Q$22</c:f>
              <c:numCache>
                <c:formatCode>General</c:formatCode>
                <c:ptCount val="10"/>
                <c:pt idx="0">
                  <c:v>6</c:v>
                </c:pt>
                <c:pt idx="1">
                  <c:v>11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1"/>
          <c:order val="1"/>
          <c:tx>
            <c:strRef>
              <c:f>'Rock Type'!$R$12</c:f>
              <c:strCache>
                <c:ptCount val="1"/>
                <c:pt idx="0">
                  <c:v>Extrusive Igneous</c:v>
                </c:pt>
              </c:strCache>
            </c:strRef>
          </c:tx>
          <c:cat>
            <c:strRef>
              <c:f>'Rock Type'!$P$13:$P$22</c:f>
              <c:strCache>
                <c:ptCount val="10"/>
                <c:pt idx="0">
                  <c:v>Chelan</c:v>
                </c:pt>
                <c:pt idx="1">
                  <c:v>Kittitas</c:v>
                </c:pt>
                <c:pt idx="2">
                  <c:v>Klickitat</c:v>
                </c:pt>
                <c:pt idx="3">
                  <c:v>Lincoln</c:v>
                </c:pt>
                <c:pt idx="4">
                  <c:v>Okanogan</c:v>
                </c:pt>
                <c:pt idx="5">
                  <c:v>Pend Oreille</c:v>
                </c:pt>
                <c:pt idx="6">
                  <c:v>Skamania</c:v>
                </c:pt>
                <c:pt idx="7">
                  <c:v>Spokane</c:v>
                </c:pt>
                <c:pt idx="8">
                  <c:v>Stevens</c:v>
                </c:pt>
                <c:pt idx="9">
                  <c:v>Yakima</c:v>
                </c:pt>
              </c:strCache>
            </c:strRef>
          </c:cat>
          <c:val>
            <c:numRef>
              <c:f>'Rock Type'!$R$13:$R$22</c:f>
              <c:numCache>
                <c:formatCode>General</c:formatCode>
                <c:ptCount val="10"/>
                <c:pt idx="0">
                  <c:v>0</c:v>
                </c:pt>
                <c:pt idx="1">
                  <c:v>5</c:v>
                </c:pt>
                <c:pt idx="2">
                  <c:v>8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3</c:v>
                </c:pt>
              </c:numCache>
            </c:numRef>
          </c:val>
        </c:ser>
        <c:ser>
          <c:idx val="2"/>
          <c:order val="2"/>
          <c:tx>
            <c:strRef>
              <c:f>'Rock Type'!$S$12</c:f>
              <c:strCache>
                <c:ptCount val="1"/>
                <c:pt idx="0">
                  <c:v>Intrusive Ignious Metamorphic</c:v>
                </c:pt>
              </c:strCache>
            </c:strRef>
          </c:tx>
          <c:cat>
            <c:strRef>
              <c:f>'Rock Type'!$P$13:$P$22</c:f>
              <c:strCache>
                <c:ptCount val="10"/>
                <c:pt idx="0">
                  <c:v>Chelan</c:v>
                </c:pt>
                <c:pt idx="1">
                  <c:v>Kittitas</c:v>
                </c:pt>
                <c:pt idx="2">
                  <c:v>Klickitat</c:v>
                </c:pt>
                <c:pt idx="3">
                  <c:v>Lincoln</c:v>
                </c:pt>
                <c:pt idx="4">
                  <c:v>Okanogan</c:v>
                </c:pt>
                <c:pt idx="5">
                  <c:v>Pend Oreille</c:v>
                </c:pt>
                <c:pt idx="6">
                  <c:v>Skamania</c:v>
                </c:pt>
                <c:pt idx="7">
                  <c:v>Spokane</c:v>
                </c:pt>
                <c:pt idx="8">
                  <c:v>Stevens</c:v>
                </c:pt>
                <c:pt idx="9">
                  <c:v>Yakima</c:v>
                </c:pt>
              </c:strCache>
            </c:strRef>
          </c:cat>
          <c:val>
            <c:numRef>
              <c:f>'Rock Type'!$S$13:$S$22</c:f>
              <c:numCache>
                <c:formatCode>General</c:formatCode>
                <c:ptCount val="10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4</c:v>
                </c:pt>
                <c:pt idx="6">
                  <c:v>0</c:v>
                </c:pt>
                <c:pt idx="7">
                  <c:v>5</c:v>
                </c:pt>
                <c:pt idx="8">
                  <c:v>3</c:v>
                </c:pt>
                <c:pt idx="9">
                  <c:v>0</c:v>
                </c:pt>
              </c:numCache>
            </c:numRef>
          </c:val>
        </c:ser>
        <c:ser>
          <c:idx val="3"/>
          <c:order val="3"/>
          <c:tx>
            <c:strRef>
              <c:f>'Rock Type'!$T$12</c:f>
              <c:strCache>
                <c:ptCount val="1"/>
                <c:pt idx="0">
                  <c:v>Quaternary</c:v>
                </c:pt>
              </c:strCache>
            </c:strRef>
          </c:tx>
          <c:cat>
            <c:strRef>
              <c:f>'Rock Type'!$P$13:$P$22</c:f>
              <c:strCache>
                <c:ptCount val="10"/>
                <c:pt idx="0">
                  <c:v>Chelan</c:v>
                </c:pt>
                <c:pt idx="1">
                  <c:v>Kittitas</c:v>
                </c:pt>
                <c:pt idx="2">
                  <c:v>Klickitat</c:v>
                </c:pt>
                <c:pt idx="3">
                  <c:v>Lincoln</c:v>
                </c:pt>
                <c:pt idx="4">
                  <c:v>Okanogan</c:v>
                </c:pt>
                <c:pt idx="5">
                  <c:v>Pend Oreille</c:v>
                </c:pt>
                <c:pt idx="6">
                  <c:v>Skamania</c:v>
                </c:pt>
                <c:pt idx="7">
                  <c:v>Spokane</c:v>
                </c:pt>
                <c:pt idx="8">
                  <c:v>Stevens</c:v>
                </c:pt>
                <c:pt idx="9">
                  <c:v>Yakima</c:v>
                </c:pt>
              </c:strCache>
            </c:strRef>
          </c:cat>
          <c:val>
            <c:numRef>
              <c:f>'Rock Type'!$T$13:$T$22</c:f>
              <c:numCache>
                <c:formatCode>General</c:formatCode>
                <c:ptCount val="10"/>
                <c:pt idx="0">
                  <c:v>1</c:v>
                </c:pt>
                <c:pt idx="1">
                  <c:v>7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0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axId val="127228544"/>
        <c:axId val="127242624"/>
      </c:barChart>
      <c:catAx>
        <c:axId val="12722854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-27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27242624"/>
        <c:crosses val="autoZero"/>
        <c:auto val="1"/>
        <c:lblAlgn val="ctr"/>
        <c:lblOffset val="100"/>
      </c:catAx>
      <c:valAx>
        <c:axId val="12724262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2722854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000"/>
            </a:pPr>
            <a:r>
              <a:rPr lang="en-US" sz="2000" dirty="0"/>
              <a:t>Rejected Sites by </a:t>
            </a:r>
            <a:r>
              <a:rPr lang="en-US" sz="2000" dirty="0" smtClean="0"/>
              <a:t>Precipitation Class</a:t>
            </a:r>
            <a:endParaRPr lang="en-US" sz="20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Precip!$T$26</c:f>
              <c:strCache>
                <c:ptCount val="1"/>
                <c:pt idx="0">
                  <c:v>12-40</c:v>
                </c:pt>
              </c:strCache>
            </c:strRef>
          </c:tx>
          <c:cat>
            <c:strRef>
              <c:f>Precip!$S$27:$S$36</c:f>
              <c:strCache>
                <c:ptCount val="10"/>
                <c:pt idx="0">
                  <c:v>Chelan</c:v>
                </c:pt>
                <c:pt idx="1">
                  <c:v>Kittitas</c:v>
                </c:pt>
                <c:pt idx="2">
                  <c:v>Klickitat</c:v>
                </c:pt>
                <c:pt idx="3">
                  <c:v>Lincoln</c:v>
                </c:pt>
                <c:pt idx="4">
                  <c:v>Okanogan</c:v>
                </c:pt>
                <c:pt idx="5">
                  <c:v>Pend Oreille</c:v>
                </c:pt>
                <c:pt idx="6">
                  <c:v>Skamania</c:v>
                </c:pt>
                <c:pt idx="7">
                  <c:v>Spokane</c:v>
                </c:pt>
                <c:pt idx="8">
                  <c:v>Stevens</c:v>
                </c:pt>
                <c:pt idx="9">
                  <c:v>Yakima</c:v>
                </c:pt>
              </c:strCache>
            </c:strRef>
          </c:cat>
          <c:val>
            <c:numRef>
              <c:f>Precip!$T$27:$T$36</c:f>
              <c:numCache>
                <c:formatCode>General</c:formatCode>
                <c:ptCount val="10"/>
                <c:pt idx="0">
                  <c:v>10</c:v>
                </c:pt>
                <c:pt idx="1">
                  <c:v>8</c:v>
                </c:pt>
                <c:pt idx="2">
                  <c:v>2</c:v>
                </c:pt>
                <c:pt idx="3">
                  <c:v>6</c:v>
                </c:pt>
                <c:pt idx="4">
                  <c:v>18</c:v>
                </c:pt>
                <c:pt idx="5">
                  <c:v>14</c:v>
                </c:pt>
                <c:pt idx="6">
                  <c:v>0</c:v>
                </c:pt>
                <c:pt idx="7">
                  <c:v>11</c:v>
                </c:pt>
                <c:pt idx="8">
                  <c:v>11</c:v>
                </c:pt>
                <c:pt idx="9">
                  <c:v>5</c:v>
                </c:pt>
              </c:numCache>
            </c:numRef>
          </c:val>
        </c:ser>
        <c:ser>
          <c:idx val="1"/>
          <c:order val="1"/>
          <c:tx>
            <c:strRef>
              <c:f>Precip!$U$26</c:f>
              <c:strCache>
                <c:ptCount val="1"/>
                <c:pt idx="0">
                  <c:v>40-69</c:v>
                </c:pt>
              </c:strCache>
            </c:strRef>
          </c:tx>
          <c:cat>
            <c:strRef>
              <c:f>Precip!$S$27:$S$36</c:f>
              <c:strCache>
                <c:ptCount val="10"/>
                <c:pt idx="0">
                  <c:v>Chelan</c:v>
                </c:pt>
                <c:pt idx="1">
                  <c:v>Kittitas</c:v>
                </c:pt>
                <c:pt idx="2">
                  <c:v>Klickitat</c:v>
                </c:pt>
                <c:pt idx="3">
                  <c:v>Lincoln</c:v>
                </c:pt>
                <c:pt idx="4">
                  <c:v>Okanogan</c:v>
                </c:pt>
                <c:pt idx="5">
                  <c:v>Pend Oreille</c:v>
                </c:pt>
                <c:pt idx="6">
                  <c:v>Skamania</c:v>
                </c:pt>
                <c:pt idx="7">
                  <c:v>Spokane</c:v>
                </c:pt>
                <c:pt idx="8">
                  <c:v>Stevens</c:v>
                </c:pt>
                <c:pt idx="9">
                  <c:v>Yakima</c:v>
                </c:pt>
              </c:strCache>
            </c:strRef>
          </c:cat>
          <c:val>
            <c:numRef>
              <c:f>Precip!$U$27:$U$36</c:f>
              <c:numCache>
                <c:formatCode>General</c:formatCode>
                <c:ptCount val="10"/>
                <c:pt idx="0">
                  <c:v>2</c:v>
                </c:pt>
                <c:pt idx="1">
                  <c:v>14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2</c:v>
                </c:pt>
              </c:numCache>
            </c:numRef>
          </c:val>
        </c:ser>
        <c:ser>
          <c:idx val="2"/>
          <c:order val="2"/>
          <c:tx>
            <c:strRef>
              <c:f>Precip!$V$26</c:f>
              <c:strCache>
                <c:ptCount val="1"/>
                <c:pt idx="0">
                  <c:v>69-97</c:v>
                </c:pt>
              </c:strCache>
            </c:strRef>
          </c:tx>
          <c:cat>
            <c:strRef>
              <c:f>Precip!$S$27:$S$36</c:f>
              <c:strCache>
                <c:ptCount val="10"/>
                <c:pt idx="0">
                  <c:v>Chelan</c:v>
                </c:pt>
                <c:pt idx="1">
                  <c:v>Kittitas</c:v>
                </c:pt>
                <c:pt idx="2">
                  <c:v>Klickitat</c:v>
                </c:pt>
                <c:pt idx="3">
                  <c:v>Lincoln</c:v>
                </c:pt>
                <c:pt idx="4">
                  <c:v>Okanogan</c:v>
                </c:pt>
                <c:pt idx="5">
                  <c:v>Pend Oreille</c:v>
                </c:pt>
                <c:pt idx="6">
                  <c:v>Skamania</c:v>
                </c:pt>
                <c:pt idx="7">
                  <c:v>Spokane</c:v>
                </c:pt>
                <c:pt idx="8">
                  <c:v>Stevens</c:v>
                </c:pt>
                <c:pt idx="9">
                  <c:v>Yakima</c:v>
                </c:pt>
              </c:strCache>
            </c:strRef>
          </c:cat>
          <c:val>
            <c:numRef>
              <c:f>Precip!$V$27:$V$36</c:f>
              <c:numCache>
                <c:formatCode>General</c:formatCode>
                <c:ptCount val="10"/>
                <c:pt idx="0">
                  <c:v>2</c:v>
                </c:pt>
                <c:pt idx="1">
                  <c:v>40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3"/>
          <c:order val="3"/>
          <c:tx>
            <c:strRef>
              <c:f>Precip!$W$26</c:f>
              <c:strCache>
                <c:ptCount val="1"/>
                <c:pt idx="0">
                  <c:v>97-126</c:v>
                </c:pt>
              </c:strCache>
            </c:strRef>
          </c:tx>
          <c:cat>
            <c:strRef>
              <c:f>Precip!$S$27:$S$36</c:f>
              <c:strCache>
                <c:ptCount val="10"/>
                <c:pt idx="0">
                  <c:v>Chelan</c:v>
                </c:pt>
                <c:pt idx="1">
                  <c:v>Kittitas</c:v>
                </c:pt>
                <c:pt idx="2">
                  <c:v>Klickitat</c:v>
                </c:pt>
                <c:pt idx="3">
                  <c:v>Lincoln</c:v>
                </c:pt>
                <c:pt idx="4">
                  <c:v>Okanogan</c:v>
                </c:pt>
                <c:pt idx="5">
                  <c:v>Pend Oreille</c:v>
                </c:pt>
                <c:pt idx="6">
                  <c:v>Skamania</c:v>
                </c:pt>
                <c:pt idx="7">
                  <c:v>Spokane</c:v>
                </c:pt>
                <c:pt idx="8">
                  <c:v>Stevens</c:v>
                </c:pt>
                <c:pt idx="9">
                  <c:v>Yakima</c:v>
                </c:pt>
              </c:strCache>
            </c:strRef>
          </c:cat>
          <c:val>
            <c:numRef>
              <c:f>Precip!$W$27:$W$36</c:f>
              <c:numCache>
                <c:formatCode>General</c:formatCode>
                <c:ptCount val="10"/>
                <c:pt idx="0">
                  <c:v>0</c:v>
                </c:pt>
                <c:pt idx="1">
                  <c:v>21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axId val="127281792"/>
        <c:axId val="127291776"/>
      </c:barChart>
      <c:catAx>
        <c:axId val="12728179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7291776"/>
        <c:crosses val="autoZero"/>
        <c:auto val="1"/>
        <c:lblAlgn val="ctr"/>
        <c:lblOffset val="100"/>
      </c:catAx>
      <c:valAx>
        <c:axId val="12729177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 dirty="0"/>
                  <a:t>Precipitation in Inches</a:t>
                </a:r>
              </a:p>
            </c:rich>
          </c:tx>
          <c:layout/>
        </c:title>
        <c:numFmt formatCode="General" sourceLinked="1"/>
        <c:tickLblPos val="nextTo"/>
        <c:crossAx val="12728179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/>
          </a:pPr>
          <a:endParaRPr lang="en-US"/>
        </a:p>
      </c:txPr>
    </c:legend>
    <c:plotVisOnly val="1"/>
  </c:chart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2000"/>
              <a:t>Number of Sites Rejected by Rock Type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'Rock Type'!$Q$24</c:f>
              <c:strCache>
                <c:ptCount val="1"/>
                <c:pt idx="0">
                  <c:v>Sedimentary</c:v>
                </c:pt>
              </c:strCache>
            </c:strRef>
          </c:tx>
          <c:cat>
            <c:strRef>
              <c:f>'Rock Type'!$P$25:$P$34</c:f>
              <c:strCache>
                <c:ptCount val="10"/>
                <c:pt idx="0">
                  <c:v>Chelan</c:v>
                </c:pt>
                <c:pt idx="1">
                  <c:v>Kittitas</c:v>
                </c:pt>
                <c:pt idx="2">
                  <c:v>Klickitat</c:v>
                </c:pt>
                <c:pt idx="3">
                  <c:v>Lincoln</c:v>
                </c:pt>
                <c:pt idx="4">
                  <c:v>Okanogan</c:v>
                </c:pt>
                <c:pt idx="5">
                  <c:v>Pend Oreille</c:v>
                </c:pt>
                <c:pt idx="6">
                  <c:v>Skamania</c:v>
                </c:pt>
                <c:pt idx="7">
                  <c:v>Spokane</c:v>
                </c:pt>
                <c:pt idx="8">
                  <c:v>Stevens</c:v>
                </c:pt>
                <c:pt idx="9">
                  <c:v>Yakima</c:v>
                </c:pt>
              </c:strCache>
            </c:strRef>
          </c:cat>
          <c:val>
            <c:numRef>
              <c:f>'Rock Type'!$Q$25:$Q$34</c:f>
              <c:numCache>
                <c:formatCode>General</c:formatCode>
                <c:ptCount val="10"/>
                <c:pt idx="0">
                  <c:v>9</c:v>
                </c:pt>
                <c:pt idx="1">
                  <c:v>29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ser>
          <c:idx val="1"/>
          <c:order val="1"/>
          <c:tx>
            <c:strRef>
              <c:f>'Rock Type'!$R$24</c:f>
              <c:strCache>
                <c:ptCount val="1"/>
                <c:pt idx="0">
                  <c:v>Extrusive Igneous</c:v>
                </c:pt>
              </c:strCache>
            </c:strRef>
          </c:tx>
          <c:cat>
            <c:strRef>
              <c:f>'Rock Type'!$P$25:$P$34</c:f>
              <c:strCache>
                <c:ptCount val="10"/>
                <c:pt idx="0">
                  <c:v>Chelan</c:v>
                </c:pt>
                <c:pt idx="1">
                  <c:v>Kittitas</c:v>
                </c:pt>
                <c:pt idx="2">
                  <c:v>Klickitat</c:v>
                </c:pt>
                <c:pt idx="3">
                  <c:v>Lincoln</c:v>
                </c:pt>
                <c:pt idx="4">
                  <c:v>Okanogan</c:v>
                </c:pt>
                <c:pt idx="5">
                  <c:v>Pend Oreille</c:v>
                </c:pt>
                <c:pt idx="6">
                  <c:v>Skamania</c:v>
                </c:pt>
                <c:pt idx="7">
                  <c:v>Spokane</c:v>
                </c:pt>
                <c:pt idx="8">
                  <c:v>Stevens</c:v>
                </c:pt>
                <c:pt idx="9">
                  <c:v>Yakima</c:v>
                </c:pt>
              </c:strCache>
            </c:strRef>
          </c:cat>
          <c:val>
            <c:numRef>
              <c:f>'Rock Type'!$R$25:$R$34</c:f>
              <c:numCache>
                <c:formatCode>General</c:formatCode>
                <c:ptCount val="10"/>
                <c:pt idx="0">
                  <c:v>0</c:v>
                </c:pt>
                <c:pt idx="1">
                  <c:v>28</c:v>
                </c:pt>
                <c:pt idx="2">
                  <c:v>2</c:v>
                </c:pt>
                <c:pt idx="3">
                  <c:v>4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3</c:v>
                </c:pt>
                <c:pt idx="8">
                  <c:v>0</c:v>
                </c:pt>
                <c:pt idx="9">
                  <c:v>6</c:v>
                </c:pt>
              </c:numCache>
            </c:numRef>
          </c:val>
        </c:ser>
        <c:ser>
          <c:idx val="2"/>
          <c:order val="2"/>
          <c:tx>
            <c:strRef>
              <c:f>'Rock Type'!$S$24</c:f>
              <c:strCache>
                <c:ptCount val="1"/>
                <c:pt idx="0">
                  <c:v>Intrusive Ignious Metamorphic</c:v>
                </c:pt>
              </c:strCache>
            </c:strRef>
          </c:tx>
          <c:cat>
            <c:strRef>
              <c:f>'Rock Type'!$P$25:$P$34</c:f>
              <c:strCache>
                <c:ptCount val="10"/>
                <c:pt idx="0">
                  <c:v>Chelan</c:v>
                </c:pt>
                <c:pt idx="1">
                  <c:v>Kittitas</c:v>
                </c:pt>
                <c:pt idx="2">
                  <c:v>Klickitat</c:v>
                </c:pt>
                <c:pt idx="3">
                  <c:v>Lincoln</c:v>
                </c:pt>
                <c:pt idx="4">
                  <c:v>Okanogan</c:v>
                </c:pt>
                <c:pt idx="5">
                  <c:v>Pend Oreille</c:v>
                </c:pt>
                <c:pt idx="6">
                  <c:v>Skamania</c:v>
                </c:pt>
                <c:pt idx="7">
                  <c:v>Spokane</c:v>
                </c:pt>
                <c:pt idx="8">
                  <c:v>Stevens</c:v>
                </c:pt>
                <c:pt idx="9">
                  <c:v>Yakima</c:v>
                </c:pt>
              </c:strCache>
            </c:strRef>
          </c:cat>
          <c:val>
            <c:numRef>
              <c:f>'Rock Type'!$S$25:$S$34</c:f>
              <c:numCache>
                <c:formatCode>General</c:formatCode>
                <c:ptCount val="10"/>
                <c:pt idx="0">
                  <c:v>4</c:v>
                </c:pt>
                <c:pt idx="1">
                  <c:v>10</c:v>
                </c:pt>
                <c:pt idx="2">
                  <c:v>0</c:v>
                </c:pt>
                <c:pt idx="3">
                  <c:v>0</c:v>
                </c:pt>
                <c:pt idx="4">
                  <c:v>7</c:v>
                </c:pt>
                <c:pt idx="5">
                  <c:v>9</c:v>
                </c:pt>
                <c:pt idx="6">
                  <c:v>0</c:v>
                </c:pt>
                <c:pt idx="7">
                  <c:v>4</c:v>
                </c:pt>
                <c:pt idx="8">
                  <c:v>6</c:v>
                </c:pt>
                <c:pt idx="9">
                  <c:v>0</c:v>
                </c:pt>
              </c:numCache>
            </c:numRef>
          </c:val>
        </c:ser>
        <c:ser>
          <c:idx val="3"/>
          <c:order val="3"/>
          <c:tx>
            <c:strRef>
              <c:f>'Rock Type'!$T$24</c:f>
              <c:strCache>
                <c:ptCount val="1"/>
                <c:pt idx="0">
                  <c:v>Quaternary</c:v>
                </c:pt>
              </c:strCache>
            </c:strRef>
          </c:tx>
          <c:cat>
            <c:strRef>
              <c:f>'Rock Type'!$P$25:$P$34</c:f>
              <c:strCache>
                <c:ptCount val="10"/>
                <c:pt idx="0">
                  <c:v>Chelan</c:v>
                </c:pt>
                <c:pt idx="1">
                  <c:v>Kittitas</c:v>
                </c:pt>
                <c:pt idx="2">
                  <c:v>Klickitat</c:v>
                </c:pt>
                <c:pt idx="3">
                  <c:v>Lincoln</c:v>
                </c:pt>
                <c:pt idx="4">
                  <c:v>Okanogan</c:v>
                </c:pt>
                <c:pt idx="5">
                  <c:v>Pend Oreille</c:v>
                </c:pt>
                <c:pt idx="6">
                  <c:v>Skamania</c:v>
                </c:pt>
                <c:pt idx="7">
                  <c:v>Spokane</c:v>
                </c:pt>
                <c:pt idx="8">
                  <c:v>Stevens</c:v>
                </c:pt>
                <c:pt idx="9">
                  <c:v>Yakima</c:v>
                </c:pt>
              </c:strCache>
            </c:strRef>
          </c:cat>
          <c:val>
            <c:numRef>
              <c:f>'Rock Type'!$T$25:$T$34</c:f>
              <c:numCache>
                <c:formatCode>General</c:formatCode>
                <c:ptCount val="10"/>
                <c:pt idx="0">
                  <c:v>1</c:v>
                </c:pt>
                <c:pt idx="1">
                  <c:v>16</c:v>
                </c:pt>
                <c:pt idx="2">
                  <c:v>0</c:v>
                </c:pt>
                <c:pt idx="3">
                  <c:v>2</c:v>
                </c:pt>
                <c:pt idx="4">
                  <c:v>9</c:v>
                </c:pt>
                <c:pt idx="5">
                  <c:v>4</c:v>
                </c:pt>
                <c:pt idx="6">
                  <c:v>0</c:v>
                </c:pt>
                <c:pt idx="7">
                  <c:v>4</c:v>
                </c:pt>
                <c:pt idx="8">
                  <c:v>8</c:v>
                </c:pt>
                <c:pt idx="9">
                  <c:v>0</c:v>
                </c:pt>
              </c:numCache>
            </c:numRef>
          </c:val>
        </c:ser>
        <c:axId val="127339136"/>
        <c:axId val="127349120"/>
      </c:barChart>
      <c:catAx>
        <c:axId val="12733913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-27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27349120"/>
        <c:crosses val="autoZero"/>
        <c:auto val="1"/>
        <c:lblAlgn val="ctr"/>
        <c:lblOffset val="100"/>
      </c:catAx>
      <c:valAx>
        <c:axId val="12734912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2733913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3200"/>
            </a:pPr>
            <a:r>
              <a:rPr lang="en-US" sz="3200" dirty="0" smtClean="0"/>
              <a:t>Accepted</a:t>
            </a:r>
            <a:r>
              <a:rPr lang="en-US" sz="3200" baseline="0" dirty="0" smtClean="0"/>
              <a:t>/Rejected by </a:t>
            </a:r>
            <a:r>
              <a:rPr lang="en-US" sz="3200" dirty="0" smtClean="0"/>
              <a:t>County</a:t>
            </a:r>
            <a:r>
              <a:rPr lang="en-US" sz="3200" baseline="0" dirty="0" smtClean="0"/>
              <a:t> </a:t>
            </a:r>
            <a:r>
              <a:rPr lang="en-US" sz="3200" baseline="0" dirty="0"/>
              <a:t>for 150 Sites</a:t>
            </a:r>
          </a:p>
        </c:rich>
      </c:tx>
      <c:layout>
        <c:manualLayout>
          <c:xMode val="edge"/>
          <c:yMode val="edge"/>
          <c:x val="0.13856156567385597"/>
          <c:y val="0"/>
        </c:manualLayout>
      </c:layout>
    </c:title>
    <c:plotArea>
      <c:layout>
        <c:manualLayout>
          <c:layoutTarget val="inner"/>
          <c:xMode val="edge"/>
          <c:yMode val="edge"/>
          <c:x val="7.0908478831450419E-2"/>
          <c:y val="0.20323943882014758"/>
          <c:w val="0.77396656396211339"/>
          <c:h val="0.571335614298213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'SUMMARY TABLE AND CHARTS'!$O$10</c:f>
              <c:strCache>
                <c:ptCount val="1"/>
                <c:pt idx="0">
                  <c:v>Accepted 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inBase"/>
            <c:showVal val="1"/>
          </c:dLbls>
          <c:cat>
            <c:strRef>
              <c:f>'SUMMARY TABLE AND CHARTS'!$N$11:$N$20</c:f>
              <c:strCache>
                <c:ptCount val="10"/>
                <c:pt idx="0">
                  <c:v>Chelan</c:v>
                </c:pt>
                <c:pt idx="1">
                  <c:v>Kittitas</c:v>
                </c:pt>
                <c:pt idx="2">
                  <c:v>Klickitat</c:v>
                </c:pt>
                <c:pt idx="3">
                  <c:v>Lincoln</c:v>
                </c:pt>
                <c:pt idx="4">
                  <c:v>Okanogan</c:v>
                </c:pt>
                <c:pt idx="5">
                  <c:v>Pend Oreille</c:v>
                </c:pt>
                <c:pt idx="6">
                  <c:v>Skamania</c:v>
                </c:pt>
                <c:pt idx="7">
                  <c:v>Spokane</c:v>
                </c:pt>
                <c:pt idx="8">
                  <c:v>Stevens</c:v>
                </c:pt>
                <c:pt idx="9">
                  <c:v>Yakima</c:v>
                </c:pt>
              </c:strCache>
            </c:strRef>
          </c:cat>
          <c:val>
            <c:numRef>
              <c:f>'SUMMARY TABLE AND CHARTS'!$O$11:$O$20</c:f>
              <c:numCache>
                <c:formatCode>0</c:formatCode>
                <c:ptCount val="10"/>
                <c:pt idx="0">
                  <c:v>38.095238095238102</c:v>
                </c:pt>
                <c:pt idx="1">
                  <c:v>29.545454545454547</c:v>
                </c:pt>
                <c:pt idx="2">
                  <c:v>81.818181818181785</c:v>
                </c:pt>
                <c:pt idx="3">
                  <c:v>0</c:v>
                </c:pt>
                <c:pt idx="4">
                  <c:v>0</c:v>
                </c:pt>
                <c:pt idx="5">
                  <c:v>33.333333333333329</c:v>
                </c:pt>
                <c:pt idx="6">
                  <c:v>33.333333333333329</c:v>
                </c:pt>
                <c:pt idx="7">
                  <c:v>27.272727272727259</c:v>
                </c:pt>
                <c:pt idx="8">
                  <c:v>21.052631578947359</c:v>
                </c:pt>
                <c:pt idx="9">
                  <c:v>66.666666666666657</c:v>
                </c:pt>
              </c:numCache>
            </c:numRef>
          </c:val>
        </c:ser>
        <c:ser>
          <c:idx val="1"/>
          <c:order val="1"/>
          <c:tx>
            <c:strRef>
              <c:f>'SUMMARY TABLE AND CHARTS'!$P$10</c:f>
              <c:strCache>
                <c:ptCount val="1"/>
                <c:pt idx="0">
                  <c:v>Rejected</c:v>
                </c:pt>
              </c:strCache>
            </c:strRef>
          </c:tx>
          <c:dLbls>
            <c:txPr>
              <a:bodyPr/>
              <a:lstStyle/>
              <a:p>
                <a:pPr>
                  <a:defRPr sz="120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'SUMMARY TABLE AND CHARTS'!$N$11:$N$20</c:f>
              <c:strCache>
                <c:ptCount val="10"/>
                <c:pt idx="0">
                  <c:v>Chelan</c:v>
                </c:pt>
                <c:pt idx="1">
                  <c:v>Kittitas</c:v>
                </c:pt>
                <c:pt idx="2">
                  <c:v>Klickitat</c:v>
                </c:pt>
                <c:pt idx="3">
                  <c:v>Lincoln</c:v>
                </c:pt>
                <c:pt idx="4">
                  <c:v>Okanogan</c:v>
                </c:pt>
                <c:pt idx="5">
                  <c:v>Pend Oreille</c:v>
                </c:pt>
                <c:pt idx="6">
                  <c:v>Skamania</c:v>
                </c:pt>
                <c:pt idx="7">
                  <c:v>Spokane</c:v>
                </c:pt>
                <c:pt idx="8">
                  <c:v>Stevens</c:v>
                </c:pt>
                <c:pt idx="9">
                  <c:v>Yakima</c:v>
                </c:pt>
              </c:strCache>
            </c:strRef>
          </c:cat>
          <c:val>
            <c:numRef>
              <c:f>'SUMMARY TABLE AND CHARTS'!$P$11:$P$20</c:f>
              <c:numCache>
                <c:formatCode>0</c:formatCode>
                <c:ptCount val="10"/>
                <c:pt idx="0">
                  <c:v>61.904761904761905</c:v>
                </c:pt>
                <c:pt idx="1">
                  <c:v>70.454545454545467</c:v>
                </c:pt>
                <c:pt idx="2">
                  <c:v>18.181818181818191</c:v>
                </c:pt>
                <c:pt idx="3">
                  <c:v>100</c:v>
                </c:pt>
                <c:pt idx="4">
                  <c:v>100</c:v>
                </c:pt>
                <c:pt idx="5">
                  <c:v>66.666666666666657</c:v>
                </c:pt>
                <c:pt idx="6">
                  <c:v>66.666666666666657</c:v>
                </c:pt>
                <c:pt idx="7">
                  <c:v>72.727272727272734</c:v>
                </c:pt>
                <c:pt idx="8">
                  <c:v>78.947368421052644</c:v>
                </c:pt>
                <c:pt idx="9">
                  <c:v>33.333333333333329</c:v>
                </c:pt>
              </c:numCache>
            </c:numRef>
          </c:val>
        </c:ser>
        <c:axId val="126956288"/>
        <c:axId val="126957824"/>
      </c:barChart>
      <c:catAx>
        <c:axId val="126956288"/>
        <c:scaling>
          <c:orientation val="minMax"/>
        </c:scaling>
        <c:axPos val="b"/>
        <c:numFmt formatCode="General" sourceLinked="1"/>
        <c:maj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126957824"/>
        <c:crosses val="autoZero"/>
        <c:auto val="1"/>
        <c:lblAlgn val="ctr"/>
        <c:lblOffset val="100"/>
      </c:catAx>
      <c:valAx>
        <c:axId val="126957824"/>
        <c:scaling>
          <c:orientation val="minMax"/>
          <c:max val="100"/>
        </c:scaling>
        <c:axPos val="l"/>
        <c:majorGridlines>
          <c:spPr>
            <a:ln>
              <a:solidFill>
                <a:sysClr val="windowText" lastClr="000000"/>
              </a:solidFill>
            </a:ln>
          </c:spPr>
        </c:majorGridlines>
        <c:numFmt formatCode="0" sourceLinked="1"/>
        <c:majorTickMark val="none"/>
        <c:tickLblPos val="nextTo"/>
        <c:spPr>
          <a:ln>
            <a:solidFill>
              <a:sysClr val="windowText" lastClr="000000"/>
            </a:solidFill>
          </a:ln>
        </c:spPr>
        <c:crossAx val="126956288"/>
        <c:crosses val="autoZero"/>
        <c:crossBetween val="between"/>
      </c:valAx>
      <c:spPr>
        <a:ln>
          <a:solidFill>
            <a:sysClr val="windowText" lastClr="000000"/>
          </a:solidFill>
        </a:ln>
      </c:spPr>
    </c:plotArea>
    <c:legend>
      <c:legendPos val="r"/>
      <c:layout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</c:chart>
  <c:spPr>
    <a:ln>
      <a:solidFill>
        <a:sysClr val="windowText" lastClr="000000"/>
      </a:solidFill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ctr">
              <a:defRPr sz="3200"/>
            </a:pPr>
            <a:r>
              <a:rPr lang="en-US" sz="3200" dirty="0"/>
              <a:t>FHS</a:t>
            </a:r>
            <a:r>
              <a:rPr lang="en-US" sz="3200" baseline="0" dirty="0"/>
              <a:t> </a:t>
            </a:r>
            <a:r>
              <a:rPr lang="en-US" sz="3200" baseline="0" dirty="0" smtClean="0"/>
              <a:t>Sub-basins </a:t>
            </a:r>
            <a:r>
              <a:rPr lang="en-US" sz="3200" baseline="0" dirty="0"/>
              <a:t>Rejected from 1st 150</a:t>
            </a:r>
            <a:endParaRPr lang="en-US" sz="320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1085190622358644"/>
          <c:y val="0.19942224674608081"/>
          <c:w val="0.85489290004003737"/>
          <c:h val="0.67625730732522071"/>
        </c:manualLayout>
      </c:layout>
      <c:barChart>
        <c:barDir val="col"/>
        <c:grouping val="clustered"/>
        <c:varyColors val="1"/>
        <c:ser>
          <c:idx val="0"/>
          <c:order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inEnd"/>
            <c:showVal val="1"/>
          </c:dLbls>
          <c:cat>
            <c:strRef>
              <c:f>'SUMMARY TABLE AND CHARTS'!$F$9:$K$9</c:f>
              <c:strCache>
                <c:ptCount val="6"/>
                <c:pt idx="0">
                  <c:v>&lt;25% Forested</c:v>
                </c:pt>
                <c:pt idx="1">
                  <c:v>Not FFR </c:v>
                </c:pt>
                <c:pt idx="2">
                  <c:v>No Access</c:v>
                </c:pt>
                <c:pt idx="3">
                  <c:v>&gt;3-SFLO's</c:v>
                </c:pt>
                <c:pt idx="4">
                  <c:v>No Type N</c:v>
                </c:pt>
                <c:pt idx="5">
                  <c:v>No Permission</c:v>
                </c:pt>
              </c:strCache>
            </c:strRef>
          </c:cat>
          <c:val>
            <c:numRef>
              <c:f>'SUMMARY TABLE AND CHARTS'!$F$10:$K$10</c:f>
              <c:numCache>
                <c:formatCode>0%</c:formatCode>
                <c:ptCount val="6"/>
                <c:pt idx="0">
                  <c:v>0.21649484536082481</c:v>
                </c:pt>
                <c:pt idx="1">
                  <c:v>0.22680412371134021</c:v>
                </c:pt>
                <c:pt idx="2">
                  <c:v>0.1752577319587629</c:v>
                </c:pt>
                <c:pt idx="3">
                  <c:v>0.19587628865979381</c:v>
                </c:pt>
                <c:pt idx="4">
                  <c:v>0.39175257731958774</c:v>
                </c:pt>
                <c:pt idx="5">
                  <c:v>0.26804123711340205</c:v>
                </c:pt>
              </c:numCache>
            </c:numRef>
          </c:val>
        </c:ser>
        <c:axId val="126986880"/>
        <c:axId val="127005440"/>
      </c:barChart>
      <c:catAx>
        <c:axId val="12698688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Criteria</a:t>
                </a:r>
                <a:r>
                  <a:rPr lang="en-US" sz="1400" baseline="0"/>
                  <a:t> for Rejecting Sites</a:t>
                </a:r>
                <a:endParaRPr lang="en-US" sz="1400"/>
              </a:p>
            </c:rich>
          </c:tx>
          <c:layout/>
        </c:title>
        <c:numFmt formatCode="General" sourceLinked="1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127005440"/>
        <c:crosses val="autoZero"/>
        <c:auto val="1"/>
        <c:lblAlgn val="ctr"/>
        <c:lblOffset val="100"/>
      </c:catAx>
      <c:valAx>
        <c:axId val="127005440"/>
        <c:scaling>
          <c:orientation val="minMax"/>
        </c:scaling>
        <c:axPos val="l"/>
        <c:majorGridlines>
          <c:spPr>
            <a:ln>
              <a:solidFill>
                <a:sysClr val="windowText" lastClr="000000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% of Sites Rejected</a:t>
                </a:r>
              </a:p>
            </c:rich>
          </c:tx>
          <c:layout/>
        </c:title>
        <c:numFmt formatCode="0%" sourceLinked="1"/>
        <c:tickLblPos val="nextTo"/>
        <c:spPr>
          <a:ln>
            <a:solidFill>
              <a:schemeClr val="tx1"/>
            </a:solidFill>
          </a:ln>
        </c:spPr>
        <c:crossAx val="126986880"/>
        <c:crosses val="autoZero"/>
        <c:crossBetween val="between"/>
      </c:valAx>
      <c:spPr>
        <a:ln>
          <a:solidFill>
            <a:sysClr val="windowText" lastClr="000000"/>
          </a:solidFill>
        </a:ln>
      </c:spPr>
    </c:plotArea>
    <c:plotVisOnly val="1"/>
    <c:dispBlanksAs val="gap"/>
  </c:chart>
  <c:spPr>
    <a:ln>
      <a:solidFill>
        <a:sysClr val="windowText" lastClr="000000"/>
      </a:solidFill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800"/>
            </a:pPr>
            <a:r>
              <a:rPr lang="en-US" sz="2800" dirty="0"/>
              <a:t>Results From 500 </a:t>
            </a:r>
            <a:r>
              <a:rPr lang="en-US" sz="2800" dirty="0" smtClean="0"/>
              <a:t>Sites Selected by “SAMPLE”</a:t>
            </a:r>
            <a:endParaRPr lang="en-US" sz="2800" dirty="0"/>
          </a:p>
        </c:rich>
      </c:tx>
      <c:layout>
        <c:manualLayout>
          <c:xMode val="edge"/>
          <c:yMode val="edge"/>
          <c:x val="0.17095028300033926"/>
          <c:y val="1.1363636363636366E-2"/>
        </c:manualLayout>
      </c:layout>
      <c:overlay val="1"/>
    </c:title>
    <c:plotArea>
      <c:layout>
        <c:manualLayout>
          <c:layoutTarget val="inner"/>
          <c:xMode val="edge"/>
          <c:yMode val="edge"/>
          <c:x val="6.8715740889531696E-2"/>
          <c:y val="0.13655780243378668"/>
          <c:w val="0.91569468994947079"/>
          <c:h val="0.76176434621808664"/>
        </c:manualLayout>
      </c:layout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'Charts and Data Summary'!$B$24:$D$24</c:f>
              <c:strCache>
                <c:ptCount val="3"/>
                <c:pt idx="0">
                  <c:v>Validated</c:v>
                </c:pt>
                <c:pt idx="1">
                  <c:v>Rejected</c:v>
                </c:pt>
                <c:pt idx="2">
                  <c:v>Not Yet Evaluated</c:v>
                </c:pt>
              </c:strCache>
            </c:strRef>
          </c:cat>
          <c:val>
            <c:numRef>
              <c:f>'Charts and Data Summary'!$B$25:$D$25</c:f>
              <c:numCache>
                <c:formatCode>General</c:formatCode>
                <c:ptCount val="3"/>
                <c:pt idx="0">
                  <c:v>62</c:v>
                </c:pt>
                <c:pt idx="1">
                  <c:v>170</c:v>
                </c:pt>
                <c:pt idx="2">
                  <c:v>268</c:v>
                </c:pt>
              </c:numCache>
            </c:numRef>
          </c:val>
        </c:ser>
        <c:axId val="126514304"/>
        <c:axId val="126515840"/>
      </c:barChart>
      <c:catAx>
        <c:axId val="12651430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6515840"/>
        <c:crosses val="autoZero"/>
        <c:auto val="1"/>
        <c:lblAlgn val="ctr"/>
        <c:lblOffset val="100"/>
      </c:catAx>
      <c:valAx>
        <c:axId val="12651584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6514304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3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3200" dirty="0"/>
              <a:t>500 Sites by County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2957773212835361"/>
          <c:y val="0.15454596905840204"/>
          <c:w val="0.65070556786194955"/>
          <c:h val="0.56818370977353649"/>
        </c:manualLayout>
      </c:layout>
      <c:barChart>
        <c:barDir val="col"/>
        <c:grouping val="clustered"/>
        <c:ser>
          <c:idx val="0"/>
          <c:order val="0"/>
          <c:tx>
            <c:strRef>
              <c:f>'Charts and Data Summary'!$B$7</c:f>
              <c:strCache>
                <c:ptCount val="1"/>
                <c:pt idx="0">
                  <c:v>VALIDATED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ysClr val="windowText" lastClr="000000"/>
              </a:solidFill>
            </a:ln>
          </c:spPr>
          <c:cat>
            <c:strRef>
              <c:f>'Charts and Data Summary'!$A$8:$A$23</c:f>
              <c:strCache>
                <c:ptCount val="16"/>
                <c:pt idx="0">
                  <c:v>ASOTIN</c:v>
                </c:pt>
                <c:pt idx="1">
                  <c:v>CHELAN</c:v>
                </c:pt>
                <c:pt idx="2">
                  <c:v>COLUMBIA</c:v>
                </c:pt>
                <c:pt idx="3">
                  <c:v>DOUGLAS</c:v>
                </c:pt>
                <c:pt idx="4">
                  <c:v>FERRY</c:v>
                </c:pt>
                <c:pt idx="5">
                  <c:v>KITTITAS</c:v>
                </c:pt>
                <c:pt idx="6">
                  <c:v>KLICKITAT</c:v>
                </c:pt>
                <c:pt idx="7">
                  <c:v>LINCOLN</c:v>
                </c:pt>
                <c:pt idx="8">
                  <c:v>OKANOGAN</c:v>
                </c:pt>
                <c:pt idx="9">
                  <c:v>PEND OREILLE</c:v>
                </c:pt>
                <c:pt idx="10">
                  <c:v>SKAMANIA</c:v>
                </c:pt>
                <c:pt idx="11">
                  <c:v>SPOKANE</c:v>
                </c:pt>
                <c:pt idx="12">
                  <c:v>STEVENS</c:v>
                </c:pt>
                <c:pt idx="13">
                  <c:v>WALLA WALLA</c:v>
                </c:pt>
                <c:pt idx="14">
                  <c:v>WHITMAN</c:v>
                </c:pt>
                <c:pt idx="15">
                  <c:v>YAKIMA</c:v>
                </c:pt>
              </c:strCache>
            </c:strRef>
          </c:cat>
          <c:val>
            <c:numRef>
              <c:f>'Charts and Data Summary'!$B$8:$B$23</c:f>
              <c:numCache>
                <c:formatCode>General</c:formatCode>
                <c:ptCount val="16"/>
                <c:pt idx="0">
                  <c:v>0</c:v>
                </c:pt>
                <c:pt idx="1">
                  <c:v>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23</c:v>
                </c:pt>
                <c:pt idx="6">
                  <c:v>9</c:v>
                </c:pt>
                <c:pt idx="7">
                  <c:v>0</c:v>
                </c:pt>
                <c:pt idx="8">
                  <c:v>1</c:v>
                </c:pt>
                <c:pt idx="9">
                  <c:v>6</c:v>
                </c:pt>
                <c:pt idx="10">
                  <c:v>1</c:v>
                </c:pt>
                <c:pt idx="11">
                  <c:v>6</c:v>
                </c:pt>
                <c:pt idx="12">
                  <c:v>4</c:v>
                </c:pt>
                <c:pt idx="13">
                  <c:v>0</c:v>
                </c:pt>
                <c:pt idx="14">
                  <c:v>0</c:v>
                </c:pt>
                <c:pt idx="15">
                  <c:v>4</c:v>
                </c:pt>
              </c:numCache>
            </c:numRef>
          </c:val>
        </c:ser>
        <c:ser>
          <c:idx val="1"/>
          <c:order val="1"/>
          <c:tx>
            <c:strRef>
              <c:f>'Charts and Data Summary'!$C$7</c:f>
              <c:strCache>
                <c:ptCount val="1"/>
                <c:pt idx="0">
                  <c:v>REJECTED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ysClr val="windowText" lastClr="000000"/>
              </a:solidFill>
            </a:ln>
          </c:spPr>
          <c:cat>
            <c:strRef>
              <c:f>'Charts and Data Summary'!$A$8:$A$23</c:f>
              <c:strCache>
                <c:ptCount val="16"/>
                <c:pt idx="0">
                  <c:v>ASOTIN</c:v>
                </c:pt>
                <c:pt idx="1">
                  <c:v>CHELAN</c:v>
                </c:pt>
                <c:pt idx="2">
                  <c:v>COLUMBIA</c:v>
                </c:pt>
                <c:pt idx="3">
                  <c:v>DOUGLAS</c:v>
                </c:pt>
                <c:pt idx="4">
                  <c:v>FERRY</c:v>
                </c:pt>
                <c:pt idx="5">
                  <c:v>KITTITAS</c:v>
                </c:pt>
                <c:pt idx="6">
                  <c:v>KLICKITAT</c:v>
                </c:pt>
                <c:pt idx="7">
                  <c:v>LINCOLN</c:v>
                </c:pt>
                <c:pt idx="8">
                  <c:v>OKANOGAN</c:v>
                </c:pt>
                <c:pt idx="9">
                  <c:v>PEND OREILLE</c:v>
                </c:pt>
                <c:pt idx="10">
                  <c:v>SKAMANIA</c:v>
                </c:pt>
                <c:pt idx="11">
                  <c:v>SPOKANE</c:v>
                </c:pt>
                <c:pt idx="12">
                  <c:v>STEVENS</c:v>
                </c:pt>
                <c:pt idx="13">
                  <c:v>WALLA WALLA</c:v>
                </c:pt>
                <c:pt idx="14">
                  <c:v>WHITMAN</c:v>
                </c:pt>
                <c:pt idx="15">
                  <c:v>YAKIMA</c:v>
                </c:pt>
              </c:strCache>
            </c:strRef>
          </c:cat>
          <c:val>
            <c:numRef>
              <c:f>'Charts and Data Summary'!$C$8:$C$23</c:f>
              <c:numCache>
                <c:formatCode>General</c:formatCode>
                <c:ptCount val="16"/>
                <c:pt idx="0">
                  <c:v>0</c:v>
                </c:pt>
                <c:pt idx="1">
                  <c:v>14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83</c:v>
                </c:pt>
                <c:pt idx="6">
                  <c:v>2</c:v>
                </c:pt>
                <c:pt idx="7">
                  <c:v>6</c:v>
                </c:pt>
                <c:pt idx="8">
                  <c:v>17</c:v>
                </c:pt>
                <c:pt idx="9">
                  <c:v>15</c:v>
                </c:pt>
                <c:pt idx="10">
                  <c:v>3</c:v>
                </c:pt>
                <c:pt idx="11">
                  <c:v>11</c:v>
                </c:pt>
                <c:pt idx="12">
                  <c:v>12</c:v>
                </c:pt>
                <c:pt idx="13">
                  <c:v>0</c:v>
                </c:pt>
                <c:pt idx="14">
                  <c:v>0</c:v>
                </c:pt>
                <c:pt idx="15">
                  <c:v>7</c:v>
                </c:pt>
              </c:numCache>
            </c:numRef>
          </c:val>
        </c:ser>
        <c:ser>
          <c:idx val="2"/>
          <c:order val="2"/>
          <c:tx>
            <c:strRef>
              <c:f>'Charts and Data Summary'!$D$7</c:f>
              <c:strCache>
                <c:ptCount val="1"/>
                <c:pt idx="0">
                  <c:v>Not Yet Evaluated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ysClr val="windowText" lastClr="000000"/>
              </a:solidFill>
            </a:ln>
          </c:spPr>
          <c:cat>
            <c:strRef>
              <c:f>'Charts and Data Summary'!$A$8:$A$23</c:f>
              <c:strCache>
                <c:ptCount val="16"/>
                <c:pt idx="0">
                  <c:v>ASOTIN</c:v>
                </c:pt>
                <c:pt idx="1">
                  <c:v>CHELAN</c:v>
                </c:pt>
                <c:pt idx="2">
                  <c:v>COLUMBIA</c:v>
                </c:pt>
                <c:pt idx="3">
                  <c:v>DOUGLAS</c:v>
                </c:pt>
                <c:pt idx="4">
                  <c:v>FERRY</c:v>
                </c:pt>
                <c:pt idx="5">
                  <c:v>KITTITAS</c:v>
                </c:pt>
                <c:pt idx="6">
                  <c:v>KLICKITAT</c:v>
                </c:pt>
                <c:pt idx="7">
                  <c:v>LINCOLN</c:v>
                </c:pt>
                <c:pt idx="8">
                  <c:v>OKANOGAN</c:v>
                </c:pt>
                <c:pt idx="9">
                  <c:v>PEND OREILLE</c:v>
                </c:pt>
                <c:pt idx="10">
                  <c:v>SKAMANIA</c:v>
                </c:pt>
                <c:pt idx="11">
                  <c:v>SPOKANE</c:v>
                </c:pt>
                <c:pt idx="12">
                  <c:v>STEVENS</c:v>
                </c:pt>
                <c:pt idx="13">
                  <c:v>WALLA WALLA</c:v>
                </c:pt>
                <c:pt idx="14">
                  <c:v>WHITMAN</c:v>
                </c:pt>
                <c:pt idx="15">
                  <c:v>YAKIMA</c:v>
                </c:pt>
              </c:strCache>
            </c:strRef>
          </c:cat>
          <c:val>
            <c:numRef>
              <c:f>'Charts and Data Summary'!$D$8:$D$23</c:f>
              <c:numCache>
                <c:formatCode>General</c:formatCode>
                <c:ptCount val="16"/>
                <c:pt idx="0">
                  <c:v>4</c:v>
                </c:pt>
                <c:pt idx="1">
                  <c:v>61</c:v>
                </c:pt>
                <c:pt idx="2">
                  <c:v>6</c:v>
                </c:pt>
                <c:pt idx="3">
                  <c:v>1</c:v>
                </c:pt>
                <c:pt idx="4">
                  <c:v>14</c:v>
                </c:pt>
                <c:pt idx="5">
                  <c:v>30</c:v>
                </c:pt>
                <c:pt idx="6">
                  <c:v>26</c:v>
                </c:pt>
                <c:pt idx="7">
                  <c:v>6</c:v>
                </c:pt>
                <c:pt idx="8">
                  <c:v>18</c:v>
                </c:pt>
                <c:pt idx="9">
                  <c:v>16</c:v>
                </c:pt>
                <c:pt idx="10">
                  <c:v>5</c:v>
                </c:pt>
                <c:pt idx="11">
                  <c:v>22</c:v>
                </c:pt>
                <c:pt idx="12">
                  <c:v>49</c:v>
                </c:pt>
                <c:pt idx="13">
                  <c:v>3</c:v>
                </c:pt>
                <c:pt idx="14">
                  <c:v>1</c:v>
                </c:pt>
                <c:pt idx="15">
                  <c:v>6</c:v>
                </c:pt>
              </c:numCache>
            </c:numRef>
          </c:val>
        </c:ser>
        <c:axId val="127086592"/>
        <c:axId val="127088128"/>
      </c:barChart>
      <c:catAx>
        <c:axId val="127086592"/>
        <c:scaling>
          <c:orientation val="minMax"/>
        </c:scaling>
        <c:axPos val="b"/>
        <c:numFmt formatCode="General" sourceLinked="1"/>
        <c:tickLblPos val="nextTo"/>
        <c:spPr>
          <a:ln>
            <a:solidFill>
              <a:sysClr val="windowText" lastClr="000000"/>
            </a:solidFill>
          </a:ln>
        </c:spPr>
        <c:txPr>
          <a:bodyPr rot="-54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27088128"/>
        <c:crosses val="autoZero"/>
        <c:auto val="1"/>
        <c:lblAlgn val="ctr"/>
        <c:lblOffset val="100"/>
      </c:catAx>
      <c:valAx>
        <c:axId val="127088128"/>
        <c:scaling>
          <c:orientation val="minMax"/>
        </c:scaling>
        <c:axPos val="l"/>
        <c:majorGridlines>
          <c:spPr>
            <a:ln>
              <a:solidFill>
                <a:sysClr val="windowText" lastClr="000000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sz="1400"/>
                  <a:t># of Study Subbasins</a:t>
                </a:r>
              </a:p>
            </c:rich>
          </c:tx>
          <c:layout/>
        </c:title>
        <c:numFmt formatCode="General" sourceLinked="1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27086592"/>
        <c:crosses val="autoZero"/>
        <c:crossBetween val="between"/>
      </c:valAx>
      <c:spPr>
        <a:ln>
          <a:solidFill>
            <a:sysClr val="windowText" lastClr="000000"/>
          </a:solidFill>
        </a:ln>
      </c:spPr>
    </c:plotArea>
    <c:legend>
      <c:legendPos val="r"/>
      <c:layout>
        <c:manualLayout>
          <c:xMode val="edge"/>
          <c:yMode val="edge"/>
          <c:x val="0.80704391704558121"/>
          <c:y val="0.45909240038177046"/>
          <c:w val="0.17183135558759394"/>
          <c:h val="0.17727332378907179"/>
        </c:manualLayout>
      </c:layout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2400" dirty="0" smtClean="0"/>
              <a:t>Validated Sites By Rock Type</a:t>
            </a:r>
          </a:p>
        </c:rich>
      </c:tx>
      <c:layout/>
      <c:overlay val="1"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3.0882352941176475E-2"/>
          <c:y val="9.4099981688335471E-2"/>
          <c:w val="0.6223764216972878"/>
          <c:h val="0.89814814814814814"/>
        </c:manualLayout>
      </c:layout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'attribsample_FINAL 500'!$S$5:$V$5</c:f>
              <c:strCache>
                <c:ptCount val="4"/>
                <c:pt idx="0">
                  <c:v>Sedimentary</c:v>
                </c:pt>
                <c:pt idx="1">
                  <c:v>Extrusive Igneous</c:v>
                </c:pt>
                <c:pt idx="2">
                  <c:v>Intrusive Igneous Meta</c:v>
                </c:pt>
                <c:pt idx="3">
                  <c:v>Quaternary</c:v>
                </c:pt>
              </c:strCache>
            </c:strRef>
          </c:cat>
          <c:val>
            <c:numRef>
              <c:f>'attribsample_FINAL 500'!$S$6:$V$6</c:f>
              <c:numCache>
                <c:formatCode>General</c:formatCode>
                <c:ptCount val="4"/>
                <c:pt idx="0">
                  <c:v>18</c:v>
                </c:pt>
                <c:pt idx="1">
                  <c:v>17</c:v>
                </c:pt>
                <c:pt idx="2">
                  <c:v>13</c:v>
                </c:pt>
                <c:pt idx="3">
                  <c:v>14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zero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2400" dirty="0"/>
              <a:t>Rejected </a:t>
            </a:r>
            <a:r>
              <a:rPr lang="en-US" sz="2400" dirty="0" smtClean="0"/>
              <a:t>Sites By</a:t>
            </a:r>
            <a:r>
              <a:rPr lang="en-US" sz="2400" baseline="0" dirty="0" smtClean="0"/>
              <a:t> Rock Type</a:t>
            </a:r>
            <a:endParaRPr lang="en-US" sz="2400" dirty="0"/>
          </a:p>
        </c:rich>
      </c:tx>
      <c:layout/>
      <c:overlay val="1"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2.949927913940335E-2"/>
          <c:y val="0.13518518518518521"/>
          <c:w val="0.61870466895863374"/>
          <c:h val="0.82037037037037053"/>
        </c:manualLayout>
      </c:layout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'attribsample_FINAL 500'!$S$9:$V$9</c:f>
              <c:strCache>
                <c:ptCount val="4"/>
                <c:pt idx="0">
                  <c:v>Sedimentary</c:v>
                </c:pt>
                <c:pt idx="1">
                  <c:v>Extrusive Igneous</c:v>
                </c:pt>
                <c:pt idx="2">
                  <c:v>Intrusive Igneous Meta</c:v>
                </c:pt>
                <c:pt idx="3">
                  <c:v>Quaternary</c:v>
                </c:pt>
              </c:strCache>
            </c:strRef>
          </c:cat>
          <c:val>
            <c:numRef>
              <c:f>'attribsample_FINAL 500'!$S$10:$V$10</c:f>
              <c:numCache>
                <c:formatCode>General</c:formatCode>
                <c:ptCount val="4"/>
                <c:pt idx="0">
                  <c:v>43</c:v>
                </c:pt>
                <c:pt idx="1">
                  <c:v>44</c:v>
                </c:pt>
                <c:pt idx="2">
                  <c:v>38</c:v>
                </c:pt>
                <c:pt idx="3">
                  <c:v>45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8981202173671941"/>
          <c:y val="0.35552930883639544"/>
          <c:w val="0.30784056042290492"/>
          <c:h val="0.30375619714202395"/>
        </c:manualLayout>
      </c:layout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zero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000"/>
            </a:pPr>
            <a:r>
              <a:rPr lang="en-US" sz="2000" dirty="0"/>
              <a:t>Validated Sites by </a:t>
            </a:r>
            <a:r>
              <a:rPr lang="en-US" sz="2000" dirty="0" smtClean="0"/>
              <a:t>Precipitation Class</a:t>
            </a: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3.5521153076204459E-2"/>
          <c:y val="0.32556430446194234"/>
          <c:w val="0.74885277976616549"/>
          <c:h val="0.61609931026063613"/>
        </c:manualLayout>
      </c:layout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  <c:showLeaderLines val="1"/>
          </c:dLbls>
          <c:cat>
            <c:strRef>
              <c:f>Precip!$Y$1:$AB$1</c:f>
              <c:strCache>
                <c:ptCount val="4"/>
                <c:pt idx="0">
                  <c:v>12-40</c:v>
                </c:pt>
                <c:pt idx="1">
                  <c:v>40-69</c:v>
                </c:pt>
                <c:pt idx="2">
                  <c:v>69-97</c:v>
                </c:pt>
                <c:pt idx="3">
                  <c:v>97-126</c:v>
                </c:pt>
              </c:strCache>
            </c:strRef>
          </c:cat>
          <c:val>
            <c:numRef>
              <c:f>Precip!$Y$2:$AB$2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5</c:v>
                </c:pt>
                <c:pt idx="3">
                  <c:v>7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200"/>
          </a:pPr>
          <a:endParaRPr lang="en-US"/>
        </a:p>
      </c:txPr>
    </c:legend>
    <c:plotVisOnly val="1"/>
  </c:chart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Rejected Sites by Precipitation Class</a:t>
            </a:r>
          </a:p>
        </c:rich>
      </c:tx>
      <c:layout>
        <c:manualLayout>
          <c:xMode val="edge"/>
          <c:yMode val="edge"/>
          <c:x val="0.15979828126322926"/>
          <c:y val="2.3310023310023308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4.8331639996613343E-2"/>
          <c:y val="0.27866398693170347"/>
          <c:w val="0.75604143232096011"/>
          <c:h val="0.67946301292757993"/>
        </c:manualLayout>
      </c:layout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  <c:showLeaderLines val="1"/>
          </c:dLbls>
          <c:cat>
            <c:strRef>
              <c:f>Precip!$Y$5:$AB$5</c:f>
              <c:strCache>
                <c:ptCount val="4"/>
                <c:pt idx="0">
                  <c:v>12-40</c:v>
                </c:pt>
                <c:pt idx="1">
                  <c:v>40-69</c:v>
                </c:pt>
                <c:pt idx="2">
                  <c:v>69-97</c:v>
                </c:pt>
                <c:pt idx="3">
                  <c:v>97-126</c:v>
                </c:pt>
              </c:strCache>
            </c:strRef>
          </c:cat>
          <c:val>
            <c:numRef>
              <c:f>Precip!$Y$6:$AB$6</c:f>
              <c:numCache>
                <c:formatCode>General</c:formatCode>
                <c:ptCount val="4"/>
                <c:pt idx="0">
                  <c:v>85</c:v>
                </c:pt>
                <c:pt idx="1">
                  <c:v>21</c:v>
                </c:pt>
                <c:pt idx="2">
                  <c:v>44</c:v>
                </c:pt>
                <c:pt idx="3">
                  <c:v>21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200"/>
          </a:pPr>
          <a:endParaRPr lang="en-US"/>
        </a:p>
      </c:txPr>
    </c:legend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0.77316</cdr:x>
      <cdr:y>0.34884</cdr:y>
    </cdr:from>
    <cdr:to>
      <cdr:x>1</cdr:x>
      <cdr:y>0.42542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05200" y="1143000"/>
          <a:ext cx="1019827" cy="2509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dirty="0" smtClean="0"/>
            <a:t>     Precip </a:t>
          </a:r>
          <a:r>
            <a:rPr lang="en-US" sz="1200" dirty="0"/>
            <a:t>Class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0.75806</cdr:x>
      <cdr:y>0.34965</cdr:y>
    </cdr:from>
    <cdr:to>
      <cdr:x>0.99854</cdr:x>
      <cdr:y>0.44119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81400" y="1143000"/>
          <a:ext cx="1136123" cy="2992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dirty="0" smtClean="0"/>
            <a:t>         Precip </a:t>
          </a:r>
          <a:r>
            <a:rPr lang="en-US" sz="1200" dirty="0"/>
            <a:t>Class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0.86567</cdr:x>
      <cdr:y>0.26667</cdr:y>
    </cdr:from>
    <cdr:to>
      <cdr:x>0.98507</cdr:x>
      <cdr:y>0.43889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419600" y="914400"/>
          <a:ext cx="609600" cy="5905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b="1" dirty="0"/>
            <a:t>Precip</a:t>
          </a:r>
          <a:r>
            <a:rPr lang="en-US" sz="1100" b="1" dirty="0"/>
            <a:t> </a:t>
          </a:r>
          <a:endParaRPr lang="en-US" sz="1100" b="1" dirty="0" smtClean="0"/>
        </a:p>
        <a:p xmlns:a="http://schemas.openxmlformats.org/drawingml/2006/main">
          <a:r>
            <a:rPr lang="en-US" sz="1200" b="1" dirty="0" smtClean="0"/>
            <a:t>Classes</a:t>
          </a:r>
          <a:endParaRPr lang="en-US" sz="12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</cdr:x>
      <cdr:y>0.34444</cdr:y>
    </cdr:from>
    <cdr:to>
      <cdr:x>1</cdr:x>
      <cdr:y>0.42222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57600" y="944880"/>
          <a:ext cx="914400" cy="2133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0.83333</cdr:x>
      <cdr:y>0.27907</cdr:y>
    </cdr:from>
    <cdr:to>
      <cdr:x>1</cdr:x>
      <cdr:y>0.41477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572000" y="914400"/>
          <a:ext cx="914400" cy="4446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 smtClean="0"/>
            <a:t>        Precip </a:t>
          </a:r>
        </a:p>
        <a:p xmlns:a="http://schemas.openxmlformats.org/drawingml/2006/main">
          <a:r>
            <a:rPr lang="en-US" sz="1100" b="1" dirty="0" smtClean="0"/>
            <a:t>       Classes</a:t>
          </a:r>
          <a:endParaRPr lang="en-US" sz="11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C328-2C28-46AC-9DB6-18D1061F86FC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34AD4-B3C0-4556-A8C4-3FE4FFB61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C328-2C28-46AC-9DB6-18D1061F86FC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34AD4-B3C0-4556-A8C4-3FE4FFB61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C328-2C28-46AC-9DB6-18D1061F86FC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34AD4-B3C0-4556-A8C4-3FE4FFB61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C328-2C28-46AC-9DB6-18D1061F86FC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34AD4-B3C0-4556-A8C4-3FE4FFB61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C328-2C28-46AC-9DB6-18D1061F86FC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34AD4-B3C0-4556-A8C4-3FE4FFB61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C328-2C28-46AC-9DB6-18D1061F86FC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34AD4-B3C0-4556-A8C4-3FE4FFB61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C328-2C28-46AC-9DB6-18D1061F86FC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34AD4-B3C0-4556-A8C4-3FE4FFB61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C328-2C28-46AC-9DB6-18D1061F86FC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34AD4-B3C0-4556-A8C4-3FE4FFB61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C328-2C28-46AC-9DB6-18D1061F86FC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34AD4-B3C0-4556-A8C4-3FE4FFB61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C328-2C28-46AC-9DB6-18D1061F86FC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34AD4-B3C0-4556-A8C4-3FE4FFB61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C328-2C28-46AC-9DB6-18D1061F86FC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34AD4-B3C0-4556-A8C4-3FE4FFB61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DC328-2C28-46AC-9DB6-18D1061F86FC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34AD4-B3C0-4556-A8C4-3FE4FFB61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8"/>
            <a:ext cx="86106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Eastside Type N Characterization Project Forest Hydrology Study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Site Validation Results for Field Effort 2010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76200" y="76200"/>
          <a:ext cx="896112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1981200" y="152400"/>
          <a:ext cx="55372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/>
        </p:nvGraphicFramePr>
        <p:xfrm>
          <a:off x="2057400" y="3352800"/>
          <a:ext cx="54102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2286000" y="152400"/>
          <a:ext cx="44958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/>
          <p:nvPr/>
        </p:nvGraphicFramePr>
        <p:xfrm>
          <a:off x="2209800" y="3429000"/>
          <a:ext cx="4724400" cy="3268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057400" y="3429000"/>
          <a:ext cx="51054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2057400" y="0"/>
          <a:ext cx="53340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1828800" y="3581400"/>
          <a:ext cx="54864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1905000" y="0"/>
          <a:ext cx="54102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What Did We Learn?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Approximately 2/3 rejection rate across counties</a:t>
            </a:r>
          </a:p>
          <a:p>
            <a:r>
              <a:rPr lang="en-US" dirty="0" smtClean="0"/>
              <a:t>Lowest precipitation zones tend to have the highest validation and rejection rates</a:t>
            </a:r>
          </a:p>
          <a:p>
            <a:r>
              <a:rPr lang="en-US" dirty="0" smtClean="0"/>
              <a:t>The absence of a Type N stream made up 40% of rejected sites</a:t>
            </a:r>
          </a:p>
          <a:p>
            <a:r>
              <a:rPr lang="en-US" dirty="0" smtClean="0"/>
              <a:t>2.5% of sub-basins rejected under Criteria #4 contained Type N Streams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Next Steps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 results to Dan Miller to determine if possible modifications can be made to “SAMPLE” program</a:t>
            </a:r>
          </a:p>
          <a:p>
            <a:r>
              <a:rPr lang="en-US" dirty="0" smtClean="0"/>
              <a:t>Explore the use of DNR’s WTMF’s database to increase the efficiency of site validation</a:t>
            </a:r>
          </a:p>
          <a:p>
            <a:r>
              <a:rPr lang="en-US" dirty="0" smtClean="0"/>
              <a:t>Move forward with field inventory in 2011-2012 on the 62 sites that have been validated.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SAGE Participants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Jim Mathews, Yakima Nation</a:t>
            </a:r>
          </a:p>
          <a:p>
            <a:r>
              <a:rPr lang="en-US" dirty="0" smtClean="0"/>
              <a:t>Tim McBride, Hancock Forest Management </a:t>
            </a:r>
          </a:p>
          <a:p>
            <a:r>
              <a:rPr lang="en-US" dirty="0" smtClean="0"/>
              <a:t>Lynda Hofmann, WDFW</a:t>
            </a:r>
          </a:p>
          <a:p>
            <a:r>
              <a:rPr lang="en-US" dirty="0" smtClean="0"/>
              <a:t>Chad Macrae, Spokane Tribe of Indians</a:t>
            </a:r>
          </a:p>
          <a:p>
            <a:r>
              <a:rPr lang="en-US" dirty="0" smtClean="0"/>
              <a:t>Todd Baldwin, Kalispel Tribe of Indians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Primary Objectives of Study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1.   Determine </a:t>
            </a:r>
            <a:r>
              <a:rPr lang="en-US" sz="2000" dirty="0"/>
              <a:t>the spatial and temporal characteristics of surface water discharge in Type N streams across eastern Washington FFR </a:t>
            </a:r>
            <a:r>
              <a:rPr lang="en-US" sz="2000" dirty="0" smtClean="0"/>
              <a:t>lands</a:t>
            </a:r>
          </a:p>
          <a:p>
            <a:endParaRPr lang="en-US" sz="2000" dirty="0"/>
          </a:p>
          <a:p>
            <a:pPr>
              <a:buNone/>
            </a:pPr>
            <a:r>
              <a:rPr lang="en-US" sz="2000" dirty="0" smtClean="0"/>
              <a:t>2.   Investigate </a:t>
            </a:r>
            <a:r>
              <a:rPr lang="en-US" sz="2000" dirty="0"/>
              <a:t>process relationships between stream hydrology, landforms </a:t>
            </a:r>
            <a:r>
              <a:rPr lang="en-US" sz="2000" dirty="0" smtClean="0"/>
              <a:t>       and </a:t>
            </a:r>
            <a:r>
              <a:rPr lang="en-US" sz="2000" dirty="0"/>
              <a:t>management activity. </a:t>
            </a:r>
            <a:endParaRPr lang="en-US" sz="2000" dirty="0" smtClean="0"/>
          </a:p>
          <a:p>
            <a:endParaRPr lang="en-US" sz="2000" dirty="0"/>
          </a:p>
          <a:p>
            <a:pPr marL="457200" indent="-457200">
              <a:buNone/>
            </a:pPr>
            <a:r>
              <a:rPr lang="en-US" sz="2000" dirty="0" smtClean="0"/>
              <a:t>3.   Develop </a:t>
            </a:r>
            <a:r>
              <a:rPr lang="en-US" sz="2000" dirty="0"/>
              <a:t>criteria for characterizing and mapping streams with </a:t>
            </a:r>
            <a:r>
              <a:rPr lang="en-US" sz="2000" dirty="0" smtClean="0"/>
              <a:t>similar</a:t>
            </a:r>
          </a:p>
          <a:p>
            <a:pPr marL="457200" indent="-45720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characteristics </a:t>
            </a:r>
            <a:r>
              <a:rPr lang="en-US" sz="2000" dirty="0"/>
              <a:t>across the FFR landscape </a:t>
            </a:r>
            <a:endParaRPr lang="en-US" sz="2000" dirty="0" smtClean="0"/>
          </a:p>
          <a:p>
            <a:pPr marL="457200" indent="-457200">
              <a:buNone/>
            </a:pPr>
            <a:endParaRPr lang="en-US" sz="2000" dirty="0" smtClean="0"/>
          </a:p>
          <a:p>
            <a:pPr marL="457200" indent="-457200">
              <a:buNone/>
            </a:pPr>
            <a:r>
              <a:rPr lang="en-US" sz="2000" dirty="0" smtClean="0"/>
              <a:t>4.   Establish a pool of study sites for Extensive and Effectiveness Monitoring.</a:t>
            </a:r>
            <a:endParaRPr lang="en-US" sz="2000" dirty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Objectives of Site Validation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Validate a minimum of 100 sub-basins containing a regulated Type N Stream</a:t>
            </a:r>
          </a:p>
          <a:p>
            <a:endParaRPr lang="en-US" dirty="0" smtClean="0"/>
          </a:p>
          <a:p>
            <a:r>
              <a:rPr lang="en-US" dirty="0" smtClean="0"/>
              <a:t>Collected data on sub-basins that were validated and rejected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0"/>
            <a:ext cx="5417127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Validated/Rejection Table For 150 Sites</a:t>
            </a:r>
            <a:endParaRPr lang="en-US" sz="4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" y="1524007"/>
          <a:ext cx="8991600" cy="5257798"/>
        </p:xfrm>
        <a:graphic>
          <a:graphicData uri="http://schemas.openxmlformats.org/drawingml/2006/table">
            <a:tbl>
              <a:tblPr/>
              <a:tblGrid>
                <a:gridCol w="1319405"/>
                <a:gridCol w="828137"/>
                <a:gridCol w="656895"/>
                <a:gridCol w="690582"/>
                <a:gridCol w="828137"/>
                <a:gridCol w="996570"/>
                <a:gridCol w="547413"/>
                <a:gridCol w="564256"/>
                <a:gridCol w="707424"/>
                <a:gridCol w="898318"/>
                <a:gridCol w="954463"/>
              </a:tblGrid>
              <a:tr h="435291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1ST 150 FHS SITES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# Sites REJECTED for Each Criteria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# OF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 OF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 OF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 OF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35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SITES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SITES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&lt;25% Forested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&lt;25%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FFR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 Access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&gt;3-SFLO's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 Type 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 Permission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Selected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by SAMPLE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Reviewed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Validated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Rejected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Asotin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Chelan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Columbia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Ferry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Kittitas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Klickitat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Lincoln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Okanogan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Pend Oreille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Skamania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Spokane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Stevens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Walla Walla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Yakima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506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4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#: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All 150"/>
          <p:cNvGraphicFramePr>
            <a:graphicFrameLocks/>
          </p:cNvGraphicFramePr>
          <p:nvPr/>
        </p:nvGraphicFramePr>
        <p:xfrm>
          <a:off x="152400" y="152400"/>
          <a:ext cx="8763000" cy="655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/>
        </p:nvGraphicFramePr>
        <p:xfrm>
          <a:off x="228600" y="304800"/>
          <a:ext cx="87630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76200" y="76200"/>
          <a:ext cx="89916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ublications" ma:contentTypeID="0x0101006B11CAB9DD3AD14ABDA9081B1E83275E008585E091D4FCAA4B88663916472B09FD" ma:contentTypeVersion="17" ma:contentTypeDescription="" ma:contentTypeScope="" ma:versionID="4c6a7873ce2e97d7b8403d1c182cc150">
  <xsd:schema xmlns:xsd="http://www.w3.org/2001/XMLSchema" xmlns:p="http://schemas.microsoft.com/office/2006/metadata/properties" xmlns:ns2="d6a402c2-6f55-4444-9f75-7a0c5427824d" targetNamespace="http://schemas.microsoft.com/office/2006/metadata/properties" ma:root="true" ma:fieldsID="ffaacac355ac354a2df57135465681fd" ns2:_="">
    <xsd:import namespace="d6a402c2-6f55-4444-9f75-7a0c5427824d"/>
    <xsd:element name="properties">
      <xsd:complexType>
        <xsd:sequence>
          <xsd:element name="documentManagement">
            <xsd:complexType>
              <xsd:all>
                <xsd:element ref="ns2:Display_x0020_On" minOccurs="0"/>
                <xsd:element ref="ns2:No_x0020_Show" minOccurs="0"/>
                <xsd:element ref="ns2:Publication_x0020_Type" minOccurs="0"/>
                <xsd:element ref="ns2:Document_x0020_Description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d6a402c2-6f55-4444-9f75-7a0c5427824d" elementFormDefault="qualified">
    <xsd:import namespace="http://schemas.microsoft.com/office/2006/documentManagement/types"/>
    <xsd:element name="Display_x0020_On" ma:index="2" nillable="true" ma:displayName="Display On" ma:default="" ma:description="Specifies where to display item." ma:internalName="Display_x0020_On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HOME"/>
                    <xsd:enumeration value="REC_HM"/>
                    <xsd:enumeration value="REC_REC"/>
                    <xsd:enumeration value="REC_EDU"/>
                    <xsd:enumeration value="REC_CTZN"/>
                    <xsd:enumeration value="REC_FIRE"/>
                    <xsd:enumeration value="REC_HOWN"/>
                    <xsd:enumeration value="REC_LEG"/>
                    <xsd:enumeration value="BIZ_HM"/>
                    <xsd:enumeration value="BIZ_FP"/>
                    <xsd:enumeration value="BIZ_LEAS"/>
                    <xsd:enumeration value="BIZ_TRUST"/>
                    <xsd:enumeration value="BIZ_GOV"/>
                    <xsd:enumeration value="BIZ_INDS"/>
                    <xsd:enumeration value="BIZ_TS"/>
                    <xsd:enumeration value="SCI_HM"/>
                    <xsd:enumeration value="SCI_CONS"/>
                    <xsd:enumeration value="SCI_GEOL"/>
                    <xsd:enumeration value="SCI_AQM"/>
                    <xsd:enumeration value="SCI_FRST"/>
                    <xsd:enumeration value="SCI_WETL"/>
                    <xsd:enumeration value="SCI_SEPA"/>
                    <xsd:enumeration value="ABT_HM"/>
                    <xsd:enumeration value="ABT_MIS"/>
                    <xsd:enumeration value="ABT_DIV"/>
                    <xsd:enumeration value="ABT_RGN"/>
                    <xsd:enumeration value="ABT_BC"/>
                    <xsd:enumeration value="ABT_TRBL"/>
                    <xsd:enumeration value="ABT_DML"/>
                    <xsd:enumeration value="DIV_AQR"/>
                    <xsd:enumeration value="DIV_AMP"/>
                    <xsd:enumeration value="DIV_ENG"/>
                    <xsd:enumeration value="DIV_FM"/>
                    <xsd:enumeration value="DIV_FP"/>
                    <xsd:enumeration value="DIV_GER"/>
                    <xsd:enumeration value="DIV_HR"/>
                    <xsd:enumeration value="DIV_IT"/>
                    <xsd:enumeration value="DIV_LM"/>
                    <xsd:enumeration value="DIV_OBE"/>
                    <xsd:enumeration value="DIV_EM"/>
                    <xsd:enumeration value="DIV_PSL"/>
                    <xsd:enumeration value="DIV_RP"/>
                    <xsd:enumeration value="RGN_NE"/>
                    <xsd:enumeration value="RGN_NW"/>
                    <xsd:enumeration value="RGN_OLY"/>
                    <xsd:enumeration value="RGN_PC"/>
                    <xsd:enumeration value="RGN_SE"/>
                    <xsd:enumeration value="RGN_SPS"/>
                    <xsd:enumeration value="RGN_AQR"/>
                    <xsd:enumeration value="BC_BNR"/>
                    <xsd:enumeration value="BC_FIRE"/>
                    <xsd:enumeration value="BC_FP"/>
                    <xsd:enumeration value="BC_LNDBNK"/>
                    <xsd:enumeration value="BC_NATHRG"/>
                    <xsd:enumeration value="BC_SFLO"/>
                    <xsd:enumeration value="BC_SRVY"/>
                    <xsd:enumeration value="BC_WCFC"/>
                    <xsd:enumeration value="BC_GEOG"/>
                    <xsd:enumeration value="BC_FSTSTWD"/>
                    <xsd:enumeration value="BC_CMER"/>
                    <xsd:enumeration value="PR"/>
                    <xsd:enumeration value="FAQ"/>
                    <xsd:enumeration value="POL"/>
                  </xsd:restriction>
                </xsd:simpleType>
              </xsd:element>
            </xsd:sequence>
          </xsd:extension>
        </xsd:complexContent>
      </xsd:complexType>
    </xsd:element>
    <xsd:element name="No_x0020_Show" ma:index="3" nillable="true" ma:displayName="No Show" ma:default="0" ma:description="Check this box if the publication does not need to show in the Publications list." ma:internalName="No_x0020_Show">
      <xsd:simpleType>
        <xsd:restriction base="dms:Boolean"/>
      </xsd:simpleType>
    </xsd:element>
    <xsd:element name="Publication_x0020_Type" ma:index="4" nillable="true" ma:displayName="Publication Type" ma:default="" ma:format="RadioButtons" ma:internalName="Publication_x0020_Type">
      <xsd:simpleType>
        <xsd:restriction base="dms:Choice">
          <xsd:enumeration value="Agendas"/>
          <xsd:enumeration value="Data"/>
          <xsd:enumeration value="Forms"/>
          <xsd:enumeration value="Maps"/>
          <xsd:enumeration value="Minutes"/>
          <xsd:enumeration value="Publications"/>
          <xsd:enumeration value="Regulations"/>
          <xsd:enumeration value="Reports"/>
          <xsd:enumeration value="Research"/>
          <xsd:enumeration value="SEPA"/>
        </xsd:restriction>
      </xsd:simpleType>
    </xsd:element>
    <xsd:element name="Document_x0020_Description" ma:index="5" ma:displayName="Document Description" ma:default="" ma:internalName="Document_x0020_Description" ma:readOnly="fals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No_x0020_Show xmlns="d6a402c2-6f55-4444-9f75-7a0c5427824d">true</No_x0020_Show>
    <Display_x0020_On xmlns="d6a402c2-6f55-4444-9f75-7a0c5427824d">
      <Value>BC_CMER</Value>
    </Display_x0020_On>
    <Publication_x0020_Type xmlns="d6a402c2-6f55-4444-9f75-7a0c5427824d">Publications</Publication_x0020_Type>
    <Document_x0020_Description xmlns="d6a402c2-6f55-4444-9f75-7a0c5427824d">CMER Meeting Presentation Dec. 14, 2010 - Eastside Type N Characterization Project Forest Hydrology Study - T. Baldwin</Document_x0020_Description>
  </documentManagement>
</p:properties>
</file>

<file path=customXml/itemProps1.xml><?xml version="1.0" encoding="utf-8"?>
<ds:datastoreItem xmlns:ds="http://schemas.openxmlformats.org/officeDocument/2006/customXml" ds:itemID="{B2597E4B-CF8E-4F30-B6F2-AF0462E44818}"/>
</file>

<file path=customXml/itemProps2.xml><?xml version="1.0" encoding="utf-8"?>
<ds:datastoreItem xmlns:ds="http://schemas.openxmlformats.org/officeDocument/2006/customXml" ds:itemID="{B7946A75-BB40-4AC8-9FA2-8A3A5600473B}"/>
</file>

<file path=customXml/itemProps3.xml><?xml version="1.0" encoding="utf-8"?>
<ds:datastoreItem xmlns:ds="http://schemas.openxmlformats.org/officeDocument/2006/customXml" ds:itemID="{BF21E795-D145-46C8-8D95-E327C71496BF}"/>
</file>

<file path=docProps/app.xml><?xml version="1.0" encoding="utf-8"?>
<Properties xmlns="http://schemas.openxmlformats.org/officeDocument/2006/extended-properties" xmlns:vt="http://schemas.openxmlformats.org/officeDocument/2006/docPropsVTypes">
  <TotalTime>772</TotalTime>
  <Words>586</Words>
  <Application>Microsoft Office PowerPoint</Application>
  <PresentationFormat>On-screen Show (4:3)</PresentationFormat>
  <Paragraphs>264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Eastside Type N Characterization Project Forest Hydrology Study</vt:lpstr>
      <vt:lpstr>SAGE Participants </vt:lpstr>
      <vt:lpstr>Primary Objectives of Study</vt:lpstr>
      <vt:lpstr>Objectives of Site Validation</vt:lpstr>
      <vt:lpstr>Slide 5</vt:lpstr>
      <vt:lpstr>Validated/Rejection Table For 150 Sites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What Did We Learn?</vt:lpstr>
      <vt:lpstr>Next Steps</vt:lpstr>
    </vt:vector>
  </TitlesOfParts>
  <Company>Northern Quest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12-14-10 CMER Meeting Materials - Baldwin</dc:title>
  <dc:creator>tbaldwin</dc:creator>
  <cp:lastModifiedBy>dhut490</cp:lastModifiedBy>
  <cp:revision>62</cp:revision>
  <dcterms:created xsi:type="dcterms:W3CDTF">2010-12-09T14:52:05Z</dcterms:created>
  <dcterms:modified xsi:type="dcterms:W3CDTF">2010-12-13T23:21:19Z</dcterms:modified>
  <cp:contentType>Publications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0x0101006B11CAB9DD3AD14ABDA9081B1E83275E008585E091D4FCAA4B88663916472B09FD</vt:lpwstr>
  </property>
</Properties>
</file>