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6" r:id="rId4"/>
    <p:sldId id="267" r:id="rId5"/>
    <p:sldId id="258" r:id="rId6"/>
    <p:sldId id="261" r:id="rId7"/>
    <p:sldId id="259" r:id="rId8"/>
    <p:sldId id="301" r:id="rId9"/>
    <p:sldId id="262" r:id="rId10"/>
    <p:sldId id="263" r:id="rId11"/>
    <p:sldId id="264" r:id="rId12"/>
    <p:sldId id="286" r:id="rId13"/>
    <p:sldId id="302" r:id="rId14"/>
    <p:sldId id="273" r:id="rId15"/>
    <p:sldId id="274" r:id="rId16"/>
    <p:sldId id="275" r:id="rId17"/>
    <p:sldId id="276" r:id="rId18"/>
    <p:sldId id="277" r:id="rId19"/>
    <p:sldId id="288" r:id="rId20"/>
    <p:sldId id="279" r:id="rId21"/>
    <p:sldId id="280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3" r:id="rId33"/>
    <p:sldId id="299" r:id="rId34"/>
    <p:sldId id="300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2AA67D"/>
    <a:srgbClr val="1553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4ADEC-E92B-4CF5-956F-0834A2710D26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684B9-1862-44C0-B8FD-27ED293FF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EC072A-3623-4F67-8448-58F5ADDC0B8B}" type="slidenum">
              <a:rPr lang="en-US"/>
              <a:pPr/>
              <a:t>5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F2FC1A-2745-4227-AE91-D4799442DC80}" type="slidenum">
              <a:rPr lang="en-US"/>
              <a:pPr/>
              <a:t>16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5A2E1A-B4C3-4764-A9AD-DE374125468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C385BC-9D22-4F08-A84D-4E82CD089356}" type="slidenum">
              <a:rPr lang="en-US"/>
              <a:pPr/>
              <a:t>18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F7C0C4-FC34-46A1-A989-46BFF5593FC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3F23E7-994A-42EB-9F58-82D0C1CB98FD}" type="slidenum">
              <a:rPr lang="en-US"/>
              <a:pPr/>
              <a:t>20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DAC080-E4DE-4315-B8C3-CB79E4BE1ED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30715E-ECC7-4E86-B0CD-FDE37D426D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78699-E7EF-4ABE-B7AA-6B3DA3B8E4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33A89-0106-4A2B-A161-4C75D2FA42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39E1C-87D9-4F28-A645-2E0DF7FD04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B54C99-5B58-4846-AFE2-0D3F69711CFB}" type="slidenum">
              <a:rPr lang="en-US"/>
              <a:pPr/>
              <a:t>6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902718-690B-42F2-9A97-BAC1D967CB3E}" type="slidenum">
              <a:rPr lang="en-US"/>
              <a:pPr/>
              <a:t>7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4A8F32-141C-47A7-9957-CAE81BE26745}" type="slidenum">
              <a:rPr lang="en-US"/>
              <a:pPr/>
              <a:t>9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65D161-ECBC-45F1-A7BE-530158510802}" type="slidenum">
              <a:rPr lang="en-US"/>
              <a:pPr/>
              <a:t>10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31C74B-B385-4DBB-A2BC-9B1D3ED03224}" type="slidenum">
              <a:rPr lang="en-US"/>
              <a:pPr/>
              <a:t>11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8BFE1-683F-46FE-AE1A-AEDBC946D5D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C6D827-2885-4C79-B230-4290E8ED482E}" type="slidenum">
              <a:rPr lang="en-US"/>
              <a:pPr/>
              <a:t>14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AD66C8-77EA-473A-A7D8-B0753866D184}" type="slidenum">
              <a:rPr lang="en-US"/>
              <a:pPr/>
              <a:t>15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3DA8813-749D-4EBD-AD5F-7EF0A5958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B0AEE-33F5-4195-9003-DC20BCF9C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8742-F321-4B57-AC54-90347B81ECC7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BA27-D76E-4796-8D5D-B04D192E4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5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10.xls"/><Relationship Id="rId13" Type="http://schemas.openxmlformats.org/officeDocument/2006/relationships/oleObject" Target="../embeddings/Microsoft_Office_Excel_97-2003_Worksheet15.xls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Microsoft_Office_Excel_97-2003_Worksheet9.xls"/><Relationship Id="rId12" Type="http://schemas.openxmlformats.org/officeDocument/2006/relationships/oleObject" Target="../embeddings/Microsoft_Office_Excel_97-2003_Worksheet1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8.xls"/><Relationship Id="rId11" Type="http://schemas.openxmlformats.org/officeDocument/2006/relationships/oleObject" Target="../embeddings/Microsoft_Office_Excel_97-2003_Worksheet13.xls"/><Relationship Id="rId5" Type="http://schemas.openxmlformats.org/officeDocument/2006/relationships/oleObject" Target="../embeddings/Microsoft_Office_Excel_97-2003_Worksheet7.xls"/><Relationship Id="rId10" Type="http://schemas.openxmlformats.org/officeDocument/2006/relationships/oleObject" Target="../embeddings/Microsoft_Office_Excel_97-2003_Worksheet12.xls"/><Relationship Id="rId4" Type="http://schemas.openxmlformats.org/officeDocument/2006/relationships/oleObject" Target="../embeddings/Microsoft_Office_Excel_97-2003_Worksheet6.xls"/><Relationship Id="rId9" Type="http://schemas.openxmlformats.org/officeDocument/2006/relationships/oleObject" Target="../embeddings/Microsoft_Office_Excel_97-2003_Worksheet1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RipStream</a:t>
            </a:r>
            <a:r>
              <a:rPr lang="en-US" dirty="0" smtClean="0">
                <a:solidFill>
                  <a:schemeClr val="bg1"/>
                </a:solidFill>
              </a:rPr>
              <a:t>: Quantifying stream temperature response to Oregon timber harvest practices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763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Jeremy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Groom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Liz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Dent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Lisa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Madsen</a:t>
            </a:r>
            <a:r>
              <a:rPr lang="en-US" baseline="300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en-US" baseline="300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800" baseline="30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OSU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Dept. of Forest Engineering Resources &amp; Management</a:t>
            </a:r>
          </a:p>
          <a:p>
            <a:r>
              <a:rPr lang="en-US" sz="1800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Oregon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Dept. of Forestry, </a:t>
            </a:r>
            <a:r>
              <a:rPr lang="en-US" sz="1800" baseline="300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OSU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Dept. of Statistics</a:t>
            </a:r>
          </a:p>
        </p:txBody>
      </p:sp>
      <p:pic>
        <p:nvPicPr>
          <p:cNvPr id="4" name="Picture 5" descr="P73100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19550"/>
            <a:ext cx="3581400" cy="26860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6" descr="ODF_color_vecto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4343400"/>
            <a:ext cx="1263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su-tag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562600"/>
            <a:ext cx="962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1950" y="4914900"/>
            <a:ext cx="1009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962650"/>
            <a:ext cx="20764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1338" y="5538788"/>
            <a:ext cx="8048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381000"/>
            <a:ext cx="8229600" cy="3656013"/>
          </a:xfrm>
          <a:ln/>
        </p:spPr>
        <p:txBody>
          <a:bodyPr anchor="t"/>
          <a:lstStyle/>
          <a:p>
            <a:pPr marL="342900" indent="-342900">
              <a:spcBef>
                <a:spcPts val="12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800">
                <a:solidFill>
                  <a:srgbClr val="FFFFFF"/>
                </a:solidFill>
              </a:rPr>
              <a:t>7DayMax </a:t>
            </a:r>
          </a:p>
          <a:p>
            <a:pPr marL="342900" indent="-342900" algn="l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3200">
              <a:solidFill>
                <a:srgbClr val="FFFFFF"/>
              </a:solidFill>
            </a:endParaRPr>
          </a:p>
          <a:p>
            <a:pPr marL="342900" indent="-342900" algn="l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rgbClr val="FFFFFF"/>
                </a:solidFill>
              </a:rPr>
              <a:t>“Temperature” = 7-day moving average of maximum daily temperatures</a:t>
            </a:r>
          </a:p>
          <a:p>
            <a:pPr marL="342900" indent="-342900" algn="l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3200">
              <a:solidFill>
                <a:srgbClr val="FFFFFF"/>
              </a:solidFill>
            </a:endParaRPr>
          </a:p>
          <a:p>
            <a:pPr marL="342900" indent="-342900" algn="l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3657600"/>
            <a:ext cx="8382000" cy="169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Day:     1     2     3     4     5     6     7     8     9   </a:t>
            </a:r>
            <a:r>
              <a:rPr lang="en-US" sz="2800" dirty="0" smtClean="0">
                <a:solidFill>
                  <a:srgbClr val="FFFFFF"/>
                </a:solidFill>
              </a:rPr>
              <a:t>  </a:t>
            </a:r>
            <a:r>
              <a:rPr lang="en-US" sz="2800" dirty="0">
                <a:solidFill>
                  <a:srgbClr val="FFFFFF"/>
                </a:solidFill>
              </a:rPr>
              <a:t>10  </a:t>
            </a:r>
            <a:r>
              <a:rPr lang="en-US" sz="2800" dirty="0" smtClean="0">
                <a:solidFill>
                  <a:srgbClr val="FFFFFF"/>
                </a:solidFill>
              </a:rPr>
              <a:t>   </a:t>
            </a:r>
            <a:r>
              <a:rPr lang="en-US" sz="2800" dirty="0">
                <a:solidFill>
                  <a:srgbClr val="FFFFFF"/>
                </a:solidFill>
              </a:rPr>
              <a:t>11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FF66"/>
                </a:solidFill>
              </a:rPr>
              <a:t>Temp:  11   12  10   11    9     8     9     9    10    10     9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FFFF66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FF9933"/>
              </a:solidFill>
            </a:endParaRPr>
          </a:p>
        </p:txBody>
      </p:sp>
      <p:sp>
        <p:nvSpPr>
          <p:cNvPr id="10243" name="Freeform 3"/>
          <p:cNvSpPr>
            <a:spLocks noChangeArrowheads="1"/>
          </p:cNvSpPr>
          <p:nvPr/>
        </p:nvSpPr>
        <p:spPr bwMode="auto">
          <a:xfrm>
            <a:off x="1752600" y="4648200"/>
            <a:ext cx="36607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6" y="0"/>
              </a:cxn>
            </a:cxnLst>
            <a:rect l="0" t="0" r="r" b="b"/>
            <a:pathLst>
              <a:path w="2306" h="1">
                <a:moveTo>
                  <a:pt x="0" y="0"/>
                </a:moveTo>
                <a:lnTo>
                  <a:pt x="2306" y="0"/>
                </a:lnTo>
              </a:path>
            </a:pathLst>
          </a:custGeom>
          <a:noFill/>
          <a:ln w="2844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Freeform 4"/>
          <p:cNvSpPr>
            <a:spLocks noChangeArrowheads="1"/>
          </p:cNvSpPr>
          <p:nvPr/>
        </p:nvSpPr>
        <p:spPr bwMode="auto">
          <a:xfrm>
            <a:off x="2286000" y="4806950"/>
            <a:ext cx="365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1"/>
              </a:cxn>
            </a:cxnLst>
            <a:rect l="0" t="0" r="r" b="b"/>
            <a:pathLst>
              <a:path w="2304" h="1">
                <a:moveTo>
                  <a:pt x="0" y="0"/>
                </a:moveTo>
                <a:lnTo>
                  <a:pt x="2304" y="1"/>
                </a:lnTo>
              </a:path>
            </a:pathLst>
          </a:custGeom>
          <a:noFill/>
          <a:ln w="2844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Freeform 5"/>
          <p:cNvSpPr>
            <a:spLocks noChangeArrowheads="1"/>
          </p:cNvSpPr>
          <p:nvPr/>
        </p:nvSpPr>
        <p:spPr bwMode="auto">
          <a:xfrm>
            <a:off x="2819400" y="4959350"/>
            <a:ext cx="372586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47" y="1"/>
              </a:cxn>
              <a:cxn ang="0">
                <a:pos x="1531" y="1"/>
              </a:cxn>
            </a:cxnLst>
            <a:rect l="0" t="0" r="r" b="b"/>
            <a:pathLst>
              <a:path w="2347" h="1">
                <a:moveTo>
                  <a:pt x="0" y="0"/>
                </a:moveTo>
                <a:lnTo>
                  <a:pt x="2347" y="1"/>
                </a:lnTo>
                <a:lnTo>
                  <a:pt x="1531" y="1"/>
                </a:lnTo>
              </a:path>
            </a:pathLst>
          </a:custGeom>
          <a:noFill/>
          <a:ln w="2844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Freeform 6"/>
          <p:cNvSpPr>
            <a:spLocks noChangeArrowheads="1"/>
          </p:cNvSpPr>
          <p:nvPr/>
        </p:nvSpPr>
        <p:spPr bwMode="auto">
          <a:xfrm>
            <a:off x="3505200" y="4648200"/>
            <a:ext cx="9525" cy="7905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498"/>
              </a:cxn>
            </a:cxnLst>
            <a:rect l="0" t="0" r="r" b="b"/>
            <a:pathLst>
              <a:path w="6" h="498">
                <a:moveTo>
                  <a:pt x="6" y="0"/>
                </a:moveTo>
                <a:lnTo>
                  <a:pt x="0" y="498"/>
                </a:lnTo>
              </a:path>
            </a:pathLst>
          </a:custGeom>
          <a:noFill/>
          <a:ln w="2844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Freeform 7"/>
          <p:cNvSpPr>
            <a:spLocks noChangeArrowheads="1"/>
          </p:cNvSpPr>
          <p:nvPr/>
        </p:nvSpPr>
        <p:spPr bwMode="auto">
          <a:xfrm>
            <a:off x="4106863" y="4800600"/>
            <a:ext cx="9525" cy="617538"/>
          </a:xfrm>
          <a:custGeom>
            <a:avLst/>
            <a:gdLst/>
            <a:ahLst/>
            <a:cxnLst>
              <a:cxn ang="0">
                <a:pos x="0" y="389"/>
              </a:cxn>
              <a:cxn ang="0">
                <a:pos x="6" y="0"/>
              </a:cxn>
            </a:cxnLst>
            <a:rect l="0" t="0" r="r" b="b"/>
            <a:pathLst>
              <a:path w="6" h="389">
                <a:moveTo>
                  <a:pt x="0" y="389"/>
                </a:moveTo>
                <a:lnTo>
                  <a:pt x="6" y="0"/>
                </a:lnTo>
              </a:path>
            </a:pathLst>
          </a:custGeom>
          <a:noFill/>
          <a:ln w="2844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>
            <a:off x="4716463" y="4954588"/>
            <a:ext cx="1587" cy="425450"/>
          </a:xfrm>
          <a:custGeom>
            <a:avLst/>
            <a:gdLst/>
            <a:ahLst/>
            <a:cxnLst>
              <a:cxn ang="0">
                <a:pos x="0" y="268"/>
              </a:cxn>
              <a:cxn ang="0">
                <a:pos x="1" y="0"/>
              </a:cxn>
            </a:cxnLst>
            <a:rect l="0" t="0" r="r" b="b"/>
            <a:pathLst>
              <a:path w="1" h="268">
                <a:moveTo>
                  <a:pt x="0" y="268"/>
                </a:moveTo>
                <a:lnTo>
                  <a:pt x="1" y="0"/>
                </a:lnTo>
              </a:path>
            </a:pathLst>
          </a:custGeom>
          <a:noFill/>
          <a:ln w="28440">
            <a:solidFill>
              <a:srgbClr val="FFCC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851275" y="5378450"/>
            <a:ext cx="638614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FFFF"/>
                </a:solidFill>
              </a:rPr>
              <a:t>9.7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397375" y="5384800"/>
            <a:ext cx="883873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CC99"/>
                </a:solidFill>
              </a:rPr>
              <a:t>9.4</a:t>
            </a:r>
            <a:r>
              <a:rPr lang="en-US" sz="2800" dirty="0">
                <a:solidFill>
                  <a:srgbClr val="FFFF66"/>
                </a:solidFill>
              </a:rPr>
              <a:t>   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117850" y="5378450"/>
            <a:ext cx="821356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FFFF66"/>
                </a:solidFill>
              </a:rPr>
              <a:t>10.0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1640" y="5366851"/>
            <a:ext cx="1643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66"/>
                </a:solidFill>
              </a:rPr>
              <a:t>7DayMax: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accent6"/>
                </a:solidFill>
              </a:rPr>
              <a:t>Numeric Criteria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678488"/>
          </a:xfrm>
          <a:ln/>
        </p:spPr>
        <p:txBody>
          <a:bodyPr/>
          <a:lstStyle/>
          <a:p>
            <a:pP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FFFFFF"/>
                </a:solidFill>
              </a:rPr>
              <a:t>Is analysis guidance available?  YES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solidFill>
                <a:srgbClr val="FFFFFF"/>
              </a:solidFill>
            </a:endParaRPr>
          </a:p>
          <a:p>
            <a:pP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FFFFFF"/>
                </a:solidFill>
              </a:rPr>
              <a:t>Numeric Criteria </a:t>
            </a:r>
            <a:r>
              <a:rPr lang="en-US" dirty="0" err="1">
                <a:solidFill>
                  <a:srgbClr val="FFFFFF"/>
                </a:solidFill>
              </a:rPr>
              <a:t>exceedance</a:t>
            </a:r>
            <a:r>
              <a:rPr lang="en-US" dirty="0">
                <a:solidFill>
                  <a:srgbClr val="FFFFFF"/>
                </a:solidFill>
              </a:rPr>
              <a:t> = Any single summer 7DayMax temperature value exceeds 16 C or </a:t>
            </a:r>
            <a:r>
              <a:rPr lang="en-US" dirty="0" smtClean="0">
                <a:solidFill>
                  <a:srgbClr val="FFFFFF"/>
                </a:solidFill>
              </a:rPr>
              <a:t> 18 </a:t>
            </a:r>
            <a:r>
              <a:rPr lang="en-US" dirty="0">
                <a:solidFill>
                  <a:srgbClr val="FFFFFF"/>
                </a:solidFill>
              </a:rPr>
              <a:t>C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solidFill>
                <a:srgbClr val="FFFFFF"/>
              </a:solidFill>
            </a:endParaRPr>
          </a:p>
          <a:p>
            <a:pP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FFFFFF"/>
                </a:solidFill>
              </a:rPr>
              <a:t>Natural: Control probes 1W &amp; 2W</a:t>
            </a:r>
          </a:p>
          <a:p>
            <a:pP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FFFFFF"/>
                </a:solidFill>
              </a:rPr>
              <a:t>Potential harvest effect: Treatment probe 3W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solidFill>
                <a:srgbClr val="FFFFFF"/>
              </a:solidFill>
            </a:endParaRP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Numeric Criteria – What’s the big deal?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Widespread WQ rule type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EPA guidance (2003) for PNW states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Lots of effort &amp; research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Opportunity for </a:t>
            </a:r>
            <a:r>
              <a:rPr lang="en-US" dirty="0" smtClean="0">
                <a:solidFill>
                  <a:schemeClr val="bg1"/>
                </a:solidFill>
              </a:rPr>
              <a:t>evaluation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575050" cy="2681288"/>
          </a:xfrm>
          <a:prstGeom prst="rect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solidFill>
                  <a:srgbClr val="FFFFFF"/>
                </a:solidFill>
              </a:rPr>
              <a:t>Numeric Criteria Results: 16 C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6324600" cy="4524375"/>
          </a:xfrm>
        </p:spPr>
        <p:txBody>
          <a:bodyPr>
            <a:normAutofit lnSpcReduction="10000"/>
          </a:bodyPr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Total Number of Sites: </a:t>
            </a: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33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18 </a:t>
            </a: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sites exceeded 16 C 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FontTx/>
              <a:buChar char="ﳴ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Of those </a:t>
            </a: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18</a:t>
            </a: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 sites: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3 </a:t>
            </a: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sites =</a:t>
            </a: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pre-harvest only 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10</a:t>
            </a: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 sites = control (1W, 2W) and treatment (3W) probes during the same year or years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FontTx/>
              <a:buChar char=" 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3 </a:t>
            </a: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sites =</a:t>
            </a: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control probes during pre-harvest years; treatment probes during post-harvest year(s)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FontTx/>
              <a:buChar char="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0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2 </a:t>
            </a: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sites =</a:t>
            </a:r>
            <a:r>
              <a:rPr lang="en-US" sz="2400" b="1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FFFFFF"/>
                </a:solidFill>
                <a:latin typeface="Times New Roman" pitchFamily="18" charset="0"/>
              </a:rPr>
              <a:t>treatment probe post-harvest only</a:t>
            </a:r>
          </a:p>
        </p:txBody>
      </p:sp>
      <p:graphicFrame>
        <p:nvGraphicFramePr>
          <p:cNvPr id="12302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6705600" y="1752600"/>
          <a:ext cx="1965325" cy="3973513"/>
        </p:xfrm>
        <a:graphic>
          <a:graphicData uri="http://schemas.openxmlformats.org/presentationml/2006/ole">
            <p:oleObj spid="_x0000_s55298" name="Worksheet" r:id="rId4" imgW="1964293" imgH="3968384" progId="Excel.Sheet.8">
              <p:embed/>
            </p:oleObj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1050925" y="6056313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28613" y="6138863"/>
            <a:ext cx="7777162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FFFFFF"/>
                </a:solidFill>
                <a:latin typeface="Wingdings" pitchFamily="2" charset="2"/>
              </a:rPr>
              <a:t></a:t>
            </a:r>
            <a:r>
              <a:rPr lang="en-US" sz="2800">
                <a:solidFill>
                  <a:srgbClr val="FFFFFF"/>
                </a:solidFill>
              </a:rPr>
              <a:t> No strong indication that standards exceeded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>
              <a:solidFill>
                <a:srgbClr val="FFFFFF"/>
              </a:solidFill>
            </a:endParaRPr>
          </a:p>
        </p:txBody>
      </p:sp>
      <p:graphicFrame>
        <p:nvGraphicFramePr>
          <p:cNvPr id="12515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6705600" y="1752600"/>
          <a:ext cx="1965325" cy="3973513"/>
        </p:xfrm>
        <a:graphic>
          <a:graphicData uri="http://schemas.openxmlformats.org/presentationml/2006/ole">
            <p:oleObj spid="_x0000_s55299" name="Worksheet" r:id="rId5" imgW="1964293" imgH="3968384" progId="Excel.Sheet.8">
              <p:embed/>
            </p:oleObj>
          </a:graphicData>
        </a:graphic>
      </p:graphicFrame>
      <p:graphicFrame>
        <p:nvGraphicFramePr>
          <p:cNvPr id="12517" name="Object 4"/>
          <p:cNvGraphicFramePr>
            <a:graphicFrameLocks noChangeAspect="1"/>
          </p:cNvGraphicFramePr>
          <p:nvPr/>
        </p:nvGraphicFramePr>
        <p:xfrm>
          <a:off x="6705600" y="1752600"/>
          <a:ext cx="1963738" cy="3968750"/>
        </p:xfrm>
        <a:graphic>
          <a:graphicData uri="http://schemas.openxmlformats.org/presentationml/2006/ole">
            <p:oleObj spid="_x0000_s55300" name="Worksheet" r:id="rId6" imgW="1964293" imgH="3968384" progId="Excel.Sheet.8">
              <p:embed/>
            </p:oleObj>
          </a:graphicData>
        </a:graphic>
      </p:graphicFrame>
      <p:graphicFrame>
        <p:nvGraphicFramePr>
          <p:cNvPr id="12518" name="Object 5"/>
          <p:cNvGraphicFramePr>
            <a:graphicFrameLocks noChangeAspect="1"/>
          </p:cNvGraphicFramePr>
          <p:nvPr/>
        </p:nvGraphicFramePr>
        <p:xfrm>
          <a:off x="6705600" y="1752600"/>
          <a:ext cx="1963738" cy="3968750"/>
        </p:xfrm>
        <a:graphic>
          <a:graphicData uri="http://schemas.openxmlformats.org/presentationml/2006/ole">
            <p:oleObj spid="_x0000_s55301" name="Worksheet" r:id="rId7" imgW="1964293" imgH="3968384" progId="Excel.Sheet.8">
              <p:embed/>
            </p:oleObj>
          </a:graphicData>
        </a:graphic>
      </p:graphicFrame>
      <p:graphicFrame>
        <p:nvGraphicFramePr>
          <p:cNvPr id="12519" name="Object 6"/>
          <p:cNvGraphicFramePr>
            <a:graphicFrameLocks noChangeAspect="1"/>
          </p:cNvGraphicFramePr>
          <p:nvPr/>
        </p:nvGraphicFramePr>
        <p:xfrm>
          <a:off x="6705600" y="1752600"/>
          <a:ext cx="1963738" cy="3968750"/>
        </p:xfrm>
        <a:graphic>
          <a:graphicData uri="http://schemas.openxmlformats.org/presentationml/2006/ole">
            <p:oleObj spid="_x0000_s55302" name="Worksheet" r:id="rId8" imgW="1964293" imgH="3968384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C000"/>
                </a:solidFill>
              </a:rPr>
              <a:t>Protecting Cold Water (&gt;0.3 C)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5710238"/>
          </a:xfrm>
          <a:ln/>
        </p:spPr>
        <p:txBody>
          <a:bodyPr/>
          <a:lstStyle/>
          <a:p>
            <a:pPr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en-US" dirty="0">
                <a:solidFill>
                  <a:srgbClr val="FFFFFF"/>
                </a:solidFill>
              </a:rPr>
              <a:t>Is analysis guidance available?  </a:t>
            </a:r>
            <a:r>
              <a:rPr lang="en-US" b="1" dirty="0">
                <a:solidFill>
                  <a:srgbClr val="FFFFFF"/>
                </a:solidFill>
              </a:rPr>
              <a:t>NO.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  <a:p>
            <a:pPr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en-US" dirty="0" smtClean="0">
                <a:solidFill>
                  <a:srgbClr val="FFFFFF"/>
                </a:solidFill>
                <a:latin typeface="Wingdings" pitchFamily="2" charset="2"/>
              </a:rPr>
              <a:t>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Lacking </a:t>
            </a:r>
            <a:r>
              <a:rPr lang="en-US" dirty="0" smtClean="0">
                <a:solidFill>
                  <a:srgbClr val="FFFFFF"/>
                </a:solidFill>
              </a:rPr>
              <a:t>in other states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endParaRPr lang="en-US" sz="4000" b="1" dirty="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en-US" sz="4000" b="1" dirty="0">
              <a:solidFill>
                <a:srgbClr val="FFFFFF"/>
              </a:solidFill>
            </a:endParaRPr>
          </a:p>
          <a:p>
            <a:pPr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en-US" b="1" u="sng" dirty="0">
                <a:solidFill>
                  <a:srgbClr val="FFFFFF"/>
                </a:solidFill>
              </a:rPr>
              <a:t>Collaboration with DEQ</a:t>
            </a:r>
          </a:p>
          <a:p>
            <a:pPr algn="ctr"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en-US" i="1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spcBef>
                <a:spcPts val="9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en-US" sz="3600" i="1" dirty="0">
                <a:solidFill>
                  <a:srgbClr val="FFFFFF"/>
                </a:solidFill>
                <a:latin typeface="Times New Roman" pitchFamily="18" charset="0"/>
              </a:rPr>
              <a:t>Analysis question: For a specific day, has</a:t>
            </a:r>
          </a:p>
          <a:p>
            <a:pPr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en-US" sz="3600" i="1" dirty="0">
                <a:solidFill>
                  <a:srgbClr val="FFFFFF"/>
                </a:solidFill>
                <a:latin typeface="Times New Roman" pitchFamily="18" charset="0"/>
              </a:rPr>
              <a:t>stream temperature increased by &gt; 0.3 C?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spcBef>
                <a:spcPts val="700"/>
              </a:spcBef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PCW analysis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41313" indent="-341313"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Looking </a:t>
            </a:r>
            <a:r>
              <a:rPr lang="en-US" sz="2800" dirty="0">
                <a:solidFill>
                  <a:srgbClr val="FFFFFF"/>
                </a:solidFill>
              </a:rPr>
              <a:t>for </a:t>
            </a:r>
            <a:r>
              <a:rPr lang="en-US" sz="2800" u="sng" dirty="0">
                <a:solidFill>
                  <a:srgbClr val="FFFFFF"/>
                </a:solidFill>
              </a:rPr>
              <a:t>change in relationship </a:t>
            </a:r>
            <a:r>
              <a:rPr lang="en-US" sz="2800" dirty="0" smtClean="0">
                <a:solidFill>
                  <a:srgbClr val="FFFFFF"/>
                </a:solidFill>
              </a:rPr>
              <a:t>(</a:t>
            </a:r>
            <a:r>
              <a:rPr lang="en-US" sz="2800" dirty="0">
                <a:solidFill>
                  <a:srgbClr val="FFFFFF"/>
                </a:solidFill>
              </a:rPr>
              <a:t>e.g., Treatment Reach = 2W and 3W</a:t>
            </a:r>
            <a:r>
              <a:rPr lang="en-US" sz="2800" dirty="0" smtClean="0">
                <a:solidFill>
                  <a:srgbClr val="FFFFFF"/>
                </a:solidFill>
              </a:rPr>
              <a:t>) </a:t>
            </a:r>
            <a:endParaRPr lang="en-US" sz="2800" dirty="0">
              <a:solidFill>
                <a:srgbClr val="FFFFFF"/>
              </a:solidFill>
            </a:endParaRPr>
          </a:p>
          <a:p>
            <a:pPr marL="341313" indent="-341313">
              <a:buClr>
                <a:srgbClr val="FFFFFF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800" dirty="0">
              <a:solidFill>
                <a:srgbClr val="FFFFFF"/>
              </a:solidFill>
            </a:endParaRPr>
          </a:p>
          <a:p>
            <a:pPr marL="341313" indent="-341313"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Comparing </a:t>
            </a:r>
            <a:r>
              <a:rPr lang="en-US" sz="2800" u="sng" dirty="0">
                <a:solidFill>
                  <a:srgbClr val="FFFFFF"/>
                </a:solidFill>
              </a:rPr>
              <a:t>pairs of years</a:t>
            </a:r>
            <a:r>
              <a:rPr lang="en-US" sz="2800" dirty="0">
                <a:solidFill>
                  <a:srgbClr val="FFFFFF"/>
                </a:solidFill>
              </a:rPr>
              <a:t> (e.g., 2002 &amp; 2004) </a:t>
            </a:r>
            <a:r>
              <a:rPr lang="en-US" sz="2800" u="sng" dirty="0">
                <a:solidFill>
                  <a:srgbClr val="FFFFFF"/>
                </a:solidFill>
              </a:rPr>
              <a:t>within a reach</a:t>
            </a:r>
            <a:r>
              <a:rPr lang="en-US" sz="2800" dirty="0">
                <a:solidFill>
                  <a:srgbClr val="FFFFFF"/>
                </a:solidFill>
              </a:rPr>
              <a:t> (e.g., Upstream Control)</a:t>
            </a:r>
          </a:p>
          <a:p>
            <a:pPr marL="341313" indent="-341313"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US" sz="2800" dirty="0">
              <a:solidFill>
                <a:srgbClr val="FFFFFF"/>
              </a:solidFill>
            </a:endParaRPr>
          </a:p>
          <a:p>
            <a:pPr marL="341313" indent="-341313"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Years are either pre-harvest or post-harvest (can compare pre-pre, pre-post, post-post)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91200" y="152400"/>
            <a:ext cx="6858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3886200" y="6400800"/>
            <a:ext cx="1371600" cy="228600"/>
          </a:xfrm>
          <a:prstGeom prst="roundRect">
            <a:avLst>
              <a:gd name="adj" fmla="val 694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886200" y="6400800"/>
            <a:ext cx="1371600" cy="228600"/>
          </a:xfrm>
          <a:prstGeom prst="roundRect">
            <a:avLst>
              <a:gd name="adj" fmla="val 694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"/>
            <a:ext cx="6781800" cy="6781800"/>
          </a:xfrm>
          <a:prstGeom prst="rect">
            <a:avLst/>
          </a:prstGeom>
          <a:noFill/>
        </p:spPr>
      </p:pic>
      <p:sp>
        <p:nvSpPr>
          <p:cNvPr id="15372" name="Freeform 12"/>
          <p:cNvSpPr>
            <a:spLocks/>
          </p:cNvSpPr>
          <p:nvPr/>
        </p:nvSpPr>
        <p:spPr bwMode="auto">
          <a:xfrm>
            <a:off x="4764088" y="3810000"/>
            <a:ext cx="23812" cy="2335213"/>
          </a:xfrm>
          <a:custGeom>
            <a:avLst/>
            <a:gdLst/>
            <a:ahLst/>
            <a:cxnLst>
              <a:cxn ang="0">
                <a:pos x="15" y="1471"/>
              </a:cxn>
              <a:cxn ang="0">
                <a:pos x="0" y="0"/>
              </a:cxn>
            </a:cxnLst>
            <a:rect l="0" t="0" r="r" b="b"/>
            <a:pathLst>
              <a:path w="15" h="1471">
                <a:moveTo>
                  <a:pt x="15" y="1471"/>
                </a:moveTo>
                <a:lnTo>
                  <a:pt x="0" y="0"/>
                </a:lnTo>
              </a:path>
            </a:pathLst>
          </a:custGeom>
          <a:noFill/>
          <a:ln w="50800">
            <a:solidFill>
              <a:srgbClr val="800080"/>
            </a:solidFill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1963738" y="3822700"/>
            <a:ext cx="2786062" cy="63500"/>
          </a:xfrm>
          <a:custGeom>
            <a:avLst/>
            <a:gdLst/>
            <a:ahLst/>
            <a:cxnLst>
              <a:cxn ang="0">
                <a:pos x="1755" y="0"/>
              </a:cxn>
              <a:cxn ang="0">
                <a:pos x="0" y="40"/>
              </a:cxn>
            </a:cxnLst>
            <a:rect l="0" t="0" r="r" b="b"/>
            <a:pathLst>
              <a:path w="1755" h="40">
                <a:moveTo>
                  <a:pt x="1755" y="0"/>
                </a:moveTo>
                <a:lnTo>
                  <a:pt x="0" y="40"/>
                </a:lnTo>
              </a:path>
            </a:pathLst>
          </a:custGeom>
          <a:noFill/>
          <a:ln w="50800">
            <a:solidFill>
              <a:srgbClr val="800080"/>
            </a:solidFill>
            <a:round/>
            <a:headEnd type="none" w="med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4876800" y="2895600"/>
            <a:ext cx="0" cy="3228975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1981200" y="2924175"/>
            <a:ext cx="28956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5181600" y="2209800"/>
            <a:ext cx="990600" cy="609600"/>
          </a:xfrm>
          <a:prstGeom prst="ellips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5867400" y="1295400"/>
            <a:ext cx="990600" cy="609600"/>
          </a:xfrm>
          <a:prstGeom prst="ellips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2" grpId="1" animBg="1"/>
      <p:bldP spid="15373" grpId="0" animBg="1"/>
      <p:bldP spid="15373" grpId="1" animBg="1"/>
      <p:bldP spid="15374" grpId="0" animBg="1"/>
      <p:bldP spid="15374" grpId="1" animBg="1"/>
      <p:bldP spid="15375" grpId="0" animBg="1"/>
      <p:bldP spid="15375" grpId="1" animBg="1"/>
      <p:bldP spid="15376" grpId="0" animBg="1"/>
      <p:bldP spid="15376" grpId="1" animBg="1"/>
      <p:bldP spid="153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PCW – Analysis Path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FFFFFF"/>
                </a:solidFill>
              </a:rPr>
              <a:t>1) Which reach year-pair comparison “exceeded” PCW?</a:t>
            </a:r>
          </a:p>
          <a:p>
            <a:pPr marL="341313" indent="-341313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>
              <a:solidFill>
                <a:srgbClr val="FFFFFF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FFFFFF"/>
                </a:solidFill>
              </a:rPr>
              <a:t>2) Created &amp; compared explanatory models of </a:t>
            </a:r>
            <a:r>
              <a:rPr lang="en-US" dirty="0" err="1">
                <a:solidFill>
                  <a:srgbClr val="FFFFFF"/>
                </a:solidFill>
              </a:rPr>
              <a:t>exceedance</a:t>
            </a:r>
            <a:r>
              <a:rPr lang="en-US" dirty="0">
                <a:solidFill>
                  <a:srgbClr val="FFFFFF"/>
                </a:solidFill>
              </a:rPr>
              <a:t> patterns</a:t>
            </a:r>
          </a:p>
          <a:p>
            <a:pPr marL="341313" indent="-341313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>
              <a:solidFill>
                <a:srgbClr val="FFFFFF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FFFFFF"/>
                </a:solidFill>
              </a:rPr>
              <a:t>Examined combinations of regulatory distinctions (medium &amp; small streams, State and Private lands)</a:t>
            </a:r>
          </a:p>
          <a:p>
            <a:pPr marL="341313" indent="-341313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>
              <a:solidFill>
                <a:srgbClr val="FFFFFF"/>
              </a:solidFill>
            </a:endParaRP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FFFFFF"/>
                </a:solidFill>
              </a:rPr>
              <a:t>Also examined comparison </a:t>
            </a:r>
            <a:r>
              <a:rPr lang="en-US" dirty="0" smtClean="0">
                <a:solidFill>
                  <a:srgbClr val="FFFFFF"/>
                </a:solidFill>
              </a:rPr>
              <a:t>timings </a:t>
            </a:r>
            <a:r>
              <a:rPr lang="en-US" dirty="0">
                <a:solidFill>
                  <a:srgbClr val="FFFFFF"/>
                </a:solidFill>
              </a:rPr>
              <a:t>(e.g., pre-harvest to post-harvest)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295400"/>
            <a:ext cx="8229600" cy="4830763"/>
          </a:xfrm>
          <a:ln/>
        </p:spPr>
        <p:txBody>
          <a:bodyPr anchor="t"/>
          <a:lstStyle/>
          <a:p>
            <a:pPr marL="341313" indent="-341313" algn="l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rgbClr val="FFFFFF"/>
                </a:solidFill>
              </a:rPr>
              <a:t>3 reaches X 3 time periods = 9 groups</a:t>
            </a:r>
          </a:p>
          <a:p>
            <a:pPr marL="341313" indent="-341313" algn="l">
              <a:spcBef>
                <a:spcPts val="8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74638"/>
            <a:ext cx="8229600" cy="1143000"/>
          </a:xfrm>
          <a:ln/>
        </p:spPr>
        <p:txBody>
          <a:bodyPr anchor="ctr"/>
          <a:lstStyle/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FFFFFF"/>
                </a:solidFill>
              </a:rPr>
              <a:t>Study Design and the PCW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029200" y="3505200"/>
            <a:ext cx="1295400" cy="10668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324600" y="3505200"/>
            <a:ext cx="1295400" cy="10668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20000" y="3505200"/>
            <a:ext cx="1295400" cy="10668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029200" y="4572000"/>
            <a:ext cx="1295400" cy="10668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324600" y="4572000"/>
            <a:ext cx="1295400" cy="10668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620000" y="4572000"/>
            <a:ext cx="1295400" cy="10668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029200" y="5638800"/>
            <a:ext cx="1295400" cy="10668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324600" y="5638800"/>
            <a:ext cx="1295400" cy="10668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7620000" y="5638800"/>
            <a:ext cx="1295400" cy="1066800"/>
          </a:xfrm>
          <a:prstGeom prst="rect">
            <a:avLst/>
          </a:prstGeom>
          <a:solidFill>
            <a:srgbClr val="3399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008563" y="2933700"/>
            <a:ext cx="38084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   Pre-pre	          Pre-post         Post-post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811588" y="3625850"/>
            <a:ext cx="10699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Upstream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Control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829050" y="4953000"/>
            <a:ext cx="11223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Treatment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659188" y="5867400"/>
            <a:ext cx="13477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Downstream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324600" y="4572000"/>
            <a:ext cx="1295400" cy="1066800"/>
          </a:xfrm>
          <a:prstGeom prst="rect">
            <a:avLst/>
          </a:prstGeom>
          <a:blipFill dpi="0" rotWithShape="0">
            <a:blip r:embed="rId3" cstate="print">
              <a:alphaModFix amt="65000"/>
            </a:blip>
            <a:srcRect/>
            <a:tile tx="0" ty="0" sx="100000" sy="100000" flip="none" algn="tl"/>
          </a:blip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7229475" y="4165600"/>
            <a:ext cx="1314450" cy="612775"/>
          </a:xfrm>
          <a:prstGeom prst="line">
            <a:avLst/>
          </a:prstGeom>
          <a:noFill/>
          <a:ln w="507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7" name="Freeform 19"/>
          <p:cNvSpPr>
            <a:spLocks noChangeArrowheads="1"/>
          </p:cNvSpPr>
          <p:nvPr/>
        </p:nvSpPr>
        <p:spPr bwMode="auto">
          <a:xfrm rot="20927540" flipH="1">
            <a:off x="341313" y="2062163"/>
            <a:ext cx="1509712" cy="1050925"/>
          </a:xfrm>
          <a:custGeom>
            <a:avLst/>
            <a:gdLst/>
            <a:ahLst/>
            <a:cxnLst>
              <a:cxn ang="0">
                <a:pos x="185" y="1344"/>
              </a:cxn>
              <a:cxn ang="0">
                <a:pos x="0" y="605"/>
              </a:cxn>
              <a:cxn ang="0">
                <a:pos x="76" y="348"/>
              </a:cxn>
              <a:cxn ang="0">
                <a:pos x="1541" y="67"/>
              </a:cxn>
              <a:cxn ang="0">
                <a:pos x="1911" y="0"/>
              </a:cxn>
              <a:cxn ang="0">
                <a:pos x="1970" y="956"/>
              </a:cxn>
              <a:cxn ang="0">
                <a:pos x="1418" y="874"/>
              </a:cxn>
              <a:cxn ang="0">
                <a:pos x="1110" y="941"/>
              </a:cxn>
              <a:cxn ang="0">
                <a:pos x="607" y="1135"/>
              </a:cxn>
              <a:cxn ang="0">
                <a:pos x="431" y="1210"/>
              </a:cxn>
              <a:cxn ang="0">
                <a:pos x="308" y="1277"/>
              </a:cxn>
            </a:cxnLst>
            <a:rect l="0" t="0" r="r" b="b"/>
            <a:pathLst>
              <a:path w="1970" h="1344">
                <a:moveTo>
                  <a:pt x="185" y="1344"/>
                </a:moveTo>
                <a:lnTo>
                  <a:pt x="0" y="605"/>
                </a:lnTo>
                <a:lnTo>
                  <a:pt x="76" y="348"/>
                </a:lnTo>
                <a:lnTo>
                  <a:pt x="1541" y="67"/>
                </a:lnTo>
                <a:lnTo>
                  <a:pt x="1911" y="0"/>
                </a:lnTo>
                <a:lnTo>
                  <a:pt x="1970" y="956"/>
                </a:lnTo>
                <a:lnTo>
                  <a:pt x="1418" y="874"/>
                </a:lnTo>
                <a:lnTo>
                  <a:pt x="1110" y="941"/>
                </a:lnTo>
                <a:lnTo>
                  <a:pt x="607" y="1135"/>
                </a:lnTo>
                <a:lnTo>
                  <a:pt x="431" y="1210"/>
                </a:lnTo>
                <a:lnTo>
                  <a:pt x="308" y="1277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Freeform 20"/>
          <p:cNvSpPr>
            <a:spLocks noChangeArrowheads="1"/>
          </p:cNvSpPr>
          <p:nvPr/>
        </p:nvSpPr>
        <p:spPr bwMode="auto">
          <a:xfrm rot="20927540" flipH="1">
            <a:off x="3332163" y="2620963"/>
            <a:ext cx="866775" cy="1033462"/>
          </a:xfrm>
          <a:custGeom>
            <a:avLst/>
            <a:gdLst/>
            <a:ahLst/>
            <a:cxnLst>
              <a:cxn ang="0">
                <a:pos x="0" y="539"/>
              </a:cxn>
              <a:cxn ang="0">
                <a:pos x="0" y="713"/>
              </a:cxn>
              <a:cxn ang="0">
                <a:pos x="160" y="944"/>
              </a:cxn>
              <a:cxn ang="0">
                <a:pos x="640" y="848"/>
              </a:cxn>
              <a:cxn ang="0">
                <a:pos x="880" y="608"/>
              </a:cxn>
              <a:cxn ang="0">
                <a:pos x="640" y="0"/>
              </a:cxn>
              <a:cxn ang="0">
                <a:pos x="400" y="128"/>
              </a:cxn>
              <a:cxn ang="0">
                <a:pos x="208" y="320"/>
              </a:cxn>
              <a:cxn ang="0">
                <a:pos x="160" y="416"/>
              </a:cxn>
              <a:cxn ang="0">
                <a:pos x="112" y="512"/>
              </a:cxn>
            </a:cxnLst>
            <a:rect l="0" t="0" r="r" b="b"/>
            <a:pathLst>
              <a:path w="880" h="944">
                <a:moveTo>
                  <a:pt x="0" y="539"/>
                </a:moveTo>
                <a:cubicBezTo>
                  <a:pt x="0" y="597"/>
                  <a:pt x="0" y="655"/>
                  <a:pt x="0" y="713"/>
                </a:cubicBezTo>
                <a:lnTo>
                  <a:pt x="160" y="944"/>
                </a:lnTo>
                <a:lnTo>
                  <a:pt x="640" y="848"/>
                </a:lnTo>
                <a:lnTo>
                  <a:pt x="880" y="608"/>
                </a:lnTo>
                <a:lnTo>
                  <a:pt x="640" y="0"/>
                </a:lnTo>
                <a:lnTo>
                  <a:pt x="400" y="128"/>
                </a:lnTo>
                <a:lnTo>
                  <a:pt x="208" y="320"/>
                </a:lnTo>
                <a:lnTo>
                  <a:pt x="160" y="416"/>
                </a:lnTo>
                <a:lnTo>
                  <a:pt x="112" y="512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Freeform 21"/>
          <p:cNvSpPr>
            <a:spLocks noChangeArrowheads="1"/>
          </p:cNvSpPr>
          <p:nvPr/>
        </p:nvSpPr>
        <p:spPr bwMode="auto">
          <a:xfrm rot="20927540" flipH="1">
            <a:off x="1608138" y="2273300"/>
            <a:ext cx="2220912" cy="735013"/>
          </a:xfrm>
          <a:custGeom>
            <a:avLst/>
            <a:gdLst/>
            <a:ahLst/>
            <a:cxnLst>
              <a:cxn ang="0">
                <a:pos x="384" y="96"/>
              </a:cxn>
              <a:cxn ang="0">
                <a:pos x="0" y="288"/>
              </a:cxn>
              <a:cxn ang="0">
                <a:pos x="96" y="624"/>
              </a:cxn>
              <a:cxn ang="0">
                <a:pos x="672" y="528"/>
              </a:cxn>
              <a:cxn ang="0">
                <a:pos x="1152" y="576"/>
              </a:cxn>
              <a:cxn ang="0">
                <a:pos x="1776" y="672"/>
              </a:cxn>
              <a:cxn ang="0">
                <a:pos x="2256" y="576"/>
              </a:cxn>
              <a:cxn ang="0">
                <a:pos x="2160" y="144"/>
              </a:cxn>
              <a:cxn ang="0">
                <a:pos x="1632" y="144"/>
              </a:cxn>
              <a:cxn ang="0">
                <a:pos x="1296" y="0"/>
              </a:cxn>
            </a:cxnLst>
            <a:rect l="0" t="0" r="r" b="b"/>
            <a:pathLst>
              <a:path w="2256" h="672">
                <a:moveTo>
                  <a:pt x="384" y="96"/>
                </a:moveTo>
                <a:lnTo>
                  <a:pt x="0" y="288"/>
                </a:lnTo>
                <a:lnTo>
                  <a:pt x="96" y="624"/>
                </a:lnTo>
                <a:lnTo>
                  <a:pt x="672" y="528"/>
                </a:lnTo>
                <a:lnTo>
                  <a:pt x="1152" y="576"/>
                </a:lnTo>
                <a:lnTo>
                  <a:pt x="1776" y="672"/>
                </a:lnTo>
                <a:lnTo>
                  <a:pt x="2256" y="576"/>
                </a:lnTo>
                <a:lnTo>
                  <a:pt x="2160" y="144"/>
                </a:lnTo>
                <a:lnTo>
                  <a:pt x="1632" y="144"/>
                </a:lnTo>
                <a:lnTo>
                  <a:pt x="1296" y="0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Freeform 22"/>
          <p:cNvSpPr>
            <a:spLocks noChangeArrowheads="1"/>
          </p:cNvSpPr>
          <p:nvPr/>
        </p:nvSpPr>
        <p:spPr bwMode="auto">
          <a:xfrm rot="20927540" flipH="1">
            <a:off x="1698625" y="1968500"/>
            <a:ext cx="1931988" cy="784225"/>
          </a:xfrm>
          <a:custGeom>
            <a:avLst/>
            <a:gdLst/>
            <a:ahLst/>
            <a:cxnLst>
              <a:cxn ang="0">
                <a:pos x="168" y="676"/>
              </a:cxn>
              <a:cxn ang="0">
                <a:pos x="476" y="524"/>
              </a:cxn>
              <a:cxn ang="0">
                <a:pos x="716" y="524"/>
              </a:cxn>
              <a:cxn ang="0">
                <a:pos x="812" y="572"/>
              </a:cxn>
              <a:cxn ang="0">
                <a:pos x="956" y="572"/>
              </a:cxn>
              <a:cxn ang="0">
                <a:pos x="1196" y="668"/>
              </a:cxn>
              <a:cxn ang="0">
                <a:pos x="1292" y="620"/>
              </a:cxn>
              <a:cxn ang="0">
                <a:pos x="1436" y="620"/>
              </a:cxn>
              <a:cxn ang="0">
                <a:pos x="1580" y="668"/>
              </a:cxn>
              <a:cxn ang="0">
                <a:pos x="1676" y="716"/>
              </a:cxn>
              <a:cxn ang="0">
                <a:pos x="1964" y="716"/>
              </a:cxn>
              <a:cxn ang="0">
                <a:pos x="1824" y="240"/>
              </a:cxn>
              <a:cxn ang="0">
                <a:pos x="1960" y="40"/>
              </a:cxn>
              <a:cxn ang="0">
                <a:pos x="772" y="0"/>
              </a:cxn>
              <a:cxn ang="0">
                <a:pos x="468" y="76"/>
              </a:cxn>
              <a:cxn ang="0">
                <a:pos x="276" y="92"/>
              </a:cxn>
              <a:cxn ang="0">
                <a:pos x="156" y="144"/>
              </a:cxn>
              <a:cxn ang="0">
                <a:pos x="0" y="328"/>
              </a:cxn>
            </a:cxnLst>
            <a:rect l="0" t="0" r="r" b="b"/>
            <a:pathLst>
              <a:path w="1964" h="716">
                <a:moveTo>
                  <a:pt x="168" y="676"/>
                </a:moveTo>
                <a:lnTo>
                  <a:pt x="476" y="524"/>
                </a:lnTo>
                <a:lnTo>
                  <a:pt x="716" y="524"/>
                </a:lnTo>
                <a:lnTo>
                  <a:pt x="812" y="572"/>
                </a:lnTo>
                <a:lnTo>
                  <a:pt x="956" y="572"/>
                </a:lnTo>
                <a:lnTo>
                  <a:pt x="1196" y="668"/>
                </a:lnTo>
                <a:lnTo>
                  <a:pt x="1292" y="620"/>
                </a:lnTo>
                <a:lnTo>
                  <a:pt x="1436" y="620"/>
                </a:lnTo>
                <a:lnTo>
                  <a:pt x="1580" y="668"/>
                </a:lnTo>
                <a:lnTo>
                  <a:pt x="1676" y="716"/>
                </a:lnTo>
                <a:lnTo>
                  <a:pt x="1964" y="716"/>
                </a:lnTo>
                <a:lnTo>
                  <a:pt x="1824" y="240"/>
                </a:lnTo>
                <a:lnTo>
                  <a:pt x="1960" y="40"/>
                </a:lnTo>
                <a:lnTo>
                  <a:pt x="772" y="0"/>
                </a:lnTo>
                <a:lnTo>
                  <a:pt x="468" y="76"/>
                </a:lnTo>
                <a:lnTo>
                  <a:pt x="276" y="92"/>
                </a:lnTo>
                <a:lnTo>
                  <a:pt x="156" y="144"/>
                </a:lnTo>
                <a:lnTo>
                  <a:pt x="0" y="328"/>
                </a:lnTo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Freeform 23"/>
          <p:cNvSpPr>
            <a:spLocks noChangeArrowheads="1"/>
          </p:cNvSpPr>
          <p:nvPr/>
        </p:nvSpPr>
        <p:spPr bwMode="auto">
          <a:xfrm rot="20927540" flipH="1">
            <a:off x="444500" y="2517775"/>
            <a:ext cx="3732213" cy="996950"/>
          </a:xfrm>
          <a:custGeom>
            <a:avLst/>
            <a:gdLst/>
            <a:ahLst/>
            <a:cxnLst>
              <a:cxn ang="0">
                <a:pos x="3792" y="48"/>
              </a:cxn>
              <a:cxn ang="0">
                <a:pos x="3360" y="0"/>
              </a:cxn>
              <a:cxn ang="0">
                <a:pos x="3120" y="48"/>
              </a:cxn>
              <a:cxn ang="0">
                <a:pos x="2592" y="240"/>
              </a:cxn>
              <a:cxn ang="0">
                <a:pos x="2448" y="288"/>
              </a:cxn>
              <a:cxn ang="0">
                <a:pos x="2400" y="336"/>
              </a:cxn>
              <a:cxn ang="0">
                <a:pos x="2112" y="336"/>
              </a:cxn>
              <a:cxn ang="0">
                <a:pos x="2016" y="288"/>
              </a:cxn>
              <a:cxn ang="0">
                <a:pos x="1872" y="240"/>
              </a:cxn>
              <a:cxn ang="0">
                <a:pos x="1776" y="240"/>
              </a:cxn>
              <a:cxn ang="0">
                <a:pos x="1728" y="240"/>
              </a:cxn>
              <a:cxn ang="0">
                <a:pos x="1632" y="288"/>
              </a:cxn>
              <a:cxn ang="0">
                <a:pos x="1536" y="240"/>
              </a:cxn>
              <a:cxn ang="0">
                <a:pos x="1392" y="192"/>
              </a:cxn>
              <a:cxn ang="0">
                <a:pos x="1248" y="192"/>
              </a:cxn>
              <a:cxn ang="0">
                <a:pos x="1152" y="144"/>
              </a:cxn>
              <a:cxn ang="0">
                <a:pos x="912" y="144"/>
              </a:cxn>
              <a:cxn ang="0">
                <a:pos x="816" y="192"/>
              </a:cxn>
              <a:cxn ang="0">
                <a:pos x="624" y="288"/>
              </a:cxn>
              <a:cxn ang="0">
                <a:pos x="576" y="336"/>
              </a:cxn>
              <a:cxn ang="0">
                <a:pos x="432" y="384"/>
              </a:cxn>
              <a:cxn ang="0">
                <a:pos x="192" y="624"/>
              </a:cxn>
              <a:cxn ang="0">
                <a:pos x="192" y="720"/>
              </a:cxn>
              <a:cxn ang="0">
                <a:pos x="144" y="768"/>
              </a:cxn>
              <a:cxn ang="0">
                <a:pos x="0" y="816"/>
              </a:cxn>
              <a:cxn ang="0">
                <a:pos x="0" y="912"/>
              </a:cxn>
              <a:cxn ang="0">
                <a:pos x="144" y="864"/>
              </a:cxn>
              <a:cxn ang="0">
                <a:pos x="240" y="672"/>
              </a:cxn>
              <a:cxn ang="0">
                <a:pos x="432" y="480"/>
              </a:cxn>
              <a:cxn ang="0">
                <a:pos x="672" y="336"/>
              </a:cxn>
              <a:cxn ang="0">
                <a:pos x="912" y="240"/>
              </a:cxn>
              <a:cxn ang="0">
                <a:pos x="1008" y="192"/>
              </a:cxn>
              <a:cxn ang="0">
                <a:pos x="1104" y="192"/>
              </a:cxn>
              <a:cxn ang="0">
                <a:pos x="1200" y="240"/>
              </a:cxn>
              <a:cxn ang="0">
                <a:pos x="1392" y="240"/>
              </a:cxn>
              <a:cxn ang="0">
                <a:pos x="1584" y="336"/>
              </a:cxn>
              <a:cxn ang="0">
                <a:pos x="1680" y="336"/>
              </a:cxn>
              <a:cxn ang="0">
                <a:pos x="1776" y="288"/>
              </a:cxn>
              <a:cxn ang="0">
                <a:pos x="1872" y="288"/>
              </a:cxn>
              <a:cxn ang="0">
                <a:pos x="1968" y="336"/>
              </a:cxn>
              <a:cxn ang="0">
                <a:pos x="2016" y="384"/>
              </a:cxn>
              <a:cxn ang="0">
                <a:pos x="2256" y="432"/>
              </a:cxn>
              <a:cxn ang="0">
                <a:pos x="2400" y="384"/>
              </a:cxn>
              <a:cxn ang="0">
                <a:pos x="2496" y="384"/>
              </a:cxn>
              <a:cxn ang="0">
                <a:pos x="2592" y="336"/>
              </a:cxn>
              <a:cxn ang="0">
                <a:pos x="2784" y="288"/>
              </a:cxn>
              <a:cxn ang="0">
                <a:pos x="2880" y="240"/>
              </a:cxn>
              <a:cxn ang="0">
                <a:pos x="3396" y="56"/>
              </a:cxn>
              <a:cxn ang="0">
                <a:pos x="3792" y="144"/>
              </a:cxn>
            </a:cxnLst>
            <a:rect l="0" t="0" r="r" b="b"/>
            <a:pathLst>
              <a:path w="3792" h="912">
                <a:moveTo>
                  <a:pt x="3792" y="48"/>
                </a:moveTo>
                <a:lnTo>
                  <a:pt x="3360" y="0"/>
                </a:lnTo>
                <a:lnTo>
                  <a:pt x="3120" y="48"/>
                </a:lnTo>
                <a:lnTo>
                  <a:pt x="2592" y="240"/>
                </a:lnTo>
                <a:lnTo>
                  <a:pt x="2448" y="288"/>
                </a:lnTo>
                <a:lnTo>
                  <a:pt x="2400" y="336"/>
                </a:lnTo>
                <a:lnTo>
                  <a:pt x="2112" y="336"/>
                </a:lnTo>
                <a:lnTo>
                  <a:pt x="2016" y="288"/>
                </a:lnTo>
                <a:lnTo>
                  <a:pt x="1872" y="240"/>
                </a:lnTo>
                <a:lnTo>
                  <a:pt x="1776" y="240"/>
                </a:lnTo>
                <a:lnTo>
                  <a:pt x="1728" y="240"/>
                </a:lnTo>
                <a:lnTo>
                  <a:pt x="1632" y="288"/>
                </a:lnTo>
                <a:lnTo>
                  <a:pt x="1536" y="240"/>
                </a:lnTo>
                <a:lnTo>
                  <a:pt x="1392" y="192"/>
                </a:lnTo>
                <a:lnTo>
                  <a:pt x="1248" y="192"/>
                </a:lnTo>
                <a:lnTo>
                  <a:pt x="1152" y="144"/>
                </a:lnTo>
                <a:lnTo>
                  <a:pt x="912" y="144"/>
                </a:lnTo>
                <a:lnTo>
                  <a:pt x="816" y="192"/>
                </a:lnTo>
                <a:lnTo>
                  <a:pt x="624" y="288"/>
                </a:lnTo>
                <a:lnTo>
                  <a:pt x="576" y="336"/>
                </a:lnTo>
                <a:lnTo>
                  <a:pt x="432" y="384"/>
                </a:lnTo>
                <a:lnTo>
                  <a:pt x="192" y="624"/>
                </a:lnTo>
                <a:lnTo>
                  <a:pt x="192" y="720"/>
                </a:lnTo>
                <a:lnTo>
                  <a:pt x="144" y="768"/>
                </a:lnTo>
                <a:lnTo>
                  <a:pt x="0" y="816"/>
                </a:lnTo>
                <a:lnTo>
                  <a:pt x="0" y="912"/>
                </a:lnTo>
                <a:lnTo>
                  <a:pt x="144" y="864"/>
                </a:lnTo>
                <a:lnTo>
                  <a:pt x="240" y="672"/>
                </a:lnTo>
                <a:lnTo>
                  <a:pt x="432" y="480"/>
                </a:lnTo>
                <a:lnTo>
                  <a:pt x="672" y="336"/>
                </a:lnTo>
                <a:lnTo>
                  <a:pt x="912" y="240"/>
                </a:lnTo>
                <a:lnTo>
                  <a:pt x="1008" y="192"/>
                </a:lnTo>
                <a:lnTo>
                  <a:pt x="1104" y="192"/>
                </a:lnTo>
                <a:lnTo>
                  <a:pt x="1200" y="240"/>
                </a:lnTo>
                <a:lnTo>
                  <a:pt x="1392" y="240"/>
                </a:lnTo>
                <a:lnTo>
                  <a:pt x="1584" y="336"/>
                </a:lnTo>
                <a:lnTo>
                  <a:pt x="1680" y="336"/>
                </a:lnTo>
                <a:lnTo>
                  <a:pt x="1776" y="288"/>
                </a:lnTo>
                <a:lnTo>
                  <a:pt x="1872" y="288"/>
                </a:lnTo>
                <a:lnTo>
                  <a:pt x="1968" y="336"/>
                </a:lnTo>
                <a:lnTo>
                  <a:pt x="2016" y="384"/>
                </a:lnTo>
                <a:lnTo>
                  <a:pt x="2256" y="432"/>
                </a:lnTo>
                <a:lnTo>
                  <a:pt x="2400" y="384"/>
                </a:lnTo>
                <a:lnTo>
                  <a:pt x="2496" y="384"/>
                </a:lnTo>
                <a:lnTo>
                  <a:pt x="2592" y="336"/>
                </a:lnTo>
                <a:lnTo>
                  <a:pt x="2784" y="288"/>
                </a:lnTo>
                <a:lnTo>
                  <a:pt x="2880" y="240"/>
                </a:lnTo>
                <a:lnTo>
                  <a:pt x="3396" y="56"/>
                </a:lnTo>
                <a:lnTo>
                  <a:pt x="3792" y="144"/>
                </a:lnTo>
              </a:path>
            </a:pathLst>
          </a:cu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Freeform 24"/>
          <p:cNvSpPr>
            <a:spLocks noChangeArrowheads="1"/>
          </p:cNvSpPr>
          <p:nvPr/>
        </p:nvSpPr>
        <p:spPr bwMode="auto">
          <a:xfrm rot="20927540" flipH="1">
            <a:off x="374650" y="2808288"/>
            <a:ext cx="1465263" cy="892175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96" y="768"/>
              </a:cxn>
              <a:cxn ang="0">
                <a:pos x="768" y="816"/>
              </a:cxn>
              <a:cxn ang="0">
                <a:pos x="1392" y="672"/>
              </a:cxn>
              <a:cxn ang="0">
                <a:pos x="1488" y="624"/>
              </a:cxn>
              <a:cxn ang="0">
                <a:pos x="1392" y="96"/>
              </a:cxn>
              <a:cxn ang="0">
                <a:pos x="1008" y="0"/>
              </a:cxn>
              <a:cxn ang="0">
                <a:pos x="480" y="192"/>
              </a:cxn>
              <a:cxn ang="0">
                <a:pos x="384" y="240"/>
              </a:cxn>
              <a:cxn ang="0">
                <a:pos x="192" y="288"/>
              </a:cxn>
              <a:cxn ang="0">
                <a:pos x="96" y="336"/>
              </a:cxn>
            </a:cxnLst>
            <a:rect l="0" t="0" r="r" b="b"/>
            <a:pathLst>
              <a:path w="1488" h="816">
                <a:moveTo>
                  <a:pt x="0" y="336"/>
                </a:moveTo>
                <a:lnTo>
                  <a:pt x="96" y="768"/>
                </a:lnTo>
                <a:lnTo>
                  <a:pt x="768" y="816"/>
                </a:lnTo>
                <a:lnTo>
                  <a:pt x="1392" y="672"/>
                </a:lnTo>
                <a:lnTo>
                  <a:pt x="1488" y="624"/>
                </a:lnTo>
                <a:lnTo>
                  <a:pt x="1392" y="96"/>
                </a:lnTo>
                <a:lnTo>
                  <a:pt x="1008" y="0"/>
                </a:lnTo>
                <a:lnTo>
                  <a:pt x="480" y="192"/>
                </a:lnTo>
                <a:lnTo>
                  <a:pt x="384" y="240"/>
                </a:lnTo>
                <a:lnTo>
                  <a:pt x="192" y="288"/>
                </a:lnTo>
                <a:lnTo>
                  <a:pt x="96" y="336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Freeform 25"/>
          <p:cNvSpPr>
            <a:spLocks noChangeArrowheads="1"/>
          </p:cNvSpPr>
          <p:nvPr/>
        </p:nvSpPr>
        <p:spPr bwMode="auto">
          <a:xfrm rot="20927540" flipH="1">
            <a:off x="3513138" y="2093913"/>
            <a:ext cx="803275" cy="996950"/>
          </a:xfrm>
          <a:custGeom>
            <a:avLst/>
            <a:gdLst/>
            <a:ahLst/>
            <a:cxnLst>
              <a:cxn ang="0">
                <a:pos x="816" y="384"/>
              </a:cxn>
              <a:cxn ang="0">
                <a:pos x="624" y="0"/>
              </a:cxn>
              <a:cxn ang="0">
                <a:pos x="96" y="288"/>
              </a:cxn>
              <a:cxn ang="0">
                <a:pos x="0" y="576"/>
              </a:cxn>
              <a:cxn ang="0">
                <a:pos x="192" y="912"/>
              </a:cxn>
              <a:cxn ang="0">
                <a:pos x="336" y="864"/>
              </a:cxn>
              <a:cxn ang="0">
                <a:pos x="384" y="816"/>
              </a:cxn>
              <a:cxn ang="0">
                <a:pos x="384" y="720"/>
              </a:cxn>
              <a:cxn ang="0">
                <a:pos x="432" y="672"/>
              </a:cxn>
              <a:cxn ang="0">
                <a:pos x="576" y="528"/>
              </a:cxn>
              <a:cxn ang="0">
                <a:pos x="624" y="480"/>
              </a:cxn>
              <a:cxn ang="0">
                <a:pos x="768" y="432"/>
              </a:cxn>
              <a:cxn ang="0">
                <a:pos x="816" y="384"/>
              </a:cxn>
            </a:cxnLst>
            <a:rect l="0" t="0" r="r" b="b"/>
            <a:pathLst>
              <a:path w="816" h="912">
                <a:moveTo>
                  <a:pt x="816" y="384"/>
                </a:moveTo>
                <a:lnTo>
                  <a:pt x="624" y="0"/>
                </a:lnTo>
                <a:lnTo>
                  <a:pt x="96" y="288"/>
                </a:lnTo>
                <a:lnTo>
                  <a:pt x="0" y="576"/>
                </a:lnTo>
                <a:lnTo>
                  <a:pt x="192" y="912"/>
                </a:lnTo>
                <a:lnTo>
                  <a:pt x="336" y="864"/>
                </a:lnTo>
                <a:lnTo>
                  <a:pt x="384" y="816"/>
                </a:lnTo>
                <a:lnTo>
                  <a:pt x="384" y="720"/>
                </a:lnTo>
                <a:lnTo>
                  <a:pt x="432" y="672"/>
                </a:lnTo>
                <a:lnTo>
                  <a:pt x="576" y="528"/>
                </a:lnTo>
                <a:lnTo>
                  <a:pt x="624" y="480"/>
                </a:lnTo>
                <a:lnTo>
                  <a:pt x="768" y="432"/>
                </a:lnTo>
                <a:lnTo>
                  <a:pt x="816" y="384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 rot="20927540" flipH="1">
            <a:off x="3446463" y="2597150"/>
            <a:ext cx="95250" cy="10477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 rot="20927540" flipH="1">
            <a:off x="4078288" y="3005138"/>
            <a:ext cx="95250" cy="10477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 rot="20927540" flipH="1">
            <a:off x="1757363" y="2951163"/>
            <a:ext cx="93662" cy="10477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 rot="20927540" flipH="1">
            <a:off x="763588" y="2806700"/>
            <a:ext cx="95250" cy="10477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 rot="21591473" flipH="1">
            <a:off x="488950" y="2403475"/>
            <a:ext cx="5095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1W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 rot="21591473" flipH="1">
            <a:off x="3771900" y="3048000"/>
            <a:ext cx="5095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4W</a:t>
            </a:r>
          </a:p>
        </p:txBody>
      </p:sp>
      <p:sp>
        <p:nvSpPr>
          <p:cNvPr id="17440" name="Freeform 32"/>
          <p:cNvSpPr>
            <a:spLocks noChangeArrowheads="1"/>
          </p:cNvSpPr>
          <p:nvPr/>
        </p:nvSpPr>
        <p:spPr bwMode="auto">
          <a:xfrm rot="20927540" flipH="1">
            <a:off x="1762125" y="2716213"/>
            <a:ext cx="1795463" cy="94456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36" y="0"/>
              </a:cxn>
              <a:cxn ang="0">
                <a:pos x="432" y="0"/>
              </a:cxn>
              <a:cxn ang="0">
                <a:pos x="528" y="48"/>
              </a:cxn>
              <a:cxn ang="0">
                <a:pos x="720" y="48"/>
              </a:cxn>
              <a:cxn ang="0">
                <a:pos x="912" y="144"/>
              </a:cxn>
              <a:cxn ang="0">
                <a:pos x="1008" y="144"/>
              </a:cxn>
              <a:cxn ang="0">
                <a:pos x="1104" y="96"/>
              </a:cxn>
              <a:cxn ang="0">
                <a:pos x="1200" y="96"/>
              </a:cxn>
              <a:cxn ang="0">
                <a:pos x="1248" y="144"/>
              </a:cxn>
              <a:cxn ang="0">
                <a:pos x="1296" y="192"/>
              </a:cxn>
              <a:cxn ang="0">
                <a:pos x="1584" y="240"/>
              </a:cxn>
              <a:cxn ang="0">
                <a:pos x="1632" y="240"/>
              </a:cxn>
              <a:cxn ang="0">
                <a:pos x="1736" y="184"/>
              </a:cxn>
              <a:cxn ang="0">
                <a:pos x="1824" y="576"/>
              </a:cxn>
              <a:cxn ang="0">
                <a:pos x="1344" y="768"/>
              </a:cxn>
              <a:cxn ang="0">
                <a:pos x="768" y="864"/>
              </a:cxn>
              <a:cxn ang="0">
                <a:pos x="288" y="768"/>
              </a:cxn>
              <a:cxn ang="0">
                <a:pos x="240" y="720"/>
              </a:cxn>
            </a:cxnLst>
            <a:rect l="0" t="0" r="r" b="b"/>
            <a:pathLst>
              <a:path w="1824" h="864">
                <a:moveTo>
                  <a:pt x="0" y="144"/>
                </a:moveTo>
                <a:lnTo>
                  <a:pt x="336" y="0"/>
                </a:lnTo>
                <a:lnTo>
                  <a:pt x="432" y="0"/>
                </a:lnTo>
                <a:lnTo>
                  <a:pt x="528" y="48"/>
                </a:lnTo>
                <a:lnTo>
                  <a:pt x="720" y="48"/>
                </a:lnTo>
                <a:lnTo>
                  <a:pt x="912" y="144"/>
                </a:lnTo>
                <a:lnTo>
                  <a:pt x="1008" y="144"/>
                </a:lnTo>
                <a:lnTo>
                  <a:pt x="1104" y="96"/>
                </a:lnTo>
                <a:lnTo>
                  <a:pt x="1200" y="96"/>
                </a:lnTo>
                <a:lnTo>
                  <a:pt x="1248" y="144"/>
                </a:lnTo>
                <a:lnTo>
                  <a:pt x="1296" y="192"/>
                </a:lnTo>
                <a:lnTo>
                  <a:pt x="1584" y="240"/>
                </a:lnTo>
                <a:lnTo>
                  <a:pt x="1632" y="240"/>
                </a:lnTo>
                <a:lnTo>
                  <a:pt x="1736" y="184"/>
                </a:lnTo>
                <a:lnTo>
                  <a:pt x="1824" y="576"/>
                </a:lnTo>
                <a:lnTo>
                  <a:pt x="1344" y="768"/>
                </a:lnTo>
                <a:lnTo>
                  <a:pt x="768" y="864"/>
                </a:lnTo>
                <a:lnTo>
                  <a:pt x="288" y="768"/>
                </a:lnTo>
                <a:lnTo>
                  <a:pt x="240" y="720"/>
                </a:lnTo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 rot="21591473" flipH="1">
            <a:off x="1519238" y="2576513"/>
            <a:ext cx="5095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2W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 rot="21591473" flipH="1">
            <a:off x="3376613" y="2298700"/>
            <a:ext cx="5095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3W</a:t>
            </a:r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rot="-672460">
            <a:off x="760413" y="3005138"/>
            <a:ext cx="2517775" cy="381000"/>
          </a:xfrm>
          <a:prstGeom prst="line">
            <a:avLst/>
          </a:prstGeom>
          <a:noFill/>
          <a:ln w="2232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 rot="21527540" flipH="1">
            <a:off x="1719263" y="3213100"/>
            <a:ext cx="8556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FLOW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304800" y="4760913"/>
            <a:ext cx="359727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u="sng">
                <a:solidFill>
                  <a:srgbClr val="FFFFFF"/>
                </a:solidFill>
              </a:rPr>
              <a:t>614 comparisons total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</a:rPr>
              <a:t>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</a:rPr>
              <a:t>65 exceedances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nimBg="1"/>
      <p:bldP spid="174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08663" y="2030413"/>
            <a:ext cx="2943225" cy="2003425"/>
            <a:chOff x="3272" y="2982"/>
            <a:chExt cx="1854" cy="126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272" y="2982"/>
              <a:ext cx="1854" cy="421"/>
              <a:chOff x="3272" y="2982"/>
              <a:chExt cx="1854" cy="421"/>
            </a:xfrm>
          </p:grpSpPr>
          <p:sp>
            <p:nvSpPr>
              <p:cNvPr id="13395" name="Rectangle 4"/>
              <p:cNvSpPr>
                <a:spLocks noChangeArrowheads="1"/>
              </p:cNvSpPr>
              <p:nvPr/>
            </p:nvSpPr>
            <p:spPr bwMode="auto">
              <a:xfrm>
                <a:off x="3272" y="2983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6" name="Rectangle 5"/>
              <p:cNvSpPr>
                <a:spLocks noChangeArrowheads="1"/>
              </p:cNvSpPr>
              <p:nvPr/>
            </p:nvSpPr>
            <p:spPr bwMode="auto">
              <a:xfrm>
                <a:off x="3891" y="2982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7" name="Rectangle 6"/>
              <p:cNvSpPr>
                <a:spLocks noChangeArrowheads="1"/>
              </p:cNvSpPr>
              <p:nvPr/>
            </p:nvSpPr>
            <p:spPr bwMode="auto">
              <a:xfrm>
                <a:off x="4506" y="2982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89" name="Rectangle 7"/>
            <p:cNvSpPr>
              <a:spLocks noChangeArrowheads="1"/>
            </p:cNvSpPr>
            <p:nvPr/>
          </p:nvSpPr>
          <p:spPr bwMode="auto">
            <a:xfrm>
              <a:off x="3272" y="3404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Rectangle 8"/>
            <p:cNvSpPr>
              <a:spLocks noChangeArrowheads="1"/>
            </p:cNvSpPr>
            <p:nvPr/>
          </p:nvSpPr>
          <p:spPr bwMode="auto">
            <a:xfrm>
              <a:off x="3891" y="3403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Rectangle 9"/>
            <p:cNvSpPr>
              <a:spLocks noChangeArrowheads="1"/>
            </p:cNvSpPr>
            <p:nvPr/>
          </p:nvSpPr>
          <p:spPr bwMode="auto">
            <a:xfrm>
              <a:off x="4506" y="3403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2" name="Rectangle 10"/>
            <p:cNvSpPr>
              <a:spLocks noChangeArrowheads="1"/>
            </p:cNvSpPr>
            <p:nvPr/>
          </p:nvSpPr>
          <p:spPr bwMode="auto">
            <a:xfrm>
              <a:off x="3272" y="3824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3" name="Rectangle 11"/>
            <p:cNvSpPr>
              <a:spLocks noChangeArrowheads="1"/>
            </p:cNvSpPr>
            <p:nvPr/>
          </p:nvSpPr>
          <p:spPr bwMode="auto">
            <a:xfrm>
              <a:off x="3891" y="3823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" name="Rectangle 12"/>
            <p:cNvSpPr>
              <a:spLocks noChangeArrowheads="1"/>
            </p:cNvSpPr>
            <p:nvPr/>
          </p:nvSpPr>
          <p:spPr bwMode="auto">
            <a:xfrm>
              <a:off x="4506" y="3823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813425" y="2032000"/>
            <a:ext cx="2943225" cy="2003425"/>
            <a:chOff x="3275" y="2983"/>
            <a:chExt cx="1854" cy="1262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75" y="2983"/>
              <a:ext cx="1854" cy="421"/>
              <a:chOff x="3275" y="2983"/>
              <a:chExt cx="1854" cy="421"/>
            </a:xfrm>
          </p:grpSpPr>
          <p:sp>
            <p:nvSpPr>
              <p:cNvPr id="13385" name="Rectangle 15"/>
              <p:cNvSpPr>
                <a:spLocks noChangeArrowheads="1"/>
              </p:cNvSpPr>
              <p:nvPr/>
            </p:nvSpPr>
            <p:spPr bwMode="auto">
              <a:xfrm>
                <a:off x="3275" y="2984"/>
                <a:ext cx="621" cy="421"/>
              </a:xfrm>
              <a:prstGeom prst="rect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Rectangle 16"/>
              <p:cNvSpPr>
                <a:spLocks noChangeArrowheads="1"/>
              </p:cNvSpPr>
              <p:nvPr/>
            </p:nvSpPr>
            <p:spPr bwMode="auto">
              <a:xfrm>
                <a:off x="3894" y="2983"/>
                <a:ext cx="621" cy="421"/>
              </a:xfrm>
              <a:prstGeom prst="rect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Rectangle 17"/>
              <p:cNvSpPr>
                <a:spLocks noChangeArrowheads="1"/>
              </p:cNvSpPr>
              <p:nvPr/>
            </p:nvSpPr>
            <p:spPr bwMode="auto">
              <a:xfrm>
                <a:off x="4509" y="2983"/>
                <a:ext cx="621" cy="421"/>
              </a:xfrm>
              <a:prstGeom prst="rect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79" name="Rectangle 18"/>
            <p:cNvSpPr>
              <a:spLocks noChangeArrowheads="1"/>
            </p:cNvSpPr>
            <p:nvPr/>
          </p:nvSpPr>
          <p:spPr bwMode="auto">
            <a:xfrm>
              <a:off x="3275" y="3405"/>
              <a:ext cx="621" cy="421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Rectangle 19"/>
            <p:cNvSpPr>
              <a:spLocks noChangeArrowheads="1"/>
            </p:cNvSpPr>
            <p:nvPr/>
          </p:nvSpPr>
          <p:spPr bwMode="auto">
            <a:xfrm>
              <a:off x="3894" y="3404"/>
              <a:ext cx="621" cy="421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Rectangle 20"/>
            <p:cNvSpPr>
              <a:spLocks noChangeArrowheads="1"/>
            </p:cNvSpPr>
            <p:nvPr/>
          </p:nvSpPr>
          <p:spPr bwMode="auto">
            <a:xfrm>
              <a:off x="4509" y="3404"/>
              <a:ext cx="621" cy="421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Rectangle 21"/>
            <p:cNvSpPr>
              <a:spLocks noChangeArrowheads="1"/>
            </p:cNvSpPr>
            <p:nvPr/>
          </p:nvSpPr>
          <p:spPr bwMode="auto">
            <a:xfrm>
              <a:off x="3275" y="3825"/>
              <a:ext cx="621" cy="421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" name="Rectangle 22"/>
            <p:cNvSpPr>
              <a:spLocks noChangeArrowheads="1"/>
            </p:cNvSpPr>
            <p:nvPr/>
          </p:nvSpPr>
          <p:spPr bwMode="auto">
            <a:xfrm>
              <a:off x="3894" y="3824"/>
              <a:ext cx="621" cy="421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Rectangle 23"/>
            <p:cNvSpPr>
              <a:spLocks noChangeArrowheads="1"/>
            </p:cNvSpPr>
            <p:nvPr/>
          </p:nvSpPr>
          <p:spPr bwMode="auto">
            <a:xfrm>
              <a:off x="4509" y="3824"/>
              <a:ext cx="621" cy="421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818188" y="2035175"/>
            <a:ext cx="2943225" cy="2003425"/>
            <a:chOff x="3278" y="2985"/>
            <a:chExt cx="1854" cy="126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278" y="2985"/>
              <a:ext cx="1854" cy="421"/>
              <a:chOff x="3278" y="2985"/>
              <a:chExt cx="1854" cy="421"/>
            </a:xfrm>
          </p:grpSpPr>
          <p:sp>
            <p:nvSpPr>
              <p:cNvPr id="13375" name="Rectangle 26"/>
              <p:cNvSpPr>
                <a:spLocks noChangeArrowheads="1"/>
              </p:cNvSpPr>
              <p:nvPr/>
            </p:nvSpPr>
            <p:spPr bwMode="auto">
              <a:xfrm>
                <a:off x="3278" y="2986"/>
                <a:ext cx="621" cy="421"/>
              </a:xfrm>
              <a:prstGeom prst="rect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6" name="Rectangle 27"/>
              <p:cNvSpPr>
                <a:spLocks noChangeArrowheads="1"/>
              </p:cNvSpPr>
              <p:nvPr/>
            </p:nvSpPr>
            <p:spPr bwMode="auto">
              <a:xfrm>
                <a:off x="3897" y="2985"/>
                <a:ext cx="621" cy="421"/>
              </a:xfrm>
              <a:prstGeom prst="rect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Rectangle 28"/>
              <p:cNvSpPr>
                <a:spLocks noChangeArrowheads="1"/>
              </p:cNvSpPr>
              <p:nvPr/>
            </p:nvSpPr>
            <p:spPr bwMode="auto">
              <a:xfrm>
                <a:off x="4512" y="2985"/>
                <a:ext cx="621" cy="421"/>
              </a:xfrm>
              <a:prstGeom prst="rect">
                <a:avLst/>
              </a:prstGeom>
              <a:solidFill>
                <a:srgbClr val="00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69" name="Rectangle 29"/>
            <p:cNvSpPr>
              <a:spLocks noChangeArrowheads="1"/>
            </p:cNvSpPr>
            <p:nvPr/>
          </p:nvSpPr>
          <p:spPr bwMode="auto">
            <a:xfrm>
              <a:off x="3278" y="3407"/>
              <a:ext cx="621" cy="4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Rectangle 30"/>
            <p:cNvSpPr>
              <a:spLocks noChangeArrowheads="1"/>
            </p:cNvSpPr>
            <p:nvPr/>
          </p:nvSpPr>
          <p:spPr bwMode="auto">
            <a:xfrm>
              <a:off x="3897" y="3406"/>
              <a:ext cx="621" cy="421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Rectangle 31"/>
            <p:cNvSpPr>
              <a:spLocks noChangeArrowheads="1"/>
            </p:cNvSpPr>
            <p:nvPr/>
          </p:nvSpPr>
          <p:spPr bwMode="auto">
            <a:xfrm>
              <a:off x="4512" y="3406"/>
              <a:ext cx="621" cy="421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Rectangle 32"/>
            <p:cNvSpPr>
              <a:spLocks noChangeArrowheads="1"/>
            </p:cNvSpPr>
            <p:nvPr/>
          </p:nvSpPr>
          <p:spPr bwMode="auto">
            <a:xfrm>
              <a:off x="3278" y="3827"/>
              <a:ext cx="621" cy="421"/>
            </a:xfrm>
            <a:prstGeom prst="rect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33"/>
            <p:cNvSpPr>
              <a:spLocks noChangeArrowheads="1"/>
            </p:cNvSpPr>
            <p:nvPr/>
          </p:nvSpPr>
          <p:spPr bwMode="auto">
            <a:xfrm>
              <a:off x="3897" y="3826"/>
              <a:ext cx="621" cy="421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Rectangle 34"/>
            <p:cNvSpPr>
              <a:spLocks noChangeArrowheads="1"/>
            </p:cNvSpPr>
            <p:nvPr/>
          </p:nvSpPr>
          <p:spPr bwMode="auto">
            <a:xfrm>
              <a:off x="4512" y="3826"/>
              <a:ext cx="621" cy="421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5819775" y="2025650"/>
            <a:ext cx="2943225" cy="2003425"/>
            <a:chOff x="3279" y="2979"/>
            <a:chExt cx="1854" cy="1262"/>
          </a:xfrm>
        </p:grpSpPr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3279" y="2979"/>
              <a:ext cx="1854" cy="421"/>
              <a:chOff x="3279" y="2979"/>
              <a:chExt cx="1854" cy="421"/>
            </a:xfrm>
          </p:grpSpPr>
          <p:sp>
            <p:nvSpPr>
              <p:cNvPr id="13365" name="Rectangle 37"/>
              <p:cNvSpPr>
                <a:spLocks noChangeArrowheads="1"/>
              </p:cNvSpPr>
              <p:nvPr/>
            </p:nvSpPr>
            <p:spPr bwMode="auto">
              <a:xfrm>
                <a:off x="3279" y="2980"/>
                <a:ext cx="621" cy="421"/>
              </a:xfrm>
              <a:prstGeom prst="rect">
                <a:avLst/>
              </a:prstGeom>
              <a:solidFill>
                <a:srgbClr val="FF99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Rectangle 38"/>
              <p:cNvSpPr>
                <a:spLocks noChangeArrowheads="1"/>
              </p:cNvSpPr>
              <p:nvPr/>
            </p:nvSpPr>
            <p:spPr bwMode="auto">
              <a:xfrm>
                <a:off x="3898" y="2979"/>
                <a:ext cx="621" cy="421"/>
              </a:xfrm>
              <a:prstGeom prst="rect">
                <a:avLst/>
              </a:prstGeom>
              <a:solidFill>
                <a:srgbClr val="3366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7" name="Rectangle 39"/>
              <p:cNvSpPr>
                <a:spLocks noChangeArrowheads="1"/>
              </p:cNvSpPr>
              <p:nvPr/>
            </p:nvSpPr>
            <p:spPr bwMode="auto">
              <a:xfrm>
                <a:off x="4513" y="2979"/>
                <a:ext cx="621" cy="421"/>
              </a:xfrm>
              <a:prstGeom prst="rect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59" name="Rectangle 40"/>
            <p:cNvSpPr>
              <a:spLocks noChangeArrowheads="1"/>
            </p:cNvSpPr>
            <p:nvPr/>
          </p:nvSpPr>
          <p:spPr bwMode="auto">
            <a:xfrm>
              <a:off x="3279" y="3401"/>
              <a:ext cx="621" cy="421"/>
            </a:xfrm>
            <a:prstGeom prst="rect">
              <a:avLst/>
            </a:prstGeom>
            <a:solidFill>
              <a:srgbClr val="808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Rectangle 41"/>
            <p:cNvSpPr>
              <a:spLocks noChangeArrowheads="1"/>
            </p:cNvSpPr>
            <p:nvPr/>
          </p:nvSpPr>
          <p:spPr bwMode="auto">
            <a:xfrm>
              <a:off x="3898" y="3400"/>
              <a:ext cx="621" cy="421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Rectangle 42"/>
            <p:cNvSpPr>
              <a:spLocks noChangeArrowheads="1"/>
            </p:cNvSpPr>
            <p:nvPr/>
          </p:nvSpPr>
          <p:spPr bwMode="auto">
            <a:xfrm>
              <a:off x="4513" y="3400"/>
              <a:ext cx="621" cy="421"/>
            </a:xfrm>
            <a:prstGeom prst="rect">
              <a:avLst/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Rectangle 43"/>
            <p:cNvSpPr>
              <a:spLocks noChangeArrowheads="1"/>
            </p:cNvSpPr>
            <p:nvPr/>
          </p:nvSpPr>
          <p:spPr bwMode="auto">
            <a:xfrm>
              <a:off x="3279" y="3821"/>
              <a:ext cx="621" cy="421"/>
            </a:xfrm>
            <a:prstGeom prst="rect">
              <a:avLst/>
            </a:prstGeom>
            <a:solidFill>
              <a:srgbClr val="9933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Rectangle 44"/>
            <p:cNvSpPr>
              <a:spLocks noChangeArrowheads="1"/>
            </p:cNvSpPr>
            <p:nvPr/>
          </p:nvSpPr>
          <p:spPr bwMode="auto">
            <a:xfrm>
              <a:off x="3898" y="3820"/>
              <a:ext cx="621" cy="421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Rectangle 45"/>
            <p:cNvSpPr>
              <a:spLocks noChangeArrowheads="1"/>
            </p:cNvSpPr>
            <p:nvPr/>
          </p:nvSpPr>
          <p:spPr bwMode="auto">
            <a:xfrm>
              <a:off x="4513" y="3820"/>
              <a:ext cx="621" cy="421"/>
            </a:xfrm>
            <a:prstGeom prst="rect">
              <a:avLst/>
            </a:prstGeom>
            <a:solidFill>
              <a:srgbClr val="00808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5818188" y="2030413"/>
            <a:ext cx="2943225" cy="2003425"/>
            <a:chOff x="3278" y="2982"/>
            <a:chExt cx="1854" cy="1262"/>
          </a:xfrm>
        </p:grpSpPr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3278" y="2982"/>
              <a:ext cx="1854" cy="421"/>
              <a:chOff x="3278" y="2982"/>
              <a:chExt cx="1854" cy="421"/>
            </a:xfrm>
          </p:grpSpPr>
          <p:sp>
            <p:nvSpPr>
              <p:cNvPr id="13355" name="Rectangle 48"/>
              <p:cNvSpPr>
                <a:spLocks noChangeArrowheads="1"/>
              </p:cNvSpPr>
              <p:nvPr/>
            </p:nvSpPr>
            <p:spPr bwMode="auto">
              <a:xfrm>
                <a:off x="3278" y="2983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Rectangle 49"/>
              <p:cNvSpPr>
                <a:spLocks noChangeArrowheads="1"/>
              </p:cNvSpPr>
              <p:nvPr/>
            </p:nvSpPr>
            <p:spPr bwMode="auto">
              <a:xfrm>
                <a:off x="3897" y="2982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7" name="Rectangle 50"/>
              <p:cNvSpPr>
                <a:spLocks noChangeArrowheads="1"/>
              </p:cNvSpPr>
              <p:nvPr/>
            </p:nvSpPr>
            <p:spPr bwMode="auto">
              <a:xfrm>
                <a:off x="4512" y="2982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9" name="Rectangle 51"/>
            <p:cNvSpPr>
              <a:spLocks noChangeArrowheads="1"/>
            </p:cNvSpPr>
            <p:nvPr/>
          </p:nvSpPr>
          <p:spPr bwMode="auto">
            <a:xfrm>
              <a:off x="3278" y="3404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Rectangle 52"/>
            <p:cNvSpPr>
              <a:spLocks noChangeArrowheads="1"/>
            </p:cNvSpPr>
            <p:nvPr/>
          </p:nvSpPr>
          <p:spPr bwMode="auto">
            <a:xfrm>
              <a:off x="3897" y="3403"/>
              <a:ext cx="621" cy="421"/>
            </a:xfrm>
            <a:prstGeom prst="rect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Rectangle 53"/>
            <p:cNvSpPr>
              <a:spLocks noChangeArrowheads="1"/>
            </p:cNvSpPr>
            <p:nvPr/>
          </p:nvSpPr>
          <p:spPr bwMode="auto">
            <a:xfrm>
              <a:off x="4512" y="3403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Rectangle 54"/>
            <p:cNvSpPr>
              <a:spLocks noChangeArrowheads="1"/>
            </p:cNvSpPr>
            <p:nvPr/>
          </p:nvSpPr>
          <p:spPr bwMode="auto">
            <a:xfrm>
              <a:off x="3278" y="3824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Rectangle 55"/>
            <p:cNvSpPr>
              <a:spLocks noChangeArrowheads="1"/>
            </p:cNvSpPr>
            <p:nvPr/>
          </p:nvSpPr>
          <p:spPr bwMode="auto">
            <a:xfrm>
              <a:off x="3897" y="3823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Rectangle 56"/>
            <p:cNvSpPr>
              <a:spLocks noChangeArrowheads="1"/>
            </p:cNvSpPr>
            <p:nvPr/>
          </p:nvSpPr>
          <p:spPr bwMode="auto">
            <a:xfrm>
              <a:off x="4512" y="3823"/>
              <a:ext cx="621" cy="421"/>
            </a:xfrm>
            <a:prstGeom prst="rect">
              <a:avLst/>
            </a:pr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9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solidFill>
                  <a:srgbClr val="FFFFFF"/>
                </a:solidFill>
              </a:rPr>
              <a:t>Models</a:t>
            </a:r>
          </a:p>
        </p:txBody>
      </p:sp>
      <p:sp>
        <p:nvSpPr>
          <p:cNvPr id="18490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u="sng" dirty="0">
                <a:solidFill>
                  <a:srgbClr val="FFFFFF"/>
                </a:solidFill>
              </a:rPr>
              <a:t>Main Models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FFFFFF"/>
                </a:solidFill>
              </a:rPr>
              <a:t>1) Null (all categories equal)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FFFFFF"/>
                </a:solidFill>
              </a:rPr>
              <a:t>2) Reaches differ 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FFFFFF"/>
                </a:solidFill>
              </a:rPr>
              <a:t>3) Timing differs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FFFFFF"/>
                </a:solidFill>
              </a:rPr>
              <a:t>4) Everything differs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FFFFFF"/>
                </a:solidFill>
              </a:rPr>
              <a:t>5) Pre-post treatment differs</a:t>
            </a:r>
          </a:p>
          <a:p>
            <a:pPr>
              <a:lnSpc>
                <a:spcPct val="150000"/>
              </a:lnSpc>
              <a:spcBef>
                <a:spcPts val="7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dirty="0">
                <a:solidFill>
                  <a:srgbClr val="FFFFFF"/>
                </a:solidFill>
              </a:rPr>
              <a:t>6) Pre-post Private treatment differs</a:t>
            </a:r>
          </a:p>
        </p:txBody>
      </p: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4425950" y="1654175"/>
            <a:ext cx="4322763" cy="2259013"/>
            <a:chOff x="2401" y="2745"/>
            <a:chExt cx="2723" cy="1423"/>
          </a:xfrm>
        </p:grpSpPr>
        <p:sp>
          <p:nvSpPr>
            <p:cNvPr id="13344" name="Text Box 61"/>
            <p:cNvSpPr txBox="1">
              <a:spLocks noChangeArrowheads="1"/>
            </p:cNvSpPr>
            <p:nvPr/>
          </p:nvSpPr>
          <p:spPr bwMode="auto">
            <a:xfrm>
              <a:off x="2497" y="2976"/>
              <a:ext cx="674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  <a:latin typeface="Times New Roman" pitchFamily="18" charset="0"/>
                </a:rPr>
                <a:t>Upstream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  <a:latin typeface="Times New Roman" pitchFamily="18" charset="0"/>
                </a:rPr>
                <a:t>Control</a:t>
              </a:r>
            </a:p>
          </p:txBody>
        </p:sp>
        <p:sp>
          <p:nvSpPr>
            <p:cNvPr id="13345" name="Text Box 62"/>
            <p:cNvSpPr txBox="1">
              <a:spLocks noChangeArrowheads="1"/>
            </p:cNvSpPr>
            <p:nvPr/>
          </p:nvSpPr>
          <p:spPr bwMode="auto">
            <a:xfrm>
              <a:off x="2448" y="3504"/>
              <a:ext cx="70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  <a:latin typeface="Times New Roman" pitchFamily="18" charset="0"/>
                </a:rPr>
                <a:t>Treatment</a:t>
              </a:r>
            </a:p>
          </p:txBody>
        </p:sp>
        <p:sp>
          <p:nvSpPr>
            <p:cNvPr id="13346" name="Text Box 63"/>
            <p:cNvSpPr txBox="1">
              <a:spLocks noChangeArrowheads="1"/>
            </p:cNvSpPr>
            <p:nvPr/>
          </p:nvSpPr>
          <p:spPr bwMode="auto">
            <a:xfrm>
              <a:off x="2401" y="3936"/>
              <a:ext cx="84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  <a:latin typeface="Times New Roman" pitchFamily="18" charset="0"/>
                </a:rPr>
                <a:t>Downstream</a:t>
              </a:r>
            </a:p>
          </p:txBody>
        </p:sp>
        <p:sp>
          <p:nvSpPr>
            <p:cNvPr id="13347" name="Text Box 64"/>
            <p:cNvSpPr txBox="1">
              <a:spLocks noChangeArrowheads="1"/>
            </p:cNvSpPr>
            <p:nvPr/>
          </p:nvSpPr>
          <p:spPr bwMode="auto">
            <a:xfrm>
              <a:off x="3174" y="2745"/>
              <a:ext cx="1950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  <a:latin typeface="Times New Roman" pitchFamily="18" charset="0"/>
                </a:rPr>
                <a:t>   Pre-pre     Pre-post   Post-post</a:t>
              </a:r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5815013" y="2030413"/>
            <a:ext cx="2943225" cy="2003425"/>
            <a:chOff x="3276" y="2982"/>
            <a:chExt cx="1854" cy="1262"/>
          </a:xfrm>
        </p:grpSpPr>
        <p:grpSp>
          <p:nvGrpSpPr>
            <p:cNvPr id="14" name="Group 66"/>
            <p:cNvGrpSpPr>
              <a:grpSpLocks/>
            </p:cNvGrpSpPr>
            <p:nvPr/>
          </p:nvGrpSpPr>
          <p:grpSpPr bwMode="auto">
            <a:xfrm>
              <a:off x="3276" y="2982"/>
              <a:ext cx="1854" cy="1262"/>
              <a:chOff x="3276" y="2982"/>
              <a:chExt cx="1854" cy="1262"/>
            </a:xfrm>
          </p:grpSpPr>
          <p:grpSp>
            <p:nvGrpSpPr>
              <p:cNvPr id="15" name="Group 67"/>
              <p:cNvGrpSpPr>
                <a:grpSpLocks/>
              </p:cNvGrpSpPr>
              <p:nvPr/>
            </p:nvGrpSpPr>
            <p:grpSpPr bwMode="auto">
              <a:xfrm>
                <a:off x="3276" y="2982"/>
                <a:ext cx="1854" cy="421"/>
                <a:chOff x="3276" y="2982"/>
                <a:chExt cx="1854" cy="421"/>
              </a:xfrm>
            </p:grpSpPr>
            <p:sp>
              <p:nvSpPr>
                <p:cNvPr id="13341" name="Rectangle 68"/>
                <p:cNvSpPr>
                  <a:spLocks noChangeArrowheads="1"/>
                </p:cNvSpPr>
                <p:nvPr/>
              </p:nvSpPr>
              <p:spPr bwMode="auto">
                <a:xfrm>
                  <a:off x="3276" y="2983"/>
                  <a:ext cx="621" cy="421"/>
                </a:xfrm>
                <a:prstGeom prst="rect">
                  <a:avLst/>
                </a:prstGeom>
                <a:solidFill>
                  <a:srgbClr val="339966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2" name="Rectangle 69"/>
                <p:cNvSpPr>
                  <a:spLocks noChangeArrowheads="1"/>
                </p:cNvSpPr>
                <p:nvPr/>
              </p:nvSpPr>
              <p:spPr bwMode="auto">
                <a:xfrm>
                  <a:off x="3895" y="2982"/>
                  <a:ext cx="621" cy="421"/>
                </a:xfrm>
                <a:prstGeom prst="rect">
                  <a:avLst/>
                </a:prstGeom>
                <a:solidFill>
                  <a:srgbClr val="339966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43" name="Rectangle 70"/>
                <p:cNvSpPr>
                  <a:spLocks noChangeArrowheads="1"/>
                </p:cNvSpPr>
                <p:nvPr/>
              </p:nvSpPr>
              <p:spPr bwMode="auto">
                <a:xfrm>
                  <a:off x="4510" y="2982"/>
                  <a:ext cx="621" cy="421"/>
                </a:xfrm>
                <a:prstGeom prst="rect">
                  <a:avLst/>
                </a:prstGeom>
                <a:solidFill>
                  <a:srgbClr val="339966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35" name="Rectangle 71"/>
              <p:cNvSpPr>
                <a:spLocks noChangeArrowheads="1"/>
              </p:cNvSpPr>
              <p:nvPr/>
            </p:nvSpPr>
            <p:spPr bwMode="auto">
              <a:xfrm>
                <a:off x="3276" y="3404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Rectangle 72"/>
              <p:cNvSpPr>
                <a:spLocks noChangeArrowheads="1"/>
              </p:cNvSpPr>
              <p:nvPr/>
            </p:nvSpPr>
            <p:spPr bwMode="auto">
              <a:xfrm>
                <a:off x="3895" y="3403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Rectangle 73"/>
              <p:cNvSpPr>
                <a:spLocks noChangeArrowheads="1"/>
              </p:cNvSpPr>
              <p:nvPr/>
            </p:nvSpPr>
            <p:spPr bwMode="auto">
              <a:xfrm>
                <a:off x="4510" y="3403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Rectangle 74"/>
              <p:cNvSpPr>
                <a:spLocks noChangeArrowheads="1"/>
              </p:cNvSpPr>
              <p:nvPr/>
            </p:nvSpPr>
            <p:spPr bwMode="auto">
              <a:xfrm>
                <a:off x="3276" y="3824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Rectangle 75"/>
              <p:cNvSpPr>
                <a:spLocks noChangeArrowheads="1"/>
              </p:cNvSpPr>
              <p:nvPr/>
            </p:nvSpPr>
            <p:spPr bwMode="auto">
              <a:xfrm>
                <a:off x="3895" y="3823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Rectangle 76"/>
              <p:cNvSpPr>
                <a:spLocks noChangeArrowheads="1"/>
              </p:cNvSpPr>
              <p:nvPr/>
            </p:nvSpPr>
            <p:spPr bwMode="auto">
              <a:xfrm>
                <a:off x="4510" y="3823"/>
                <a:ext cx="621" cy="421"/>
              </a:xfrm>
              <a:prstGeom prst="rect">
                <a:avLst/>
              </a:prstGeom>
              <a:solidFill>
                <a:srgbClr val="33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3" name="AutoShape 77"/>
            <p:cNvSpPr>
              <a:spLocks noChangeArrowheads="1"/>
            </p:cNvSpPr>
            <p:nvPr/>
          </p:nvSpPr>
          <p:spPr bwMode="auto">
            <a:xfrm rot="-5400000">
              <a:off x="3993" y="3306"/>
              <a:ext cx="416" cy="620"/>
            </a:xfrm>
            <a:prstGeom prst="rtTriangl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10" name="Rectangle 78"/>
          <p:cNvSpPr>
            <a:spLocks noChangeArrowheads="1"/>
          </p:cNvSpPr>
          <p:nvPr/>
        </p:nvSpPr>
        <p:spPr bwMode="auto">
          <a:xfrm>
            <a:off x="457200" y="2057400"/>
            <a:ext cx="4191000" cy="2590800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1" name="Line 79"/>
          <p:cNvSpPr>
            <a:spLocks noChangeShapeType="1"/>
          </p:cNvSpPr>
          <p:nvPr/>
        </p:nvSpPr>
        <p:spPr bwMode="auto">
          <a:xfrm>
            <a:off x="457200" y="2057400"/>
            <a:ext cx="4191000" cy="2590800"/>
          </a:xfrm>
          <a:prstGeom prst="line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2" name="Line 80"/>
          <p:cNvSpPr>
            <a:spLocks noChangeShapeType="1"/>
          </p:cNvSpPr>
          <p:nvPr/>
        </p:nvSpPr>
        <p:spPr bwMode="auto">
          <a:xfrm flipH="1">
            <a:off x="533400" y="2057400"/>
            <a:ext cx="4114800" cy="2590800"/>
          </a:xfrm>
          <a:prstGeom prst="line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4" name="Rectangle 82"/>
          <p:cNvSpPr>
            <a:spLocks noChangeArrowheads="1"/>
          </p:cNvSpPr>
          <p:nvPr/>
        </p:nvSpPr>
        <p:spPr bwMode="auto">
          <a:xfrm>
            <a:off x="457200" y="4724400"/>
            <a:ext cx="4495800" cy="457200"/>
          </a:xfrm>
          <a:prstGeom prst="rect">
            <a:avLst/>
          </a:prstGeom>
          <a:noFill/>
          <a:ln w="5076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3" name="Rectangle 81"/>
          <p:cNvSpPr>
            <a:spLocks noChangeArrowheads="1"/>
          </p:cNvSpPr>
          <p:nvPr/>
        </p:nvSpPr>
        <p:spPr bwMode="auto">
          <a:xfrm>
            <a:off x="457200" y="5410200"/>
            <a:ext cx="5410200" cy="533400"/>
          </a:xfrm>
          <a:prstGeom prst="rect">
            <a:avLst/>
          </a:prstGeom>
          <a:noFill/>
          <a:ln w="10152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33400" y="2743200"/>
            <a:ext cx="2743200" cy="609600"/>
          </a:xfrm>
          <a:prstGeom prst="roundRect">
            <a:avLst/>
          </a:prstGeom>
          <a:noFill/>
          <a:ln w="476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248400" y="4343400"/>
            <a:ext cx="22844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Best State </a:t>
            </a:r>
          </a:p>
          <a:p>
            <a:r>
              <a:rPr lang="en-US" sz="2800">
                <a:solidFill>
                  <a:srgbClr val="FFFF00"/>
                </a:solidFill>
              </a:rPr>
              <a:t>Forest Model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rot="10800000">
            <a:off x="3352800" y="3200400"/>
            <a:ext cx="2895600" cy="1447800"/>
          </a:xfrm>
          <a:prstGeom prst="straightConnector1">
            <a:avLst/>
          </a:prstGeom>
          <a:ln w="4127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8324850" y="47625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0" grpId="0" animBg="1"/>
      <p:bldP spid="18511" grpId="0" animBg="1"/>
      <p:bldP spid="18512" grpId="0" animBg="1"/>
      <p:bldP spid="18514" grpId="0" animBg="1"/>
      <p:bldP spid="18513" grpId="0" animBg="1"/>
      <p:bldP spid="82" grpId="0" animBg="1"/>
      <p:bldP spid="83" grpId="0"/>
      <p:bldP spid="86" grpId="0"/>
      <p:bldP spid="8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3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3840" cy="7802880"/>
          </a:xfrm>
          <a:prstGeom prst="rect">
            <a:avLst/>
          </a:prstGeom>
        </p:spPr>
      </p:pic>
      <p:pic>
        <p:nvPicPr>
          <p:cNvPr id="4" name="Picture 3" descr="Picture 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343400"/>
            <a:ext cx="3352800" cy="2514600"/>
          </a:xfrm>
          <a:prstGeom prst="rect">
            <a:avLst/>
          </a:prstGeom>
        </p:spPr>
      </p:pic>
      <p:pic>
        <p:nvPicPr>
          <p:cNvPr id="5" name="Picture 4" descr="Dunes307-2 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200" y="4343400"/>
            <a:ext cx="3279000" cy="2459250"/>
          </a:xfrm>
          <a:prstGeom prst="rect">
            <a:avLst/>
          </a:prstGeom>
        </p:spPr>
      </p:pic>
      <p:pic>
        <p:nvPicPr>
          <p:cNvPr id="6" name="Picture 5" descr="IMG_35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85850"/>
            <a:ext cx="3733800" cy="2800350"/>
          </a:xfrm>
          <a:prstGeom prst="rect">
            <a:avLst/>
          </a:prstGeom>
        </p:spPr>
      </p:pic>
      <p:pic>
        <p:nvPicPr>
          <p:cNvPr id="8" name="Picture 7" descr="P1010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2819400"/>
            <a:ext cx="2857600" cy="21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a time before streams…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181600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531895"/>
            <a:ext cx="1890600" cy="159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1912938" y="1143000"/>
          <a:ext cx="4953000" cy="2965450"/>
        </p:xfrm>
        <a:graphic>
          <a:graphicData uri="http://schemas.openxmlformats.org/presentationml/2006/ole">
            <p:oleObj spid="_x0000_s37890" r:id="rId4" imgW="5343449" imgH="3200400" progId="Excel.Sheet.8">
              <p:embed/>
            </p:oleObj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Best models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912938" y="3856038"/>
          <a:ext cx="5029200" cy="3001962"/>
        </p:xfrm>
        <a:graphic>
          <a:graphicData uri="http://schemas.openxmlformats.org/presentationml/2006/ole">
            <p:oleObj spid="_x0000_s37891" r:id="rId5" imgW="5343449" imgH="3190951" progId="Excel.Sheet.8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4706600" y="266700"/>
          <a:ext cx="6324600" cy="4057650"/>
        </p:xfrm>
        <a:graphic>
          <a:graphicData uri="http://schemas.openxmlformats.org/presentationml/2006/ole">
            <p:oleObj spid="_x0000_s37892" r:id="rId6" imgW="6324600" imgH="3905402" progId="Excel.Sheet.8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4849475" y="4314825"/>
          <a:ext cx="6324600" cy="4048125"/>
        </p:xfrm>
        <a:graphic>
          <a:graphicData uri="http://schemas.openxmlformats.org/presentationml/2006/ole">
            <p:oleObj spid="_x0000_s37893" r:id="rId7" imgW="6324600" imgH="3895649" progId="Excel.Sheet.8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4859000" y="419100"/>
          <a:ext cx="6324600" cy="4057650"/>
        </p:xfrm>
        <a:graphic>
          <a:graphicData uri="http://schemas.openxmlformats.org/presentationml/2006/ole">
            <p:oleObj spid="_x0000_s37894" r:id="rId8" imgW="6324600" imgH="3905402" progId="Excel.Sheet.8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5001875" y="4467225"/>
          <a:ext cx="6324600" cy="4048125"/>
        </p:xfrm>
        <a:graphic>
          <a:graphicData uri="http://schemas.openxmlformats.org/presentationml/2006/ole">
            <p:oleObj spid="_x0000_s37895" r:id="rId9" imgW="6324600" imgH="3895649" progId="Excel.Sheet.8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5011400" y="571500"/>
          <a:ext cx="6324600" cy="4057650"/>
        </p:xfrm>
        <a:graphic>
          <a:graphicData uri="http://schemas.openxmlformats.org/presentationml/2006/ole">
            <p:oleObj spid="_x0000_s37896" r:id="rId10" imgW="6324600" imgH="3905402" progId="Excel.Sheet.8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15154275" y="4619625"/>
          <a:ext cx="6324600" cy="4048125"/>
        </p:xfrm>
        <a:graphic>
          <a:graphicData uri="http://schemas.openxmlformats.org/presentationml/2006/ole">
            <p:oleObj spid="_x0000_s37897" r:id="rId11" imgW="6324600" imgH="3895649" progId="Excel.Sheet.8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15163800" y="723900"/>
          <a:ext cx="6324600" cy="4057650"/>
        </p:xfrm>
        <a:graphic>
          <a:graphicData uri="http://schemas.openxmlformats.org/presentationml/2006/ole">
            <p:oleObj spid="_x0000_s37898" r:id="rId12" imgW="6324600" imgH="3905402" progId="Excel.Sheet.8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15306675" y="4772025"/>
          <a:ext cx="6324600" cy="4048125"/>
        </p:xfrm>
        <a:graphic>
          <a:graphicData uri="http://schemas.openxmlformats.org/presentationml/2006/ole">
            <p:oleObj spid="_x0000_s37899" r:id="rId13" imgW="6324600" imgH="3895649" progId="Excel.Sheet.8">
              <p:embed/>
            </p:oleObj>
          </a:graphicData>
        </a:graphic>
      </p:graphicFrame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625975" y="1300163"/>
            <a:ext cx="1997075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522971"/>
                </a:solidFill>
              </a:rPr>
              <a:t>TOP MODEL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713538" y="1195388"/>
            <a:ext cx="457200" cy="27051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726238" y="3489325"/>
            <a:ext cx="444500" cy="33258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217863" y="1619250"/>
            <a:ext cx="1295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40.2%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327650" y="2749550"/>
            <a:ext cx="8763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4.6%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Conclusions (Regulatory)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89525"/>
          </a:xfrm>
        </p:spPr>
        <p:txBody>
          <a:bodyPr/>
          <a:lstStyle/>
          <a:p>
            <a:pPr marL="341313" indent="-341313" eaLnBrk="1" hangingPunct="1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FFFFFF"/>
                </a:solidFill>
              </a:rPr>
              <a:t>Numeric Criteria – OK(?)</a:t>
            </a:r>
          </a:p>
          <a:p>
            <a:pPr marL="341313" indent="-341313" eaLnBrk="1" hangingPunct="1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>
              <a:solidFill>
                <a:srgbClr val="FFFFFF"/>
              </a:solidFill>
            </a:endParaRPr>
          </a:p>
          <a:p>
            <a:pPr marL="341313" indent="-341313" eaLnBrk="1" hangingPunct="1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FFFFFF"/>
                </a:solidFill>
              </a:rPr>
              <a:t>PCW – increase in exceedance frequency on Private streams </a:t>
            </a:r>
            <a:r>
              <a:rPr lang="en-US" i="1" smtClean="0">
                <a:solidFill>
                  <a:srgbClr val="FFFFFF"/>
                </a:solidFill>
              </a:rPr>
              <a:t>in general</a:t>
            </a:r>
          </a:p>
          <a:p>
            <a:pPr marL="341313" indent="-341313" eaLnBrk="1" hangingPunct="1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smtClean="0">
              <a:solidFill>
                <a:srgbClr val="FFFFFF"/>
              </a:solidFill>
            </a:endParaRPr>
          </a:p>
          <a:p>
            <a:pPr marL="341313" indent="-341313" eaLnBrk="1" hangingPunct="1"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mtClean="0">
                <a:solidFill>
                  <a:srgbClr val="FFFFFF"/>
                </a:solidFill>
              </a:rPr>
              <a:t>PCW – State OK</a:t>
            </a:r>
          </a:p>
          <a:p>
            <a:pPr marL="341313" indent="-341313" eaLnBrk="1" hangingPunct="1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>
              <a:solidFill>
                <a:srgbClr val="FFFFFF"/>
              </a:solidFill>
            </a:endParaRPr>
          </a:p>
          <a:p>
            <a:pPr marL="341313" indent="-341313" eaLnBrk="1" hangingPunct="1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>
              <a:solidFill>
                <a:srgbClr val="FFFFFF"/>
              </a:solidFill>
            </a:endParaRPr>
          </a:p>
          <a:p>
            <a:pPr marL="341313" indent="-341313" eaLnBrk="1" hangingPunct="1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4832350"/>
            <a:ext cx="2643187" cy="1982788"/>
          </a:xfrm>
          <a:prstGeom prst="rect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14888"/>
            <a:ext cx="2641600" cy="1981200"/>
          </a:xfrm>
          <a:prstGeom prst="rect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814888"/>
            <a:ext cx="2641600" cy="1981200"/>
          </a:xfrm>
          <a:prstGeom prst="rect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Functional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Study scope: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Preharvest</a:t>
            </a:r>
            <a:r>
              <a:rPr lang="en-US" dirty="0" smtClean="0">
                <a:solidFill>
                  <a:schemeClr val="bg1"/>
                </a:solidFill>
              </a:rPr>
              <a:t> and two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years postharvest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33 sites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Questions: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What factors influence changes in Treatment  	Reach temperature?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Magnitude of temperature change?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5" y="1219200"/>
            <a:ext cx="4164013" cy="3124200"/>
          </a:xfrm>
          <a:prstGeom prst="rect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23850" y="4400550"/>
            <a:ext cx="8077200" cy="1219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 are we quantifying?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Changes in temperature (downstream – upstream)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Averaged daily values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 	(July 15 – Aug 23)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Maximum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Minimum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Average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Flux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8575" y="1600200"/>
            <a:ext cx="3730625" cy="1719263"/>
            <a:chOff x="307749" y="1600200"/>
            <a:chExt cx="3730850" cy="1719262"/>
          </a:xfrm>
        </p:grpSpPr>
        <p:sp>
          <p:nvSpPr>
            <p:cNvPr id="16398" name="AutoShape 28"/>
            <p:cNvSpPr>
              <a:spLocks noChangeArrowheads="1"/>
            </p:cNvSpPr>
            <p:nvPr/>
          </p:nvSpPr>
          <p:spPr bwMode="auto">
            <a:xfrm>
              <a:off x="1028851" y="2417596"/>
              <a:ext cx="88479" cy="8576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" name="Group 28"/>
            <p:cNvGrpSpPr/>
            <p:nvPr/>
          </p:nvGrpSpPr>
          <p:grpSpPr>
            <a:xfrm>
              <a:off x="307749" y="1600200"/>
              <a:ext cx="3730849" cy="1719261"/>
              <a:chOff x="327025" y="1938338"/>
              <a:chExt cx="4016376" cy="2100262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800100" y="2463800"/>
                <a:ext cx="2220913" cy="735012"/>
              </a:xfrm>
              <a:custGeom>
                <a:avLst/>
                <a:gdLst/>
                <a:ahLst/>
                <a:cxnLst>
                  <a:cxn ang="0">
                    <a:pos x="384" y="96"/>
                  </a:cxn>
                  <a:cxn ang="0">
                    <a:pos x="0" y="288"/>
                  </a:cxn>
                  <a:cxn ang="0">
                    <a:pos x="96" y="624"/>
                  </a:cxn>
                  <a:cxn ang="0">
                    <a:pos x="672" y="528"/>
                  </a:cxn>
                  <a:cxn ang="0">
                    <a:pos x="1152" y="576"/>
                  </a:cxn>
                  <a:cxn ang="0">
                    <a:pos x="1776" y="672"/>
                  </a:cxn>
                  <a:cxn ang="0">
                    <a:pos x="2256" y="576"/>
                  </a:cxn>
                  <a:cxn ang="0">
                    <a:pos x="2160" y="144"/>
                  </a:cxn>
                  <a:cxn ang="0">
                    <a:pos x="1632" y="144"/>
                  </a:cxn>
                  <a:cxn ang="0">
                    <a:pos x="1296" y="0"/>
                  </a:cxn>
                </a:cxnLst>
                <a:rect l="0" t="0" r="r" b="b"/>
                <a:pathLst>
                  <a:path w="2256" h="672">
                    <a:moveTo>
                      <a:pt x="384" y="96"/>
                    </a:moveTo>
                    <a:lnTo>
                      <a:pt x="0" y="288"/>
                    </a:lnTo>
                    <a:lnTo>
                      <a:pt x="96" y="624"/>
                    </a:lnTo>
                    <a:lnTo>
                      <a:pt x="672" y="528"/>
                    </a:lnTo>
                    <a:lnTo>
                      <a:pt x="1152" y="576"/>
                    </a:lnTo>
                    <a:lnTo>
                      <a:pt x="1776" y="672"/>
                    </a:lnTo>
                    <a:lnTo>
                      <a:pt x="2256" y="576"/>
                    </a:lnTo>
                    <a:lnTo>
                      <a:pt x="2160" y="144"/>
                    </a:lnTo>
                    <a:lnTo>
                      <a:pt x="1632" y="144"/>
                    </a:lnTo>
                    <a:lnTo>
                      <a:pt x="1296" y="0"/>
                    </a:lnTo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5" name="Group 27"/>
              <p:cNvGrpSpPr/>
              <p:nvPr/>
            </p:nvGrpSpPr>
            <p:grpSpPr>
              <a:xfrm>
                <a:off x="327025" y="1938338"/>
                <a:ext cx="4016376" cy="2100262"/>
                <a:chOff x="327025" y="1938338"/>
                <a:chExt cx="4016376" cy="2100262"/>
              </a:xfrm>
            </p:grpSpPr>
            <p:sp>
              <p:nvSpPr>
                <p:cNvPr id="16" name="Freeform 21"/>
                <p:cNvSpPr>
                  <a:spLocks/>
                </p:cNvSpPr>
                <p:nvPr/>
              </p:nvSpPr>
              <p:spPr bwMode="auto">
                <a:xfrm>
                  <a:off x="2736850" y="1938338"/>
                  <a:ext cx="1509713" cy="1050925"/>
                </a:xfrm>
                <a:custGeom>
                  <a:avLst/>
                  <a:gdLst/>
                  <a:ahLst/>
                  <a:cxnLst>
                    <a:cxn ang="0">
                      <a:pos x="185" y="1344"/>
                    </a:cxn>
                    <a:cxn ang="0">
                      <a:pos x="0" y="605"/>
                    </a:cxn>
                    <a:cxn ang="0">
                      <a:pos x="76" y="348"/>
                    </a:cxn>
                    <a:cxn ang="0">
                      <a:pos x="1541" y="67"/>
                    </a:cxn>
                    <a:cxn ang="0">
                      <a:pos x="1911" y="0"/>
                    </a:cxn>
                    <a:cxn ang="0">
                      <a:pos x="1970" y="956"/>
                    </a:cxn>
                    <a:cxn ang="0">
                      <a:pos x="1418" y="874"/>
                    </a:cxn>
                    <a:cxn ang="0">
                      <a:pos x="1110" y="941"/>
                    </a:cxn>
                    <a:cxn ang="0">
                      <a:pos x="607" y="1135"/>
                    </a:cxn>
                    <a:cxn ang="0">
                      <a:pos x="431" y="1210"/>
                    </a:cxn>
                    <a:cxn ang="0">
                      <a:pos x="308" y="1277"/>
                    </a:cxn>
                  </a:cxnLst>
                  <a:rect l="0" t="0" r="r" b="b"/>
                  <a:pathLst>
                    <a:path w="1970" h="1344">
                      <a:moveTo>
                        <a:pt x="185" y="1344"/>
                      </a:moveTo>
                      <a:lnTo>
                        <a:pt x="0" y="605"/>
                      </a:lnTo>
                      <a:lnTo>
                        <a:pt x="76" y="348"/>
                      </a:lnTo>
                      <a:lnTo>
                        <a:pt x="1541" y="67"/>
                      </a:lnTo>
                      <a:lnTo>
                        <a:pt x="1911" y="0"/>
                      </a:lnTo>
                      <a:lnTo>
                        <a:pt x="1970" y="956"/>
                      </a:lnTo>
                      <a:lnTo>
                        <a:pt x="1418" y="874"/>
                      </a:lnTo>
                      <a:lnTo>
                        <a:pt x="1110" y="941"/>
                      </a:lnTo>
                      <a:lnTo>
                        <a:pt x="607" y="1135"/>
                      </a:lnTo>
                      <a:lnTo>
                        <a:pt x="431" y="1210"/>
                      </a:lnTo>
                      <a:lnTo>
                        <a:pt x="308" y="1277"/>
                      </a:lnTo>
                    </a:path>
                  </a:pathLst>
                </a:cu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Freeform 22"/>
                <p:cNvSpPr>
                  <a:spLocks/>
                </p:cNvSpPr>
                <p:nvPr/>
              </p:nvSpPr>
              <p:spPr bwMode="auto">
                <a:xfrm>
                  <a:off x="547688" y="3005138"/>
                  <a:ext cx="866775" cy="1033462"/>
                </a:xfrm>
                <a:custGeom>
                  <a:avLst/>
                  <a:gdLst/>
                  <a:ahLst/>
                  <a:cxnLst>
                    <a:cxn ang="0">
                      <a:pos x="0" y="539"/>
                    </a:cxn>
                    <a:cxn ang="0">
                      <a:pos x="0" y="713"/>
                    </a:cxn>
                    <a:cxn ang="0">
                      <a:pos x="160" y="944"/>
                    </a:cxn>
                    <a:cxn ang="0">
                      <a:pos x="640" y="848"/>
                    </a:cxn>
                    <a:cxn ang="0">
                      <a:pos x="880" y="608"/>
                    </a:cxn>
                    <a:cxn ang="0">
                      <a:pos x="640" y="0"/>
                    </a:cxn>
                    <a:cxn ang="0">
                      <a:pos x="400" y="128"/>
                    </a:cxn>
                    <a:cxn ang="0">
                      <a:pos x="208" y="320"/>
                    </a:cxn>
                    <a:cxn ang="0">
                      <a:pos x="160" y="416"/>
                    </a:cxn>
                    <a:cxn ang="0">
                      <a:pos x="112" y="512"/>
                    </a:cxn>
                  </a:cxnLst>
                  <a:rect l="0" t="0" r="r" b="b"/>
                  <a:pathLst>
                    <a:path w="880" h="944">
                      <a:moveTo>
                        <a:pt x="0" y="539"/>
                      </a:moveTo>
                      <a:cubicBezTo>
                        <a:pt x="0" y="597"/>
                        <a:pt x="0" y="655"/>
                        <a:pt x="0" y="713"/>
                      </a:cubicBezTo>
                      <a:lnTo>
                        <a:pt x="160" y="944"/>
                      </a:lnTo>
                      <a:lnTo>
                        <a:pt x="640" y="848"/>
                      </a:lnTo>
                      <a:lnTo>
                        <a:pt x="880" y="608"/>
                      </a:lnTo>
                      <a:lnTo>
                        <a:pt x="640" y="0"/>
                      </a:lnTo>
                      <a:lnTo>
                        <a:pt x="400" y="128"/>
                      </a:lnTo>
                      <a:lnTo>
                        <a:pt x="208" y="320"/>
                      </a:lnTo>
                      <a:lnTo>
                        <a:pt x="160" y="416"/>
                      </a:lnTo>
                      <a:lnTo>
                        <a:pt x="112" y="512"/>
                      </a:lnTo>
                    </a:path>
                  </a:pathLst>
                </a:cu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Freeform 24"/>
                <p:cNvSpPr>
                  <a:spLocks/>
                </p:cNvSpPr>
                <p:nvPr/>
              </p:nvSpPr>
              <p:spPr bwMode="auto">
                <a:xfrm>
                  <a:off x="942975" y="2152650"/>
                  <a:ext cx="1931988" cy="784225"/>
                </a:xfrm>
                <a:custGeom>
                  <a:avLst/>
                  <a:gdLst/>
                  <a:ahLst/>
                  <a:cxnLst>
                    <a:cxn ang="0">
                      <a:pos x="168" y="676"/>
                    </a:cxn>
                    <a:cxn ang="0">
                      <a:pos x="476" y="524"/>
                    </a:cxn>
                    <a:cxn ang="0">
                      <a:pos x="716" y="524"/>
                    </a:cxn>
                    <a:cxn ang="0">
                      <a:pos x="812" y="572"/>
                    </a:cxn>
                    <a:cxn ang="0">
                      <a:pos x="956" y="572"/>
                    </a:cxn>
                    <a:cxn ang="0">
                      <a:pos x="1196" y="668"/>
                    </a:cxn>
                    <a:cxn ang="0">
                      <a:pos x="1292" y="620"/>
                    </a:cxn>
                    <a:cxn ang="0">
                      <a:pos x="1436" y="620"/>
                    </a:cxn>
                    <a:cxn ang="0">
                      <a:pos x="1580" y="668"/>
                    </a:cxn>
                    <a:cxn ang="0">
                      <a:pos x="1676" y="716"/>
                    </a:cxn>
                    <a:cxn ang="0">
                      <a:pos x="1964" y="716"/>
                    </a:cxn>
                    <a:cxn ang="0">
                      <a:pos x="1824" y="240"/>
                    </a:cxn>
                    <a:cxn ang="0">
                      <a:pos x="1960" y="40"/>
                    </a:cxn>
                    <a:cxn ang="0">
                      <a:pos x="772" y="0"/>
                    </a:cxn>
                    <a:cxn ang="0">
                      <a:pos x="468" y="76"/>
                    </a:cxn>
                    <a:cxn ang="0">
                      <a:pos x="276" y="92"/>
                    </a:cxn>
                    <a:cxn ang="0">
                      <a:pos x="156" y="144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1964" h="716">
                      <a:moveTo>
                        <a:pt x="168" y="676"/>
                      </a:moveTo>
                      <a:lnTo>
                        <a:pt x="476" y="524"/>
                      </a:lnTo>
                      <a:lnTo>
                        <a:pt x="716" y="524"/>
                      </a:lnTo>
                      <a:lnTo>
                        <a:pt x="812" y="572"/>
                      </a:lnTo>
                      <a:lnTo>
                        <a:pt x="956" y="572"/>
                      </a:lnTo>
                      <a:lnTo>
                        <a:pt x="1196" y="668"/>
                      </a:lnTo>
                      <a:lnTo>
                        <a:pt x="1292" y="620"/>
                      </a:lnTo>
                      <a:lnTo>
                        <a:pt x="1436" y="620"/>
                      </a:lnTo>
                      <a:lnTo>
                        <a:pt x="1580" y="668"/>
                      </a:lnTo>
                      <a:lnTo>
                        <a:pt x="1676" y="716"/>
                      </a:lnTo>
                      <a:lnTo>
                        <a:pt x="1964" y="716"/>
                      </a:lnTo>
                      <a:lnTo>
                        <a:pt x="1824" y="240"/>
                      </a:lnTo>
                      <a:lnTo>
                        <a:pt x="1960" y="40"/>
                      </a:lnTo>
                      <a:lnTo>
                        <a:pt x="772" y="0"/>
                      </a:lnTo>
                      <a:lnTo>
                        <a:pt x="468" y="76"/>
                      </a:lnTo>
                      <a:lnTo>
                        <a:pt x="276" y="92"/>
                      </a:lnTo>
                      <a:lnTo>
                        <a:pt x="156" y="144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Freeform 25"/>
                <p:cNvSpPr>
                  <a:spLocks/>
                </p:cNvSpPr>
                <p:nvPr/>
              </p:nvSpPr>
              <p:spPr bwMode="auto">
                <a:xfrm>
                  <a:off x="517525" y="2620963"/>
                  <a:ext cx="3732213" cy="996950"/>
                </a:xfrm>
                <a:custGeom>
                  <a:avLst/>
                  <a:gdLst/>
                  <a:ahLst/>
                  <a:cxnLst>
                    <a:cxn ang="0">
                      <a:pos x="3792" y="48"/>
                    </a:cxn>
                    <a:cxn ang="0">
                      <a:pos x="3360" y="0"/>
                    </a:cxn>
                    <a:cxn ang="0">
                      <a:pos x="3120" y="48"/>
                    </a:cxn>
                    <a:cxn ang="0">
                      <a:pos x="2592" y="240"/>
                    </a:cxn>
                    <a:cxn ang="0">
                      <a:pos x="2448" y="288"/>
                    </a:cxn>
                    <a:cxn ang="0">
                      <a:pos x="2400" y="336"/>
                    </a:cxn>
                    <a:cxn ang="0">
                      <a:pos x="2112" y="336"/>
                    </a:cxn>
                    <a:cxn ang="0">
                      <a:pos x="2016" y="288"/>
                    </a:cxn>
                    <a:cxn ang="0">
                      <a:pos x="1872" y="240"/>
                    </a:cxn>
                    <a:cxn ang="0">
                      <a:pos x="1776" y="240"/>
                    </a:cxn>
                    <a:cxn ang="0">
                      <a:pos x="1728" y="240"/>
                    </a:cxn>
                    <a:cxn ang="0">
                      <a:pos x="1632" y="288"/>
                    </a:cxn>
                    <a:cxn ang="0">
                      <a:pos x="1536" y="240"/>
                    </a:cxn>
                    <a:cxn ang="0">
                      <a:pos x="1392" y="192"/>
                    </a:cxn>
                    <a:cxn ang="0">
                      <a:pos x="1248" y="192"/>
                    </a:cxn>
                    <a:cxn ang="0">
                      <a:pos x="1152" y="144"/>
                    </a:cxn>
                    <a:cxn ang="0">
                      <a:pos x="912" y="144"/>
                    </a:cxn>
                    <a:cxn ang="0">
                      <a:pos x="816" y="192"/>
                    </a:cxn>
                    <a:cxn ang="0">
                      <a:pos x="624" y="288"/>
                    </a:cxn>
                    <a:cxn ang="0">
                      <a:pos x="576" y="336"/>
                    </a:cxn>
                    <a:cxn ang="0">
                      <a:pos x="432" y="384"/>
                    </a:cxn>
                    <a:cxn ang="0">
                      <a:pos x="192" y="624"/>
                    </a:cxn>
                    <a:cxn ang="0">
                      <a:pos x="192" y="720"/>
                    </a:cxn>
                    <a:cxn ang="0">
                      <a:pos x="144" y="768"/>
                    </a:cxn>
                    <a:cxn ang="0">
                      <a:pos x="0" y="816"/>
                    </a:cxn>
                    <a:cxn ang="0">
                      <a:pos x="0" y="912"/>
                    </a:cxn>
                    <a:cxn ang="0">
                      <a:pos x="144" y="864"/>
                    </a:cxn>
                    <a:cxn ang="0">
                      <a:pos x="240" y="672"/>
                    </a:cxn>
                    <a:cxn ang="0">
                      <a:pos x="432" y="480"/>
                    </a:cxn>
                    <a:cxn ang="0">
                      <a:pos x="672" y="336"/>
                    </a:cxn>
                    <a:cxn ang="0">
                      <a:pos x="912" y="240"/>
                    </a:cxn>
                    <a:cxn ang="0">
                      <a:pos x="1008" y="192"/>
                    </a:cxn>
                    <a:cxn ang="0">
                      <a:pos x="1104" y="192"/>
                    </a:cxn>
                    <a:cxn ang="0">
                      <a:pos x="1200" y="240"/>
                    </a:cxn>
                    <a:cxn ang="0">
                      <a:pos x="1392" y="240"/>
                    </a:cxn>
                    <a:cxn ang="0">
                      <a:pos x="1584" y="336"/>
                    </a:cxn>
                    <a:cxn ang="0">
                      <a:pos x="1680" y="336"/>
                    </a:cxn>
                    <a:cxn ang="0">
                      <a:pos x="1776" y="288"/>
                    </a:cxn>
                    <a:cxn ang="0">
                      <a:pos x="1872" y="288"/>
                    </a:cxn>
                    <a:cxn ang="0">
                      <a:pos x="1968" y="336"/>
                    </a:cxn>
                    <a:cxn ang="0">
                      <a:pos x="2016" y="384"/>
                    </a:cxn>
                    <a:cxn ang="0">
                      <a:pos x="2256" y="432"/>
                    </a:cxn>
                    <a:cxn ang="0">
                      <a:pos x="2400" y="384"/>
                    </a:cxn>
                    <a:cxn ang="0">
                      <a:pos x="2496" y="384"/>
                    </a:cxn>
                    <a:cxn ang="0">
                      <a:pos x="2592" y="336"/>
                    </a:cxn>
                    <a:cxn ang="0">
                      <a:pos x="2784" y="288"/>
                    </a:cxn>
                    <a:cxn ang="0">
                      <a:pos x="2880" y="240"/>
                    </a:cxn>
                    <a:cxn ang="0">
                      <a:pos x="3396" y="56"/>
                    </a:cxn>
                    <a:cxn ang="0">
                      <a:pos x="3792" y="144"/>
                    </a:cxn>
                  </a:cxnLst>
                  <a:rect l="0" t="0" r="r" b="b"/>
                  <a:pathLst>
                    <a:path w="3792" h="912">
                      <a:moveTo>
                        <a:pt x="3792" y="48"/>
                      </a:moveTo>
                      <a:lnTo>
                        <a:pt x="3360" y="0"/>
                      </a:lnTo>
                      <a:lnTo>
                        <a:pt x="3120" y="48"/>
                      </a:lnTo>
                      <a:lnTo>
                        <a:pt x="2592" y="240"/>
                      </a:lnTo>
                      <a:lnTo>
                        <a:pt x="2448" y="288"/>
                      </a:lnTo>
                      <a:lnTo>
                        <a:pt x="2400" y="336"/>
                      </a:lnTo>
                      <a:lnTo>
                        <a:pt x="2112" y="336"/>
                      </a:lnTo>
                      <a:lnTo>
                        <a:pt x="2016" y="288"/>
                      </a:lnTo>
                      <a:lnTo>
                        <a:pt x="1872" y="240"/>
                      </a:lnTo>
                      <a:lnTo>
                        <a:pt x="1776" y="240"/>
                      </a:lnTo>
                      <a:lnTo>
                        <a:pt x="1728" y="240"/>
                      </a:lnTo>
                      <a:lnTo>
                        <a:pt x="1632" y="288"/>
                      </a:lnTo>
                      <a:lnTo>
                        <a:pt x="1536" y="240"/>
                      </a:lnTo>
                      <a:lnTo>
                        <a:pt x="1392" y="192"/>
                      </a:lnTo>
                      <a:lnTo>
                        <a:pt x="1248" y="192"/>
                      </a:lnTo>
                      <a:lnTo>
                        <a:pt x="1152" y="144"/>
                      </a:lnTo>
                      <a:lnTo>
                        <a:pt x="912" y="144"/>
                      </a:lnTo>
                      <a:lnTo>
                        <a:pt x="816" y="192"/>
                      </a:lnTo>
                      <a:lnTo>
                        <a:pt x="624" y="288"/>
                      </a:lnTo>
                      <a:lnTo>
                        <a:pt x="576" y="336"/>
                      </a:lnTo>
                      <a:lnTo>
                        <a:pt x="432" y="384"/>
                      </a:lnTo>
                      <a:lnTo>
                        <a:pt x="192" y="624"/>
                      </a:lnTo>
                      <a:lnTo>
                        <a:pt x="192" y="720"/>
                      </a:lnTo>
                      <a:lnTo>
                        <a:pt x="144" y="768"/>
                      </a:lnTo>
                      <a:lnTo>
                        <a:pt x="0" y="816"/>
                      </a:lnTo>
                      <a:lnTo>
                        <a:pt x="0" y="912"/>
                      </a:lnTo>
                      <a:lnTo>
                        <a:pt x="144" y="864"/>
                      </a:lnTo>
                      <a:lnTo>
                        <a:pt x="240" y="672"/>
                      </a:lnTo>
                      <a:lnTo>
                        <a:pt x="432" y="480"/>
                      </a:lnTo>
                      <a:lnTo>
                        <a:pt x="672" y="336"/>
                      </a:lnTo>
                      <a:lnTo>
                        <a:pt x="912" y="240"/>
                      </a:lnTo>
                      <a:lnTo>
                        <a:pt x="1008" y="192"/>
                      </a:lnTo>
                      <a:lnTo>
                        <a:pt x="1104" y="192"/>
                      </a:lnTo>
                      <a:lnTo>
                        <a:pt x="1200" y="240"/>
                      </a:lnTo>
                      <a:lnTo>
                        <a:pt x="1392" y="240"/>
                      </a:lnTo>
                      <a:lnTo>
                        <a:pt x="1584" y="336"/>
                      </a:lnTo>
                      <a:lnTo>
                        <a:pt x="1680" y="336"/>
                      </a:lnTo>
                      <a:lnTo>
                        <a:pt x="1776" y="288"/>
                      </a:lnTo>
                      <a:lnTo>
                        <a:pt x="1872" y="288"/>
                      </a:lnTo>
                      <a:lnTo>
                        <a:pt x="1968" y="336"/>
                      </a:lnTo>
                      <a:lnTo>
                        <a:pt x="2016" y="384"/>
                      </a:lnTo>
                      <a:lnTo>
                        <a:pt x="2256" y="432"/>
                      </a:lnTo>
                      <a:lnTo>
                        <a:pt x="2400" y="384"/>
                      </a:lnTo>
                      <a:lnTo>
                        <a:pt x="2496" y="384"/>
                      </a:lnTo>
                      <a:lnTo>
                        <a:pt x="2592" y="336"/>
                      </a:lnTo>
                      <a:lnTo>
                        <a:pt x="2784" y="288"/>
                      </a:lnTo>
                      <a:lnTo>
                        <a:pt x="2880" y="240"/>
                      </a:lnTo>
                      <a:lnTo>
                        <a:pt x="3396" y="56"/>
                      </a:lnTo>
                      <a:lnTo>
                        <a:pt x="3792" y="144"/>
                      </a:lnTo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Freeform 26"/>
                <p:cNvSpPr>
                  <a:spLocks/>
                </p:cNvSpPr>
                <p:nvPr/>
              </p:nvSpPr>
              <p:spPr bwMode="auto">
                <a:xfrm>
                  <a:off x="2878138" y="2673350"/>
                  <a:ext cx="1465263" cy="892175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96" y="768"/>
                    </a:cxn>
                    <a:cxn ang="0">
                      <a:pos x="768" y="816"/>
                    </a:cxn>
                    <a:cxn ang="0">
                      <a:pos x="1392" y="672"/>
                    </a:cxn>
                    <a:cxn ang="0">
                      <a:pos x="1488" y="624"/>
                    </a:cxn>
                    <a:cxn ang="0">
                      <a:pos x="1392" y="96"/>
                    </a:cxn>
                    <a:cxn ang="0">
                      <a:pos x="1008" y="0"/>
                    </a:cxn>
                    <a:cxn ang="0">
                      <a:pos x="480" y="192"/>
                    </a:cxn>
                    <a:cxn ang="0">
                      <a:pos x="384" y="240"/>
                    </a:cxn>
                    <a:cxn ang="0">
                      <a:pos x="192" y="288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488" h="816">
                      <a:moveTo>
                        <a:pt x="0" y="336"/>
                      </a:moveTo>
                      <a:lnTo>
                        <a:pt x="96" y="768"/>
                      </a:lnTo>
                      <a:lnTo>
                        <a:pt x="768" y="816"/>
                      </a:lnTo>
                      <a:lnTo>
                        <a:pt x="1392" y="672"/>
                      </a:lnTo>
                      <a:lnTo>
                        <a:pt x="1488" y="624"/>
                      </a:lnTo>
                      <a:lnTo>
                        <a:pt x="1392" y="96"/>
                      </a:lnTo>
                      <a:lnTo>
                        <a:pt x="1008" y="0"/>
                      </a:lnTo>
                      <a:lnTo>
                        <a:pt x="480" y="192"/>
                      </a:lnTo>
                      <a:lnTo>
                        <a:pt x="384" y="240"/>
                      </a:lnTo>
                      <a:lnTo>
                        <a:pt x="192" y="288"/>
                      </a:lnTo>
                      <a:lnTo>
                        <a:pt x="96" y="336"/>
                      </a:lnTo>
                    </a:path>
                  </a:pathLst>
                </a:cu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Freeform 27"/>
                <p:cNvSpPr>
                  <a:spLocks/>
                </p:cNvSpPr>
                <p:nvPr/>
              </p:nvSpPr>
              <p:spPr bwMode="auto">
                <a:xfrm>
                  <a:off x="327025" y="2516188"/>
                  <a:ext cx="803275" cy="996950"/>
                </a:xfrm>
                <a:custGeom>
                  <a:avLst/>
                  <a:gdLst/>
                  <a:ahLst/>
                  <a:cxnLst>
                    <a:cxn ang="0">
                      <a:pos x="816" y="384"/>
                    </a:cxn>
                    <a:cxn ang="0">
                      <a:pos x="624" y="0"/>
                    </a:cxn>
                    <a:cxn ang="0">
                      <a:pos x="96" y="288"/>
                    </a:cxn>
                    <a:cxn ang="0">
                      <a:pos x="0" y="576"/>
                    </a:cxn>
                    <a:cxn ang="0">
                      <a:pos x="192" y="912"/>
                    </a:cxn>
                    <a:cxn ang="0">
                      <a:pos x="336" y="864"/>
                    </a:cxn>
                    <a:cxn ang="0">
                      <a:pos x="384" y="816"/>
                    </a:cxn>
                    <a:cxn ang="0">
                      <a:pos x="384" y="720"/>
                    </a:cxn>
                    <a:cxn ang="0">
                      <a:pos x="432" y="672"/>
                    </a:cxn>
                    <a:cxn ang="0">
                      <a:pos x="576" y="528"/>
                    </a:cxn>
                    <a:cxn ang="0">
                      <a:pos x="624" y="480"/>
                    </a:cxn>
                    <a:cxn ang="0">
                      <a:pos x="768" y="432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6" h="912">
                      <a:moveTo>
                        <a:pt x="816" y="384"/>
                      </a:moveTo>
                      <a:lnTo>
                        <a:pt x="624" y="0"/>
                      </a:lnTo>
                      <a:lnTo>
                        <a:pt x="96" y="288"/>
                      </a:lnTo>
                      <a:lnTo>
                        <a:pt x="0" y="576"/>
                      </a:lnTo>
                      <a:lnTo>
                        <a:pt x="192" y="912"/>
                      </a:lnTo>
                      <a:lnTo>
                        <a:pt x="336" y="864"/>
                      </a:lnTo>
                      <a:lnTo>
                        <a:pt x="384" y="816"/>
                      </a:lnTo>
                      <a:lnTo>
                        <a:pt x="384" y="720"/>
                      </a:lnTo>
                      <a:lnTo>
                        <a:pt x="432" y="672"/>
                      </a:lnTo>
                      <a:lnTo>
                        <a:pt x="576" y="528"/>
                      </a:lnTo>
                      <a:lnTo>
                        <a:pt x="624" y="480"/>
                      </a:lnTo>
                      <a:lnTo>
                        <a:pt x="768" y="432"/>
                      </a:lnTo>
                      <a:lnTo>
                        <a:pt x="816" y="38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Freeform 34"/>
                <p:cNvSpPr>
                  <a:spLocks/>
                </p:cNvSpPr>
                <p:nvPr/>
              </p:nvSpPr>
              <p:spPr bwMode="auto">
                <a:xfrm>
                  <a:off x="1177925" y="2884488"/>
                  <a:ext cx="1795463" cy="944562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336" y="0"/>
                    </a:cxn>
                    <a:cxn ang="0">
                      <a:pos x="432" y="0"/>
                    </a:cxn>
                    <a:cxn ang="0">
                      <a:pos x="528" y="48"/>
                    </a:cxn>
                    <a:cxn ang="0">
                      <a:pos x="720" y="48"/>
                    </a:cxn>
                    <a:cxn ang="0">
                      <a:pos x="912" y="144"/>
                    </a:cxn>
                    <a:cxn ang="0">
                      <a:pos x="1008" y="144"/>
                    </a:cxn>
                    <a:cxn ang="0">
                      <a:pos x="1104" y="96"/>
                    </a:cxn>
                    <a:cxn ang="0">
                      <a:pos x="1200" y="96"/>
                    </a:cxn>
                    <a:cxn ang="0">
                      <a:pos x="1248" y="144"/>
                    </a:cxn>
                    <a:cxn ang="0">
                      <a:pos x="1296" y="192"/>
                    </a:cxn>
                    <a:cxn ang="0">
                      <a:pos x="1584" y="240"/>
                    </a:cxn>
                    <a:cxn ang="0">
                      <a:pos x="1632" y="240"/>
                    </a:cxn>
                    <a:cxn ang="0">
                      <a:pos x="1736" y="184"/>
                    </a:cxn>
                    <a:cxn ang="0">
                      <a:pos x="1824" y="576"/>
                    </a:cxn>
                    <a:cxn ang="0">
                      <a:pos x="1344" y="768"/>
                    </a:cxn>
                    <a:cxn ang="0">
                      <a:pos x="768" y="864"/>
                    </a:cxn>
                    <a:cxn ang="0">
                      <a:pos x="288" y="768"/>
                    </a:cxn>
                    <a:cxn ang="0">
                      <a:pos x="240" y="720"/>
                    </a:cxn>
                  </a:cxnLst>
                  <a:rect l="0" t="0" r="r" b="b"/>
                  <a:pathLst>
                    <a:path w="1824" h="864">
                      <a:moveTo>
                        <a:pt x="0" y="144"/>
                      </a:moveTo>
                      <a:lnTo>
                        <a:pt x="33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  <a:lnTo>
                        <a:pt x="720" y="48"/>
                      </a:lnTo>
                      <a:lnTo>
                        <a:pt x="912" y="144"/>
                      </a:lnTo>
                      <a:lnTo>
                        <a:pt x="1008" y="144"/>
                      </a:lnTo>
                      <a:lnTo>
                        <a:pt x="1104" y="96"/>
                      </a:lnTo>
                      <a:lnTo>
                        <a:pt x="1200" y="96"/>
                      </a:lnTo>
                      <a:lnTo>
                        <a:pt x="1248" y="144"/>
                      </a:lnTo>
                      <a:lnTo>
                        <a:pt x="1296" y="192"/>
                      </a:lnTo>
                      <a:lnTo>
                        <a:pt x="1584" y="240"/>
                      </a:lnTo>
                      <a:lnTo>
                        <a:pt x="1632" y="240"/>
                      </a:lnTo>
                      <a:lnTo>
                        <a:pt x="1736" y="184"/>
                      </a:lnTo>
                      <a:lnTo>
                        <a:pt x="1824" y="576"/>
                      </a:lnTo>
                      <a:lnTo>
                        <a:pt x="1344" y="768"/>
                      </a:lnTo>
                      <a:lnTo>
                        <a:pt x="768" y="864"/>
                      </a:lnTo>
                      <a:lnTo>
                        <a:pt x="288" y="768"/>
                      </a:lnTo>
                      <a:lnTo>
                        <a:pt x="240" y="720"/>
                      </a:lnTo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447800" y="3048000"/>
                  <a:ext cx="2514600" cy="381000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6400" name="AutoShape 30"/>
            <p:cNvSpPr>
              <a:spLocks noChangeArrowheads="1"/>
            </p:cNvSpPr>
            <p:nvPr/>
          </p:nvSpPr>
          <p:spPr bwMode="auto">
            <a:xfrm>
              <a:off x="3189203" y="2383809"/>
              <a:ext cx="87004" cy="8576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1" name="Text Box 32"/>
            <p:cNvSpPr txBox="1">
              <a:spLocks noChangeArrowheads="1"/>
            </p:cNvSpPr>
            <p:nvPr/>
          </p:nvSpPr>
          <p:spPr bwMode="auto">
            <a:xfrm>
              <a:off x="360415" y="1828800"/>
              <a:ext cx="477785" cy="3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1W</a:t>
              </a:r>
            </a:p>
          </p:txBody>
        </p:sp>
        <p:sp>
          <p:nvSpPr>
            <p:cNvPr id="16402" name="Text Box 35"/>
            <p:cNvSpPr txBox="1">
              <a:spLocks noChangeArrowheads="1"/>
            </p:cNvSpPr>
            <p:nvPr/>
          </p:nvSpPr>
          <p:spPr bwMode="auto">
            <a:xfrm>
              <a:off x="1503415" y="2062012"/>
              <a:ext cx="477785" cy="3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2W</a:t>
              </a:r>
            </a:p>
          </p:txBody>
        </p:sp>
        <p:sp>
          <p:nvSpPr>
            <p:cNvPr id="16403" name="Text Box 36"/>
            <p:cNvSpPr txBox="1">
              <a:spLocks noChangeArrowheads="1"/>
            </p:cNvSpPr>
            <p:nvPr/>
          </p:nvSpPr>
          <p:spPr bwMode="auto">
            <a:xfrm>
              <a:off x="3136116" y="2083621"/>
              <a:ext cx="477785" cy="3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3W</a:t>
              </a:r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 rot="21027860">
              <a:off x="2008614" y="2695638"/>
              <a:ext cx="826670" cy="30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FLOW</a:t>
              </a:r>
            </a:p>
          </p:txBody>
        </p:sp>
        <p:sp>
          <p:nvSpPr>
            <p:cNvPr id="16405" name="AutoShape 29"/>
            <p:cNvSpPr>
              <a:spLocks noChangeArrowheads="1"/>
            </p:cNvSpPr>
            <p:nvPr/>
          </p:nvSpPr>
          <p:spPr bwMode="auto">
            <a:xfrm>
              <a:off x="1631979" y="2446186"/>
              <a:ext cx="88479" cy="8576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6" name="AutoShape 30"/>
            <p:cNvSpPr>
              <a:spLocks noChangeArrowheads="1"/>
            </p:cNvSpPr>
            <p:nvPr/>
          </p:nvSpPr>
          <p:spPr bwMode="auto">
            <a:xfrm>
              <a:off x="412449" y="2196678"/>
              <a:ext cx="87004" cy="8576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7905750" y="2047875"/>
            <a:ext cx="5334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05550" y="2047875"/>
            <a:ext cx="5334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05400" y="1828800"/>
            <a:ext cx="5334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8" name="Straight Arrow Connector 27"/>
          <p:cNvCxnSpPr>
            <a:endCxn id="26" idx="4"/>
          </p:cNvCxnSpPr>
          <p:nvPr/>
        </p:nvCxnSpPr>
        <p:spPr>
          <a:xfrm rot="16200000" flipV="1">
            <a:off x="4667250" y="3067050"/>
            <a:ext cx="1752600" cy="342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5676900" y="3162300"/>
            <a:ext cx="14478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924550" y="3371850"/>
            <a:ext cx="3048000" cy="1485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916488" y="3922712"/>
            <a:ext cx="3048000" cy="3841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81400" y="4191000"/>
            <a:ext cx="5197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2W-1W = Change in Control Reach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657600" y="5715000"/>
            <a:ext cx="5632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3W-2W = Change in Treatment Reach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6" grpId="0"/>
      <p:bldP spid="36" grpId="1"/>
      <p:bldP spid="37" grpId="0"/>
      <p:bldP spid="3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" y="274638"/>
            <a:ext cx="8991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What factors control Treatment Reach temperature change?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1371600"/>
            <a:ext cx="4191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1750"/>
              </a:spcBef>
              <a:spcAft>
                <a:spcPts val="120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u="sng">
                <a:solidFill>
                  <a:srgbClr val="FFFFFF"/>
                </a:solidFill>
                <a:latin typeface="Calibri" pitchFamily="34" charset="0"/>
              </a:rPr>
              <a:t>Gradient</a:t>
            </a:r>
          </a:p>
          <a:p>
            <a:pPr>
              <a:spcBef>
                <a:spcPts val="1750"/>
              </a:spcBef>
              <a:spcAft>
                <a:spcPts val="120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u="sng">
                <a:solidFill>
                  <a:srgbClr val="FFFFFF"/>
                </a:solidFill>
                <a:latin typeface="Calibri" pitchFamily="34" charset="0"/>
              </a:rPr>
              <a:t>Elevation</a:t>
            </a:r>
          </a:p>
          <a:p>
            <a:pPr>
              <a:spcBef>
                <a:spcPts val="1750"/>
              </a:spcBef>
              <a:spcAft>
                <a:spcPts val="120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u="sng">
                <a:solidFill>
                  <a:srgbClr val="FFFFFF"/>
                </a:solidFill>
                <a:latin typeface="Calibri" pitchFamily="34" charset="0"/>
              </a:rPr>
              <a:t>Reach length</a:t>
            </a:r>
          </a:p>
          <a:p>
            <a:pPr>
              <a:spcBef>
                <a:spcPts val="1750"/>
              </a:spcBef>
              <a:spcAft>
                <a:spcPts val="120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u="sng">
                <a:solidFill>
                  <a:srgbClr val="FFFFFF"/>
                </a:solidFill>
                <a:latin typeface="Calibri" pitchFamily="34" charset="0"/>
              </a:rPr>
              <a:t>Control reach temperature change</a:t>
            </a:r>
          </a:p>
          <a:p>
            <a:pPr>
              <a:spcBef>
                <a:spcPts val="1750"/>
              </a:spcBef>
              <a:spcAft>
                <a:spcPts val="120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u="sng">
                <a:solidFill>
                  <a:srgbClr val="FFFFFF"/>
                </a:solidFill>
                <a:latin typeface="Calibri" pitchFamily="34" charset="0"/>
              </a:rPr>
              <a:t>Azimuth</a:t>
            </a:r>
          </a:p>
          <a:p>
            <a:pPr>
              <a:spcBef>
                <a:spcPts val="1750"/>
              </a:spcBef>
              <a:spcAft>
                <a:spcPts val="120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u="sng">
                <a:solidFill>
                  <a:srgbClr val="FFFFFF"/>
                </a:solidFill>
                <a:latin typeface="Calibri" pitchFamily="34" charset="0"/>
              </a:rPr>
              <a:t>Watershed area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724400" y="1862138"/>
            <a:ext cx="3730625" cy="1719262"/>
            <a:chOff x="307749" y="1600200"/>
            <a:chExt cx="3730850" cy="1719262"/>
          </a:xfrm>
        </p:grpSpPr>
        <p:sp>
          <p:nvSpPr>
            <p:cNvPr id="17414" name="AutoShape 28"/>
            <p:cNvSpPr>
              <a:spLocks noChangeArrowheads="1"/>
            </p:cNvSpPr>
            <p:nvPr/>
          </p:nvSpPr>
          <p:spPr bwMode="auto">
            <a:xfrm>
              <a:off x="1028851" y="2417596"/>
              <a:ext cx="88479" cy="8576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" name="Group 28"/>
            <p:cNvGrpSpPr/>
            <p:nvPr/>
          </p:nvGrpSpPr>
          <p:grpSpPr>
            <a:xfrm>
              <a:off x="307749" y="1600200"/>
              <a:ext cx="3730849" cy="1719261"/>
              <a:chOff x="327025" y="1938338"/>
              <a:chExt cx="4016376" cy="2100262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800100" y="2463800"/>
                <a:ext cx="2220913" cy="735012"/>
              </a:xfrm>
              <a:custGeom>
                <a:avLst/>
                <a:gdLst/>
                <a:ahLst/>
                <a:cxnLst>
                  <a:cxn ang="0">
                    <a:pos x="384" y="96"/>
                  </a:cxn>
                  <a:cxn ang="0">
                    <a:pos x="0" y="288"/>
                  </a:cxn>
                  <a:cxn ang="0">
                    <a:pos x="96" y="624"/>
                  </a:cxn>
                  <a:cxn ang="0">
                    <a:pos x="672" y="528"/>
                  </a:cxn>
                  <a:cxn ang="0">
                    <a:pos x="1152" y="576"/>
                  </a:cxn>
                  <a:cxn ang="0">
                    <a:pos x="1776" y="672"/>
                  </a:cxn>
                  <a:cxn ang="0">
                    <a:pos x="2256" y="576"/>
                  </a:cxn>
                  <a:cxn ang="0">
                    <a:pos x="2160" y="144"/>
                  </a:cxn>
                  <a:cxn ang="0">
                    <a:pos x="1632" y="144"/>
                  </a:cxn>
                  <a:cxn ang="0">
                    <a:pos x="1296" y="0"/>
                  </a:cxn>
                </a:cxnLst>
                <a:rect l="0" t="0" r="r" b="b"/>
                <a:pathLst>
                  <a:path w="2256" h="672">
                    <a:moveTo>
                      <a:pt x="384" y="96"/>
                    </a:moveTo>
                    <a:lnTo>
                      <a:pt x="0" y="288"/>
                    </a:lnTo>
                    <a:lnTo>
                      <a:pt x="96" y="624"/>
                    </a:lnTo>
                    <a:lnTo>
                      <a:pt x="672" y="528"/>
                    </a:lnTo>
                    <a:lnTo>
                      <a:pt x="1152" y="576"/>
                    </a:lnTo>
                    <a:lnTo>
                      <a:pt x="1776" y="672"/>
                    </a:lnTo>
                    <a:lnTo>
                      <a:pt x="2256" y="576"/>
                    </a:lnTo>
                    <a:lnTo>
                      <a:pt x="2160" y="144"/>
                    </a:lnTo>
                    <a:lnTo>
                      <a:pt x="1632" y="144"/>
                    </a:lnTo>
                    <a:lnTo>
                      <a:pt x="1296" y="0"/>
                    </a:lnTo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4" name="Group 27"/>
              <p:cNvGrpSpPr/>
              <p:nvPr/>
            </p:nvGrpSpPr>
            <p:grpSpPr>
              <a:xfrm>
                <a:off x="327025" y="1938338"/>
                <a:ext cx="4016376" cy="2100262"/>
                <a:chOff x="327025" y="1938338"/>
                <a:chExt cx="4016376" cy="2100262"/>
              </a:xfrm>
            </p:grpSpPr>
            <p:sp>
              <p:nvSpPr>
                <p:cNvPr id="38" name="Freeform 21"/>
                <p:cNvSpPr>
                  <a:spLocks/>
                </p:cNvSpPr>
                <p:nvPr/>
              </p:nvSpPr>
              <p:spPr bwMode="auto">
                <a:xfrm>
                  <a:off x="2736850" y="1938338"/>
                  <a:ext cx="1509713" cy="1050925"/>
                </a:xfrm>
                <a:custGeom>
                  <a:avLst/>
                  <a:gdLst/>
                  <a:ahLst/>
                  <a:cxnLst>
                    <a:cxn ang="0">
                      <a:pos x="185" y="1344"/>
                    </a:cxn>
                    <a:cxn ang="0">
                      <a:pos x="0" y="605"/>
                    </a:cxn>
                    <a:cxn ang="0">
                      <a:pos x="76" y="348"/>
                    </a:cxn>
                    <a:cxn ang="0">
                      <a:pos x="1541" y="67"/>
                    </a:cxn>
                    <a:cxn ang="0">
                      <a:pos x="1911" y="0"/>
                    </a:cxn>
                    <a:cxn ang="0">
                      <a:pos x="1970" y="956"/>
                    </a:cxn>
                    <a:cxn ang="0">
                      <a:pos x="1418" y="874"/>
                    </a:cxn>
                    <a:cxn ang="0">
                      <a:pos x="1110" y="941"/>
                    </a:cxn>
                    <a:cxn ang="0">
                      <a:pos x="607" y="1135"/>
                    </a:cxn>
                    <a:cxn ang="0">
                      <a:pos x="431" y="1210"/>
                    </a:cxn>
                    <a:cxn ang="0">
                      <a:pos x="308" y="1277"/>
                    </a:cxn>
                  </a:cxnLst>
                  <a:rect l="0" t="0" r="r" b="b"/>
                  <a:pathLst>
                    <a:path w="1970" h="1344">
                      <a:moveTo>
                        <a:pt x="185" y="1344"/>
                      </a:moveTo>
                      <a:lnTo>
                        <a:pt x="0" y="605"/>
                      </a:lnTo>
                      <a:lnTo>
                        <a:pt x="76" y="348"/>
                      </a:lnTo>
                      <a:lnTo>
                        <a:pt x="1541" y="67"/>
                      </a:lnTo>
                      <a:lnTo>
                        <a:pt x="1911" y="0"/>
                      </a:lnTo>
                      <a:lnTo>
                        <a:pt x="1970" y="956"/>
                      </a:lnTo>
                      <a:lnTo>
                        <a:pt x="1418" y="874"/>
                      </a:lnTo>
                      <a:lnTo>
                        <a:pt x="1110" y="941"/>
                      </a:lnTo>
                      <a:lnTo>
                        <a:pt x="607" y="1135"/>
                      </a:lnTo>
                      <a:lnTo>
                        <a:pt x="431" y="1210"/>
                      </a:lnTo>
                      <a:lnTo>
                        <a:pt x="308" y="1277"/>
                      </a:lnTo>
                    </a:path>
                  </a:pathLst>
                </a:cu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547688" y="3005138"/>
                  <a:ext cx="866775" cy="1033462"/>
                </a:xfrm>
                <a:custGeom>
                  <a:avLst/>
                  <a:gdLst/>
                  <a:ahLst/>
                  <a:cxnLst>
                    <a:cxn ang="0">
                      <a:pos x="0" y="539"/>
                    </a:cxn>
                    <a:cxn ang="0">
                      <a:pos x="0" y="713"/>
                    </a:cxn>
                    <a:cxn ang="0">
                      <a:pos x="160" y="944"/>
                    </a:cxn>
                    <a:cxn ang="0">
                      <a:pos x="640" y="848"/>
                    </a:cxn>
                    <a:cxn ang="0">
                      <a:pos x="880" y="608"/>
                    </a:cxn>
                    <a:cxn ang="0">
                      <a:pos x="640" y="0"/>
                    </a:cxn>
                    <a:cxn ang="0">
                      <a:pos x="400" y="128"/>
                    </a:cxn>
                    <a:cxn ang="0">
                      <a:pos x="208" y="320"/>
                    </a:cxn>
                    <a:cxn ang="0">
                      <a:pos x="160" y="416"/>
                    </a:cxn>
                    <a:cxn ang="0">
                      <a:pos x="112" y="512"/>
                    </a:cxn>
                  </a:cxnLst>
                  <a:rect l="0" t="0" r="r" b="b"/>
                  <a:pathLst>
                    <a:path w="880" h="944">
                      <a:moveTo>
                        <a:pt x="0" y="539"/>
                      </a:moveTo>
                      <a:cubicBezTo>
                        <a:pt x="0" y="597"/>
                        <a:pt x="0" y="655"/>
                        <a:pt x="0" y="713"/>
                      </a:cubicBezTo>
                      <a:lnTo>
                        <a:pt x="160" y="944"/>
                      </a:lnTo>
                      <a:lnTo>
                        <a:pt x="640" y="848"/>
                      </a:lnTo>
                      <a:lnTo>
                        <a:pt x="880" y="608"/>
                      </a:lnTo>
                      <a:lnTo>
                        <a:pt x="640" y="0"/>
                      </a:lnTo>
                      <a:lnTo>
                        <a:pt x="400" y="128"/>
                      </a:lnTo>
                      <a:lnTo>
                        <a:pt x="208" y="320"/>
                      </a:lnTo>
                      <a:lnTo>
                        <a:pt x="160" y="416"/>
                      </a:lnTo>
                      <a:lnTo>
                        <a:pt x="112" y="512"/>
                      </a:lnTo>
                    </a:path>
                  </a:pathLst>
                </a:cu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942975" y="2152650"/>
                  <a:ext cx="1931988" cy="784225"/>
                </a:xfrm>
                <a:custGeom>
                  <a:avLst/>
                  <a:gdLst/>
                  <a:ahLst/>
                  <a:cxnLst>
                    <a:cxn ang="0">
                      <a:pos x="168" y="676"/>
                    </a:cxn>
                    <a:cxn ang="0">
                      <a:pos x="476" y="524"/>
                    </a:cxn>
                    <a:cxn ang="0">
                      <a:pos x="716" y="524"/>
                    </a:cxn>
                    <a:cxn ang="0">
                      <a:pos x="812" y="572"/>
                    </a:cxn>
                    <a:cxn ang="0">
                      <a:pos x="956" y="572"/>
                    </a:cxn>
                    <a:cxn ang="0">
                      <a:pos x="1196" y="668"/>
                    </a:cxn>
                    <a:cxn ang="0">
                      <a:pos x="1292" y="620"/>
                    </a:cxn>
                    <a:cxn ang="0">
                      <a:pos x="1436" y="620"/>
                    </a:cxn>
                    <a:cxn ang="0">
                      <a:pos x="1580" y="668"/>
                    </a:cxn>
                    <a:cxn ang="0">
                      <a:pos x="1676" y="716"/>
                    </a:cxn>
                    <a:cxn ang="0">
                      <a:pos x="1964" y="716"/>
                    </a:cxn>
                    <a:cxn ang="0">
                      <a:pos x="1824" y="240"/>
                    </a:cxn>
                    <a:cxn ang="0">
                      <a:pos x="1960" y="40"/>
                    </a:cxn>
                    <a:cxn ang="0">
                      <a:pos x="772" y="0"/>
                    </a:cxn>
                    <a:cxn ang="0">
                      <a:pos x="468" y="76"/>
                    </a:cxn>
                    <a:cxn ang="0">
                      <a:pos x="276" y="92"/>
                    </a:cxn>
                    <a:cxn ang="0">
                      <a:pos x="156" y="144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1964" h="716">
                      <a:moveTo>
                        <a:pt x="168" y="676"/>
                      </a:moveTo>
                      <a:lnTo>
                        <a:pt x="476" y="524"/>
                      </a:lnTo>
                      <a:lnTo>
                        <a:pt x="716" y="524"/>
                      </a:lnTo>
                      <a:lnTo>
                        <a:pt x="812" y="572"/>
                      </a:lnTo>
                      <a:lnTo>
                        <a:pt x="956" y="572"/>
                      </a:lnTo>
                      <a:lnTo>
                        <a:pt x="1196" y="668"/>
                      </a:lnTo>
                      <a:lnTo>
                        <a:pt x="1292" y="620"/>
                      </a:lnTo>
                      <a:lnTo>
                        <a:pt x="1436" y="620"/>
                      </a:lnTo>
                      <a:lnTo>
                        <a:pt x="1580" y="668"/>
                      </a:lnTo>
                      <a:lnTo>
                        <a:pt x="1676" y="716"/>
                      </a:lnTo>
                      <a:lnTo>
                        <a:pt x="1964" y="716"/>
                      </a:lnTo>
                      <a:lnTo>
                        <a:pt x="1824" y="240"/>
                      </a:lnTo>
                      <a:lnTo>
                        <a:pt x="1960" y="40"/>
                      </a:lnTo>
                      <a:lnTo>
                        <a:pt x="772" y="0"/>
                      </a:lnTo>
                      <a:lnTo>
                        <a:pt x="468" y="76"/>
                      </a:lnTo>
                      <a:lnTo>
                        <a:pt x="276" y="92"/>
                      </a:lnTo>
                      <a:lnTo>
                        <a:pt x="156" y="144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7525" y="2620963"/>
                  <a:ext cx="3732213" cy="996950"/>
                </a:xfrm>
                <a:custGeom>
                  <a:avLst/>
                  <a:gdLst/>
                  <a:ahLst/>
                  <a:cxnLst>
                    <a:cxn ang="0">
                      <a:pos x="3792" y="48"/>
                    </a:cxn>
                    <a:cxn ang="0">
                      <a:pos x="3360" y="0"/>
                    </a:cxn>
                    <a:cxn ang="0">
                      <a:pos x="3120" y="48"/>
                    </a:cxn>
                    <a:cxn ang="0">
                      <a:pos x="2592" y="240"/>
                    </a:cxn>
                    <a:cxn ang="0">
                      <a:pos x="2448" y="288"/>
                    </a:cxn>
                    <a:cxn ang="0">
                      <a:pos x="2400" y="336"/>
                    </a:cxn>
                    <a:cxn ang="0">
                      <a:pos x="2112" y="336"/>
                    </a:cxn>
                    <a:cxn ang="0">
                      <a:pos x="2016" y="288"/>
                    </a:cxn>
                    <a:cxn ang="0">
                      <a:pos x="1872" y="240"/>
                    </a:cxn>
                    <a:cxn ang="0">
                      <a:pos x="1776" y="240"/>
                    </a:cxn>
                    <a:cxn ang="0">
                      <a:pos x="1728" y="240"/>
                    </a:cxn>
                    <a:cxn ang="0">
                      <a:pos x="1632" y="288"/>
                    </a:cxn>
                    <a:cxn ang="0">
                      <a:pos x="1536" y="240"/>
                    </a:cxn>
                    <a:cxn ang="0">
                      <a:pos x="1392" y="192"/>
                    </a:cxn>
                    <a:cxn ang="0">
                      <a:pos x="1248" y="192"/>
                    </a:cxn>
                    <a:cxn ang="0">
                      <a:pos x="1152" y="144"/>
                    </a:cxn>
                    <a:cxn ang="0">
                      <a:pos x="912" y="144"/>
                    </a:cxn>
                    <a:cxn ang="0">
                      <a:pos x="816" y="192"/>
                    </a:cxn>
                    <a:cxn ang="0">
                      <a:pos x="624" y="288"/>
                    </a:cxn>
                    <a:cxn ang="0">
                      <a:pos x="576" y="336"/>
                    </a:cxn>
                    <a:cxn ang="0">
                      <a:pos x="432" y="384"/>
                    </a:cxn>
                    <a:cxn ang="0">
                      <a:pos x="192" y="624"/>
                    </a:cxn>
                    <a:cxn ang="0">
                      <a:pos x="192" y="720"/>
                    </a:cxn>
                    <a:cxn ang="0">
                      <a:pos x="144" y="768"/>
                    </a:cxn>
                    <a:cxn ang="0">
                      <a:pos x="0" y="816"/>
                    </a:cxn>
                    <a:cxn ang="0">
                      <a:pos x="0" y="912"/>
                    </a:cxn>
                    <a:cxn ang="0">
                      <a:pos x="144" y="864"/>
                    </a:cxn>
                    <a:cxn ang="0">
                      <a:pos x="240" y="672"/>
                    </a:cxn>
                    <a:cxn ang="0">
                      <a:pos x="432" y="480"/>
                    </a:cxn>
                    <a:cxn ang="0">
                      <a:pos x="672" y="336"/>
                    </a:cxn>
                    <a:cxn ang="0">
                      <a:pos x="912" y="240"/>
                    </a:cxn>
                    <a:cxn ang="0">
                      <a:pos x="1008" y="192"/>
                    </a:cxn>
                    <a:cxn ang="0">
                      <a:pos x="1104" y="192"/>
                    </a:cxn>
                    <a:cxn ang="0">
                      <a:pos x="1200" y="240"/>
                    </a:cxn>
                    <a:cxn ang="0">
                      <a:pos x="1392" y="240"/>
                    </a:cxn>
                    <a:cxn ang="0">
                      <a:pos x="1584" y="336"/>
                    </a:cxn>
                    <a:cxn ang="0">
                      <a:pos x="1680" y="336"/>
                    </a:cxn>
                    <a:cxn ang="0">
                      <a:pos x="1776" y="288"/>
                    </a:cxn>
                    <a:cxn ang="0">
                      <a:pos x="1872" y="288"/>
                    </a:cxn>
                    <a:cxn ang="0">
                      <a:pos x="1968" y="336"/>
                    </a:cxn>
                    <a:cxn ang="0">
                      <a:pos x="2016" y="384"/>
                    </a:cxn>
                    <a:cxn ang="0">
                      <a:pos x="2256" y="432"/>
                    </a:cxn>
                    <a:cxn ang="0">
                      <a:pos x="2400" y="384"/>
                    </a:cxn>
                    <a:cxn ang="0">
                      <a:pos x="2496" y="384"/>
                    </a:cxn>
                    <a:cxn ang="0">
                      <a:pos x="2592" y="336"/>
                    </a:cxn>
                    <a:cxn ang="0">
                      <a:pos x="2784" y="288"/>
                    </a:cxn>
                    <a:cxn ang="0">
                      <a:pos x="2880" y="240"/>
                    </a:cxn>
                    <a:cxn ang="0">
                      <a:pos x="3396" y="56"/>
                    </a:cxn>
                    <a:cxn ang="0">
                      <a:pos x="3792" y="144"/>
                    </a:cxn>
                  </a:cxnLst>
                  <a:rect l="0" t="0" r="r" b="b"/>
                  <a:pathLst>
                    <a:path w="3792" h="912">
                      <a:moveTo>
                        <a:pt x="3792" y="48"/>
                      </a:moveTo>
                      <a:lnTo>
                        <a:pt x="3360" y="0"/>
                      </a:lnTo>
                      <a:lnTo>
                        <a:pt x="3120" y="48"/>
                      </a:lnTo>
                      <a:lnTo>
                        <a:pt x="2592" y="240"/>
                      </a:lnTo>
                      <a:lnTo>
                        <a:pt x="2448" y="288"/>
                      </a:lnTo>
                      <a:lnTo>
                        <a:pt x="2400" y="336"/>
                      </a:lnTo>
                      <a:lnTo>
                        <a:pt x="2112" y="336"/>
                      </a:lnTo>
                      <a:lnTo>
                        <a:pt x="2016" y="288"/>
                      </a:lnTo>
                      <a:lnTo>
                        <a:pt x="1872" y="240"/>
                      </a:lnTo>
                      <a:lnTo>
                        <a:pt x="1776" y="240"/>
                      </a:lnTo>
                      <a:lnTo>
                        <a:pt x="1728" y="240"/>
                      </a:lnTo>
                      <a:lnTo>
                        <a:pt x="1632" y="288"/>
                      </a:lnTo>
                      <a:lnTo>
                        <a:pt x="1536" y="240"/>
                      </a:lnTo>
                      <a:lnTo>
                        <a:pt x="1392" y="192"/>
                      </a:lnTo>
                      <a:lnTo>
                        <a:pt x="1248" y="192"/>
                      </a:lnTo>
                      <a:lnTo>
                        <a:pt x="1152" y="144"/>
                      </a:lnTo>
                      <a:lnTo>
                        <a:pt x="912" y="144"/>
                      </a:lnTo>
                      <a:lnTo>
                        <a:pt x="816" y="192"/>
                      </a:lnTo>
                      <a:lnTo>
                        <a:pt x="624" y="288"/>
                      </a:lnTo>
                      <a:lnTo>
                        <a:pt x="576" y="336"/>
                      </a:lnTo>
                      <a:lnTo>
                        <a:pt x="432" y="384"/>
                      </a:lnTo>
                      <a:lnTo>
                        <a:pt x="192" y="624"/>
                      </a:lnTo>
                      <a:lnTo>
                        <a:pt x="192" y="720"/>
                      </a:lnTo>
                      <a:lnTo>
                        <a:pt x="144" y="768"/>
                      </a:lnTo>
                      <a:lnTo>
                        <a:pt x="0" y="816"/>
                      </a:lnTo>
                      <a:lnTo>
                        <a:pt x="0" y="912"/>
                      </a:lnTo>
                      <a:lnTo>
                        <a:pt x="144" y="864"/>
                      </a:lnTo>
                      <a:lnTo>
                        <a:pt x="240" y="672"/>
                      </a:lnTo>
                      <a:lnTo>
                        <a:pt x="432" y="480"/>
                      </a:lnTo>
                      <a:lnTo>
                        <a:pt x="672" y="336"/>
                      </a:lnTo>
                      <a:lnTo>
                        <a:pt x="912" y="240"/>
                      </a:lnTo>
                      <a:lnTo>
                        <a:pt x="1008" y="192"/>
                      </a:lnTo>
                      <a:lnTo>
                        <a:pt x="1104" y="192"/>
                      </a:lnTo>
                      <a:lnTo>
                        <a:pt x="1200" y="240"/>
                      </a:lnTo>
                      <a:lnTo>
                        <a:pt x="1392" y="240"/>
                      </a:lnTo>
                      <a:lnTo>
                        <a:pt x="1584" y="336"/>
                      </a:lnTo>
                      <a:lnTo>
                        <a:pt x="1680" y="336"/>
                      </a:lnTo>
                      <a:lnTo>
                        <a:pt x="1776" y="288"/>
                      </a:lnTo>
                      <a:lnTo>
                        <a:pt x="1872" y="288"/>
                      </a:lnTo>
                      <a:lnTo>
                        <a:pt x="1968" y="336"/>
                      </a:lnTo>
                      <a:lnTo>
                        <a:pt x="2016" y="384"/>
                      </a:lnTo>
                      <a:lnTo>
                        <a:pt x="2256" y="432"/>
                      </a:lnTo>
                      <a:lnTo>
                        <a:pt x="2400" y="384"/>
                      </a:lnTo>
                      <a:lnTo>
                        <a:pt x="2496" y="384"/>
                      </a:lnTo>
                      <a:lnTo>
                        <a:pt x="2592" y="336"/>
                      </a:lnTo>
                      <a:lnTo>
                        <a:pt x="2784" y="288"/>
                      </a:lnTo>
                      <a:lnTo>
                        <a:pt x="2880" y="240"/>
                      </a:lnTo>
                      <a:lnTo>
                        <a:pt x="3396" y="56"/>
                      </a:lnTo>
                      <a:lnTo>
                        <a:pt x="3792" y="144"/>
                      </a:lnTo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2878138" y="2673350"/>
                  <a:ext cx="1465263" cy="892175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96" y="768"/>
                    </a:cxn>
                    <a:cxn ang="0">
                      <a:pos x="768" y="816"/>
                    </a:cxn>
                    <a:cxn ang="0">
                      <a:pos x="1392" y="672"/>
                    </a:cxn>
                    <a:cxn ang="0">
                      <a:pos x="1488" y="624"/>
                    </a:cxn>
                    <a:cxn ang="0">
                      <a:pos x="1392" y="96"/>
                    </a:cxn>
                    <a:cxn ang="0">
                      <a:pos x="1008" y="0"/>
                    </a:cxn>
                    <a:cxn ang="0">
                      <a:pos x="480" y="192"/>
                    </a:cxn>
                    <a:cxn ang="0">
                      <a:pos x="384" y="240"/>
                    </a:cxn>
                    <a:cxn ang="0">
                      <a:pos x="192" y="288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488" h="816">
                      <a:moveTo>
                        <a:pt x="0" y="336"/>
                      </a:moveTo>
                      <a:lnTo>
                        <a:pt x="96" y="768"/>
                      </a:lnTo>
                      <a:lnTo>
                        <a:pt x="768" y="816"/>
                      </a:lnTo>
                      <a:lnTo>
                        <a:pt x="1392" y="672"/>
                      </a:lnTo>
                      <a:lnTo>
                        <a:pt x="1488" y="624"/>
                      </a:lnTo>
                      <a:lnTo>
                        <a:pt x="1392" y="96"/>
                      </a:lnTo>
                      <a:lnTo>
                        <a:pt x="1008" y="0"/>
                      </a:lnTo>
                      <a:lnTo>
                        <a:pt x="480" y="192"/>
                      </a:lnTo>
                      <a:lnTo>
                        <a:pt x="384" y="240"/>
                      </a:lnTo>
                      <a:lnTo>
                        <a:pt x="192" y="288"/>
                      </a:lnTo>
                      <a:lnTo>
                        <a:pt x="96" y="336"/>
                      </a:lnTo>
                    </a:path>
                  </a:pathLst>
                </a:cu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327025" y="2516188"/>
                  <a:ext cx="803275" cy="996950"/>
                </a:xfrm>
                <a:custGeom>
                  <a:avLst/>
                  <a:gdLst/>
                  <a:ahLst/>
                  <a:cxnLst>
                    <a:cxn ang="0">
                      <a:pos x="816" y="384"/>
                    </a:cxn>
                    <a:cxn ang="0">
                      <a:pos x="624" y="0"/>
                    </a:cxn>
                    <a:cxn ang="0">
                      <a:pos x="96" y="288"/>
                    </a:cxn>
                    <a:cxn ang="0">
                      <a:pos x="0" y="576"/>
                    </a:cxn>
                    <a:cxn ang="0">
                      <a:pos x="192" y="912"/>
                    </a:cxn>
                    <a:cxn ang="0">
                      <a:pos x="336" y="864"/>
                    </a:cxn>
                    <a:cxn ang="0">
                      <a:pos x="384" y="816"/>
                    </a:cxn>
                    <a:cxn ang="0">
                      <a:pos x="384" y="720"/>
                    </a:cxn>
                    <a:cxn ang="0">
                      <a:pos x="432" y="672"/>
                    </a:cxn>
                    <a:cxn ang="0">
                      <a:pos x="576" y="528"/>
                    </a:cxn>
                    <a:cxn ang="0">
                      <a:pos x="624" y="480"/>
                    </a:cxn>
                    <a:cxn ang="0">
                      <a:pos x="768" y="432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6" h="912">
                      <a:moveTo>
                        <a:pt x="816" y="384"/>
                      </a:moveTo>
                      <a:lnTo>
                        <a:pt x="624" y="0"/>
                      </a:lnTo>
                      <a:lnTo>
                        <a:pt x="96" y="288"/>
                      </a:lnTo>
                      <a:lnTo>
                        <a:pt x="0" y="576"/>
                      </a:lnTo>
                      <a:lnTo>
                        <a:pt x="192" y="912"/>
                      </a:lnTo>
                      <a:lnTo>
                        <a:pt x="336" y="864"/>
                      </a:lnTo>
                      <a:lnTo>
                        <a:pt x="384" y="816"/>
                      </a:lnTo>
                      <a:lnTo>
                        <a:pt x="384" y="720"/>
                      </a:lnTo>
                      <a:lnTo>
                        <a:pt x="432" y="672"/>
                      </a:lnTo>
                      <a:lnTo>
                        <a:pt x="576" y="528"/>
                      </a:lnTo>
                      <a:lnTo>
                        <a:pt x="624" y="480"/>
                      </a:lnTo>
                      <a:lnTo>
                        <a:pt x="768" y="432"/>
                      </a:lnTo>
                      <a:lnTo>
                        <a:pt x="816" y="38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34"/>
                <p:cNvSpPr>
                  <a:spLocks/>
                </p:cNvSpPr>
                <p:nvPr/>
              </p:nvSpPr>
              <p:spPr bwMode="auto">
                <a:xfrm>
                  <a:off x="1177925" y="2884488"/>
                  <a:ext cx="1795463" cy="944562"/>
                </a:xfrm>
                <a:custGeom>
                  <a:avLst/>
                  <a:gdLst/>
                  <a:ahLst/>
                  <a:cxnLst>
                    <a:cxn ang="0">
                      <a:pos x="0" y="144"/>
                    </a:cxn>
                    <a:cxn ang="0">
                      <a:pos x="336" y="0"/>
                    </a:cxn>
                    <a:cxn ang="0">
                      <a:pos x="432" y="0"/>
                    </a:cxn>
                    <a:cxn ang="0">
                      <a:pos x="528" y="48"/>
                    </a:cxn>
                    <a:cxn ang="0">
                      <a:pos x="720" y="48"/>
                    </a:cxn>
                    <a:cxn ang="0">
                      <a:pos x="912" y="144"/>
                    </a:cxn>
                    <a:cxn ang="0">
                      <a:pos x="1008" y="144"/>
                    </a:cxn>
                    <a:cxn ang="0">
                      <a:pos x="1104" y="96"/>
                    </a:cxn>
                    <a:cxn ang="0">
                      <a:pos x="1200" y="96"/>
                    </a:cxn>
                    <a:cxn ang="0">
                      <a:pos x="1248" y="144"/>
                    </a:cxn>
                    <a:cxn ang="0">
                      <a:pos x="1296" y="192"/>
                    </a:cxn>
                    <a:cxn ang="0">
                      <a:pos x="1584" y="240"/>
                    </a:cxn>
                    <a:cxn ang="0">
                      <a:pos x="1632" y="240"/>
                    </a:cxn>
                    <a:cxn ang="0">
                      <a:pos x="1736" y="184"/>
                    </a:cxn>
                    <a:cxn ang="0">
                      <a:pos x="1824" y="576"/>
                    </a:cxn>
                    <a:cxn ang="0">
                      <a:pos x="1344" y="768"/>
                    </a:cxn>
                    <a:cxn ang="0">
                      <a:pos x="768" y="864"/>
                    </a:cxn>
                    <a:cxn ang="0">
                      <a:pos x="288" y="768"/>
                    </a:cxn>
                    <a:cxn ang="0">
                      <a:pos x="240" y="720"/>
                    </a:cxn>
                  </a:cxnLst>
                  <a:rect l="0" t="0" r="r" b="b"/>
                  <a:pathLst>
                    <a:path w="1824" h="864">
                      <a:moveTo>
                        <a:pt x="0" y="144"/>
                      </a:moveTo>
                      <a:lnTo>
                        <a:pt x="33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  <a:lnTo>
                        <a:pt x="720" y="48"/>
                      </a:lnTo>
                      <a:lnTo>
                        <a:pt x="912" y="144"/>
                      </a:lnTo>
                      <a:lnTo>
                        <a:pt x="1008" y="144"/>
                      </a:lnTo>
                      <a:lnTo>
                        <a:pt x="1104" y="96"/>
                      </a:lnTo>
                      <a:lnTo>
                        <a:pt x="1200" y="96"/>
                      </a:lnTo>
                      <a:lnTo>
                        <a:pt x="1248" y="144"/>
                      </a:lnTo>
                      <a:lnTo>
                        <a:pt x="1296" y="192"/>
                      </a:lnTo>
                      <a:lnTo>
                        <a:pt x="1584" y="240"/>
                      </a:lnTo>
                      <a:lnTo>
                        <a:pt x="1632" y="240"/>
                      </a:lnTo>
                      <a:lnTo>
                        <a:pt x="1736" y="184"/>
                      </a:lnTo>
                      <a:lnTo>
                        <a:pt x="1824" y="576"/>
                      </a:lnTo>
                      <a:lnTo>
                        <a:pt x="1344" y="768"/>
                      </a:lnTo>
                      <a:lnTo>
                        <a:pt x="768" y="864"/>
                      </a:lnTo>
                      <a:lnTo>
                        <a:pt x="288" y="768"/>
                      </a:lnTo>
                      <a:lnTo>
                        <a:pt x="240" y="720"/>
                      </a:lnTo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447800" y="3048000"/>
                  <a:ext cx="2514600" cy="381000"/>
                </a:xfrm>
                <a:prstGeom prst="line">
                  <a:avLst/>
                </a:prstGeom>
                <a:noFill/>
                <a:ln w="22225">
                  <a:solidFill>
                    <a:schemeClr val="bg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7416" name="AutoShape 30"/>
            <p:cNvSpPr>
              <a:spLocks noChangeArrowheads="1"/>
            </p:cNvSpPr>
            <p:nvPr/>
          </p:nvSpPr>
          <p:spPr bwMode="auto">
            <a:xfrm>
              <a:off x="3189203" y="2383809"/>
              <a:ext cx="87004" cy="8576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7" name="Text Box 32"/>
            <p:cNvSpPr txBox="1">
              <a:spLocks noChangeArrowheads="1"/>
            </p:cNvSpPr>
            <p:nvPr/>
          </p:nvSpPr>
          <p:spPr bwMode="auto">
            <a:xfrm>
              <a:off x="360415" y="1828800"/>
              <a:ext cx="477785" cy="3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1W</a:t>
              </a:r>
            </a:p>
          </p:txBody>
        </p:sp>
        <p:sp>
          <p:nvSpPr>
            <p:cNvPr id="17418" name="Text Box 35"/>
            <p:cNvSpPr txBox="1">
              <a:spLocks noChangeArrowheads="1"/>
            </p:cNvSpPr>
            <p:nvPr/>
          </p:nvSpPr>
          <p:spPr bwMode="auto">
            <a:xfrm>
              <a:off x="1503415" y="2062012"/>
              <a:ext cx="477785" cy="3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2W</a:t>
              </a:r>
            </a:p>
          </p:txBody>
        </p:sp>
        <p:sp>
          <p:nvSpPr>
            <p:cNvPr id="17419" name="Text Box 36"/>
            <p:cNvSpPr txBox="1">
              <a:spLocks noChangeArrowheads="1"/>
            </p:cNvSpPr>
            <p:nvPr/>
          </p:nvSpPr>
          <p:spPr bwMode="auto">
            <a:xfrm>
              <a:off x="3136116" y="2083621"/>
              <a:ext cx="477785" cy="30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3W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 rot="21027860">
              <a:off x="2008614" y="2695638"/>
              <a:ext cx="826670" cy="30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</a:rPr>
                <a:t>FLOW</a:t>
              </a:r>
            </a:p>
          </p:txBody>
        </p:sp>
        <p:sp>
          <p:nvSpPr>
            <p:cNvPr id="17421" name="AutoShape 29"/>
            <p:cNvSpPr>
              <a:spLocks noChangeArrowheads="1"/>
            </p:cNvSpPr>
            <p:nvPr/>
          </p:nvSpPr>
          <p:spPr bwMode="auto">
            <a:xfrm>
              <a:off x="1631979" y="2446186"/>
              <a:ext cx="88479" cy="8576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2" name="AutoShape 30"/>
            <p:cNvSpPr>
              <a:spLocks noChangeArrowheads="1"/>
            </p:cNvSpPr>
            <p:nvPr/>
          </p:nvSpPr>
          <p:spPr bwMode="auto">
            <a:xfrm>
              <a:off x="412449" y="2196678"/>
              <a:ext cx="87004" cy="8576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96000" y="4800600"/>
            <a:ext cx="2368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u="sng">
                <a:solidFill>
                  <a:srgbClr val="FFFFFF"/>
                </a:solidFill>
                <a:latin typeface="Calibri" pitchFamily="34" charset="0"/>
              </a:rPr>
              <a:t>Shade</a:t>
            </a:r>
            <a:endParaRPr lang="en-US" sz="5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smtClean="0">
                <a:solidFill>
                  <a:srgbClr val="FFFFFF"/>
                </a:solidFill>
              </a:rPr>
              <a:t>Approach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678488"/>
          </a:xfrm>
        </p:spPr>
        <p:txBody>
          <a:bodyPr>
            <a:normAutofit/>
          </a:bodyPr>
          <a:lstStyle/>
          <a:p>
            <a:pPr marL="514350" indent="-514350" eaLnBrk="1" hangingPunct="1">
              <a:spcAft>
                <a:spcPts val="2400"/>
              </a:spcAft>
              <a:buFont typeface="Arial" charset="0"/>
              <a:buAutoNum type="arabi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Determine appropriate statistical analysis</a:t>
            </a:r>
          </a:p>
          <a:p>
            <a:pPr marL="914400" lvl="1" indent="-514350">
              <a:spcAft>
                <a:spcPts val="240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FFFFCC"/>
                </a:solidFill>
              </a:rPr>
              <a:t>Linear mixed-effects regression</a:t>
            </a:r>
            <a:endParaRPr lang="en-US" dirty="0" smtClean="0">
              <a:solidFill>
                <a:srgbClr val="FFFFFF"/>
              </a:solidFill>
            </a:endParaRPr>
          </a:p>
          <a:p>
            <a:pPr marL="514350" indent="-514350" eaLnBrk="1" hangingPunct="1">
              <a:spcAft>
                <a:spcPts val="600"/>
              </a:spcAft>
              <a:buFont typeface="Arial" charset="0"/>
              <a:buAutoNum type="arabi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Develop competing explanations (models) of how temperature change controlled</a:t>
            </a:r>
          </a:p>
          <a:p>
            <a:pPr marL="514350" indent="-514350" eaLnBrk="1" hangingPunct="1">
              <a:spcAft>
                <a:spcPts val="60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CC"/>
                </a:solidFill>
              </a:rPr>
              <a:t>18 models, ranked AIC</a:t>
            </a:r>
          </a:p>
          <a:p>
            <a:pPr marL="514350" indent="-514350" eaLnBrk="1" hangingPunct="1">
              <a:spcAft>
                <a:spcPts val="2400"/>
              </a:spcAft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3) Determine which explanation performed best </a:t>
            </a:r>
          </a:p>
          <a:p>
            <a:pPr marL="514350" indent="-514350" eaLnBrk="1" hangingPunct="1"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4) Examine model results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Best model: 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Change in </a:t>
            </a:r>
            <a:r>
              <a:rPr lang="en-US" b="1" i="1" dirty="0" smtClean="0">
                <a:solidFill>
                  <a:schemeClr val="bg1"/>
                </a:solidFill>
              </a:rPr>
              <a:t>maximum temperatures </a:t>
            </a:r>
            <a:r>
              <a:rPr lang="en-US" dirty="0" smtClean="0">
                <a:solidFill>
                  <a:schemeClr val="bg1"/>
                </a:solidFill>
              </a:rPr>
              <a:t>explained by: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	-</a:t>
            </a:r>
            <a:r>
              <a:rPr lang="en-US" b="1" i="1" dirty="0" smtClean="0">
                <a:solidFill>
                  <a:schemeClr val="bg1"/>
                </a:solidFill>
              </a:rPr>
              <a:t>Temperature change in control reach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	-Treatment reach length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	-Gradient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	-Shade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Random:  ~ Intercept + Control </a:t>
            </a:r>
            <a:r>
              <a:rPr lang="en-US" b="1" i="1" dirty="0" err="1" smtClean="0">
                <a:solidFill>
                  <a:schemeClr val="bg1"/>
                </a:solidFill>
              </a:rPr>
              <a:t>Temperature|Site</a:t>
            </a:r>
            <a:endParaRPr lang="en-US" b="1" i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Model values statistically significant</a:t>
            </a: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</a:rPr>
              <a:t>Models without shade performed poorly</a:t>
            </a:r>
          </a:p>
          <a:p>
            <a:pPr eaLnBrk="1" hangingPunct="1">
              <a:buFont typeface="Arial" charset="0"/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Courier New" pitchFamily="49" charset="0"/>
              </a:rPr>
              <a:t>					</a:t>
            </a:r>
          </a:p>
          <a:p>
            <a:pPr eaLnBrk="1" hangingPunct="1">
              <a:buFont typeface="Arial" charset="0"/>
              <a:buNone/>
            </a:pPr>
            <a:endParaRPr lang="en-US" sz="1800" dirty="0" smtClean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Maximum Temperatures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Int_Shade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98438"/>
            <a:ext cx="90424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Int_TRLength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98438"/>
            <a:ext cx="90424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Int_Gradient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98438"/>
            <a:ext cx="90424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Oregon Department of Forestry Monitoring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ODF_color_vector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1"/>
            <a:ext cx="1330817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2286000"/>
            <a:ext cx="4662880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Landslides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Pesticides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Leave-tree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HAP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Shade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Stream Temperatures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668959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CC"/>
                </a:solidFill>
              </a:rPr>
              <a:t>Private Forests Division</a:t>
            </a:r>
            <a:endParaRPr lang="en-US" sz="4400" dirty="0">
              <a:solidFill>
                <a:srgbClr val="FFFFCC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43000" y="5334000"/>
            <a:ext cx="7543800" cy="9144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Other Temperature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Minimum Temperature: Same top model, same behavior of variables (not as strong)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Average Temperatures: ditto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Flux: Increased daily fluctuations with less shade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Implication: Reductions in shade occurred, linked to increase in daily </a:t>
            </a:r>
            <a:r>
              <a:rPr lang="en-US" dirty="0" smtClean="0">
                <a:solidFill>
                  <a:schemeClr val="bg1"/>
                </a:solidFill>
              </a:rPr>
              <a:t>temperature maximum</a:t>
            </a:r>
            <a:r>
              <a:rPr lang="en-US" dirty="0" smtClean="0">
                <a:solidFill>
                  <a:schemeClr val="bg1"/>
                </a:solidFill>
              </a:rPr>
              <a:t>, minimum, average, and flux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Shade Pre &amp; Post Harvest</a:t>
            </a:r>
          </a:p>
        </p:txBody>
      </p:sp>
      <p:pic>
        <p:nvPicPr>
          <p:cNvPr id="24579" name="Picture 13" descr="SP shade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701675"/>
            <a:ext cx="78994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_partial resid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6214" y="0"/>
            <a:ext cx="5269186" cy="6842077"/>
          </a:xfrm>
        </p:spPr>
      </p:pic>
      <p:sp>
        <p:nvSpPr>
          <p:cNvPr id="5" name="Oval 4"/>
          <p:cNvSpPr/>
          <p:nvPr/>
        </p:nvSpPr>
        <p:spPr>
          <a:xfrm>
            <a:off x="4110971" y="1219200"/>
            <a:ext cx="990600" cy="838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56014" y="381000"/>
            <a:ext cx="990600" cy="838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56014" y="2895600"/>
            <a:ext cx="990600" cy="838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08614" y="2057400"/>
            <a:ext cx="990600" cy="838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1614" y="4648200"/>
            <a:ext cx="990600" cy="838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08614" y="3733800"/>
            <a:ext cx="990600" cy="838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762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Partial Residual Plot for 33 Sites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solidFill>
                  <a:srgbClr val="FFFFFF"/>
                </a:solidFill>
              </a:rPr>
              <a:t>Results </a:t>
            </a:r>
            <a:r>
              <a:rPr lang="en-US" dirty="0" smtClean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1054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1) Shade changed and related to temperature change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2) Other parameters seem reasonable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FFFFFF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3) Shade is important &amp;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needs further </a:t>
            </a:r>
            <a:r>
              <a:rPr lang="en-US" dirty="0" smtClean="0">
                <a:solidFill>
                  <a:srgbClr val="FFFFFF"/>
                </a:solidFill>
              </a:rPr>
              <a:t>exploration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-BA, height, </a:t>
            </a:r>
            <a:r>
              <a:rPr lang="en-US" dirty="0" err="1" smtClean="0">
                <a:solidFill>
                  <a:srgbClr val="FFFFFF"/>
                </a:solidFill>
              </a:rPr>
              <a:t>blowdown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86188"/>
            <a:ext cx="4013200" cy="3009900"/>
          </a:xfrm>
          <a:prstGeom prst="rect">
            <a:avLst/>
          </a:prstGeom>
          <a:noFill/>
          <a:ln w="1584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715000" cy="5562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Complete &amp; publish current analysis 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Next analysis: 5 yrs post harvest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Did temperature patterns remain?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Did shade recover?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More detailed examination of vegetation and shade</a:t>
            </a:r>
          </a:p>
          <a:p>
            <a:pPr lvl="1"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5" name="Picture 5" descr="P7190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311" y="3657600"/>
            <a:ext cx="4186120" cy="3139944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FF66"/>
                </a:solidFill>
              </a:rPr>
              <a:t>Liz Dent (ODF) &amp; Joshua Seeds (DEQ)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FF66"/>
                </a:solidFill>
              </a:rPr>
              <a:t>Private </a:t>
            </a:r>
            <a:r>
              <a:rPr lang="en-US" sz="3200" dirty="0">
                <a:solidFill>
                  <a:srgbClr val="FFFF66"/>
                </a:solidFill>
              </a:rPr>
              <a:t>landowners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v"/>
            </a:pPr>
            <a:r>
              <a:rPr lang="en-US" sz="3200" dirty="0">
                <a:solidFill>
                  <a:srgbClr val="FFFF66"/>
                </a:solidFill>
              </a:rPr>
              <a:t>PF monitoring staff (Marganne Allen, Jerry Clinton, Kevin Nelson, Kyle Abraham, Seasonal Work Force, Stewardship Foresters)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v"/>
            </a:pPr>
            <a:r>
              <a:rPr lang="en-US" sz="3200" dirty="0">
                <a:solidFill>
                  <a:srgbClr val="FFFF66"/>
                </a:solidFill>
              </a:rPr>
              <a:t>State Forests Program Staff (Jeff Brandt, District Foresters, Field Foresters)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v"/>
            </a:pPr>
            <a:r>
              <a:rPr lang="en-US" sz="3200" dirty="0">
                <a:solidFill>
                  <a:srgbClr val="FFFF66"/>
                </a:solidFill>
              </a:rPr>
              <a:t>Review Committee </a:t>
            </a:r>
            <a:r>
              <a:rPr lang="en-US" sz="3200" dirty="0" smtClean="0">
                <a:solidFill>
                  <a:srgbClr val="FFFF66"/>
                </a:solidFill>
              </a:rPr>
              <a:t>Members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FF66"/>
                </a:solidFill>
              </a:rPr>
              <a:t>EPA 319 program</a:t>
            </a:r>
          </a:p>
          <a:p>
            <a:pPr marL="342900" indent="-342900">
              <a:spcBef>
                <a:spcPct val="20000"/>
              </a:spcBef>
              <a:buSzPct val="50000"/>
              <a:buFont typeface="Wingdings" pitchFamily="2" charset="2"/>
              <a:buChar char="v"/>
            </a:pPr>
            <a:endParaRPr lang="en-US" sz="3200" dirty="0">
              <a:solidFill>
                <a:srgbClr val="FFFF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o"/>
            </a:pPr>
            <a:endParaRPr lang="en-US" sz="3200" dirty="0">
              <a:solidFill>
                <a:srgbClr val="FFFF66"/>
              </a:solidFill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FF66"/>
                </a:solidFill>
              </a:rPr>
              <a:t>Acknowledgements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Clean Water Act &amp; OR Forestry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76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Clean Water Act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4876800"/>
            <a:ext cx="4191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2667000"/>
            <a:ext cx="152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62400" y="2057400"/>
            <a:ext cx="320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DEQ (Water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Quality Rules)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2667000"/>
            <a:ext cx="3657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00400" y="5791200"/>
            <a:ext cx="3200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1524000" y="2209801"/>
            <a:ext cx="4572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43200" y="2514600"/>
            <a:ext cx="11430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686300" y="4610100"/>
            <a:ext cx="1295400" cy="121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0" y="2895600"/>
            <a:ext cx="1143000" cy="1066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105400" y="3962400"/>
            <a:ext cx="4191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</a:rPr>
              <a:t>Forest Practices Act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4495800"/>
            <a:ext cx="4191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</a:rPr>
              <a:t>Board of Forestry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81400" y="4343400"/>
            <a:ext cx="1447800" cy="22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2514600" y="5105400"/>
            <a:ext cx="13716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28600" y="3810000"/>
            <a:ext cx="8763000" cy="2895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 descr="ODF_color_vector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953000"/>
            <a:ext cx="1371600" cy="157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4" grpId="0"/>
      <p:bldP spid="15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FFFFFF"/>
                </a:solidFill>
              </a:rPr>
              <a:t>RipStream – Riparian Function and Stream Temperature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400800" cy="52578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spcAft>
                <a:spcPts val="2625"/>
              </a:spcAft>
              <a:buClr>
                <a:srgbClr val="FFFFFF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FFFFFF"/>
                </a:solidFill>
              </a:rPr>
              <a:t>State and Private Forests joint effort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spcAft>
                <a:spcPts val="2625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FFFFFF"/>
                </a:solidFill>
              </a:rPr>
              <a:t>Objective: Evaluate effectiveness of forest practices rules &amp; strategies at protecting stream temperature, promoting riparian </a:t>
            </a:r>
            <a:r>
              <a:rPr lang="en-US" dirty="0" smtClean="0">
                <a:solidFill>
                  <a:srgbClr val="FFFFFF"/>
                </a:solidFill>
              </a:rPr>
              <a:t>structure</a:t>
            </a:r>
            <a:endParaRPr lang="en-US" dirty="0">
              <a:solidFill>
                <a:srgbClr val="FFFFFF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spcAft>
                <a:spcPts val="2625"/>
              </a:spcAft>
              <a:buClr>
                <a:srgbClr val="FFFFFF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FFFFFF"/>
                </a:solidFill>
              </a:rPr>
              <a:t>33 Sites (18 Private, 15 State, 	Medium and Small F)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spcAft>
                <a:spcPts val="2625"/>
              </a:spcAft>
              <a:buClr>
                <a:srgbClr val="FFFFFF"/>
              </a:buClr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solidFill>
                  <a:srgbClr val="FFFFFF"/>
                </a:solidFill>
              </a:rPr>
              <a:t>Dent et al. 2008 JAWRA 44(4):803-813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spcAft>
                <a:spcPts val="2625"/>
              </a:spcAft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88" y="1524000"/>
            <a:ext cx="2119312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</a:rPr>
              <a:t>Rules and Strategies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1038" y="4622800"/>
            <a:ext cx="7839075" cy="266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Aft>
                <a:spcPts val="9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FF"/>
                </a:solidFill>
              </a:rPr>
              <a:t>Private: Forest Practices Act</a:t>
            </a:r>
          </a:p>
          <a:p>
            <a:pPr>
              <a:spcAft>
                <a:spcPts val="9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FFFFFF"/>
                </a:solidFill>
              </a:rPr>
              <a:t>State: Northwest Oregon State Forest 	 		Management Plan</a:t>
            </a:r>
          </a:p>
          <a:p>
            <a:pPr>
              <a:lnSpc>
                <a:spcPct val="9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>
              <a:solidFill>
                <a:srgbClr val="FFFFFF"/>
              </a:solidFill>
            </a:endParaRPr>
          </a:p>
          <a:p>
            <a:pPr>
              <a:spcAft>
                <a:spcPts val="9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85800" y="1184275"/>
            <a:ext cx="8001000" cy="3159125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Freeform 5"/>
          <p:cNvSpPr>
            <a:spLocks noChangeArrowheads="1"/>
          </p:cNvSpPr>
          <p:nvPr/>
        </p:nvSpPr>
        <p:spPr bwMode="auto">
          <a:xfrm flipH="1">
            <a:off x="2141538" y="2498725"/>
            <a:ext cx="561975" cy="576263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162" y="60"/>
              </a:cxn>
              <a:cxn ang="0">
                <a:pos x="282" y="12"/>
              </a:cxn>
              <a:cxn ang="0">
                <a:pos x="349" y="0"/>
              </a:cxn>
              <a:cxn ang="0">
                <a:pos x="354" y="363"/>
              </a:cxn>
              <a:cxn ang="0">
                <a:pos x="1" y="363"/>
              </a:cxn>
              <a:cxn ang="0">
                <a:pos x="0" y="86"/>
              </a:cxn>
            </a:cxnLst>
            <a:rect l="0" t="0" r="r" b="b"/>
            <a:pathLst>
              <a:path w="354" h="363">
                <a:moveTo>
                  <a:pt x="0" y="86"/>
                </a:moveTo>
                <a:lnTo>
                  <a:pt x="162" y="60"/>
                </a:lnTo>
                <a:lnTo>
                  <a:pt x="282" y="12"/>
                </a:lnTo>
                <a:lnTo>
                  <a:pt x="349" y="0"/>
                </a:lnTo>
                <a:lnTo>
                  <a:pt x="354" y="363"/>
                </a:lnTo>
                <a:lnTo>
                  <a:pt x="1" y="363"/>
                </a:lnTo>
                <a:lnTo>
                  <a:pt x="0" y="8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Freeform 6"/>
          <p:cNvSpPr>
            <a:spLocks noChangeArrowheads="1"/>
          </p:cNvSpPr>
          <p:nvPr/>
        </p:nvSpPr>
        <p:spPr bwMode="auto">
          <a:xfrm flipH="1">
            <a:off x="2706688" y="2632075"/>
            <a:ext cx="838200" cy="447675"/>
          </a:xfrm>
          <a:custGeom>
            <a:avLst/>
            <a:gdLst/>
            <a:ahLst/>
            <a:cxnLst>
              <a:cxn ang="0">
                <a:pos x="3" y="60"/>
              </a:cxn>
              <a:cxn ang="0">
                <a:pos x="0" y="282"/>
              </a:cxn>
              <a:cxn ang="0">
                <a:pos x="528" y="282"/>
              </a:cxn>
              <a:cxn ang="0">
                <a:pos x="528" y="0"/>
              </a:cxn>
              <a:cxn ang="0">
                <a:pos x="455" y="8"/>
              </a:cxn>
              <a:cxn ang="0">
                <a:pos x="222" y="35"/>
              </a:cxn>
              <a:cxn ang="0">
                <a:pos x="77" y="60"/>
              </a:cxn>
              <a:cxn ang="0">
                <a:pos x="3" y="60"/>
              </a:cxn>
            </a:cxnLst>
            <a:rect l="0" t="0" r="r" b="b"/>
            <a:pathLst>
              <a:path w="528" h="282">
                <a:moveTo>
                  <a:pt x="3" y="60"/>
                </a:moveTo>
                <a:lnTo>
                  <a:pt x="0" y="282"/>
                </a:lnTo>
                <a:lnTo>
                  <a:pt x="528" y="282"/>
                </a:lnTo>
                <a:lnTo>
                  <a:pt x="528" y="0"/>
                </a:lnTo>
                <a:lnTo>
                  <a:pt x="455" y="8"/>
                </a:lnTo>
                <a:lnTo>
                  <a:pt x="222" y="35"/>
                </a:lnTo>
                <a:lnTo>
                  <a:pt x="77" y="60"/>
                </a:lnTo>
                <a:lnTo>
                  <a:pt x="3" y="6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Freeform 7"/>
          <p:cNvSpPr>
            <a:spLocks noChangeArrowheads="1"/>
          </p:cNvSpPr>
          <p:nvPr/>
        </p:nvSpPr>
        <p:spPr bwMode="auto">
          <a:xfrm flipH="1">
            <a:off x="3544888" y="2725738"/>
            <a:ext cx="533400" cy="354012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41" y="7"/>
              </a:cxn>
              <a:cxn ang="0">
                <a:pos x="336" y="0"/>
              </a:cxn>
              <a:cxn ang="0">
                <a:pos x="336" y="223"/>
              </a:cxn>
              <a:cxn ang="0">
                <a:pos x="0" y="223"/>
              </a:cxn>
              <a:cxn ang="0">
                <a:pos x="0" y="77"/>
              </a:cxn>
            </a:cxnLst>
            <a:rect l="0" t="0" r="r" b="b"/>
            <a:pathLst>
              <a:path w="336" h="223">
                <a:moveTo>
                  <a:pt x="0" y="77"/>
                </a:moveTo>
                <a:lnTo>
                  <a:pt x="141" y="7"/>
                </a:lnTo>
                <a:lnTo>
                  <a:pt x="336" y="0"/>
                </a:lnTo>
                <a:lnTo>
                  <a:pt x="336" y="223"/>
                </a:lnTo>
                <a:lnTo>
                  <a:pt x="0" y="223"/>
                </a:lnTo>
                <a:lnTo>
                  <a:pt x="0" y="77"/>
                </a:lnTo>
                <a:close/>
              </a:path>
            </a:pathLst>
          </a:cu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Freeform 8"/>
          <p:cNvSpPr>
            <a:spLocks noChangeArrowheads="1"/>
          </p:cNvSpPr>
          <p:nvPr/>
        </p:nvSpPr>
        <p:spPr bwMode="auto">
          <a:xfrm flipH="1">
            <a:off x="6376988" y="2489200"/>
            <a:ext cx="749300" cy="593725"/>
          </a:xfrm>
          <a:custGeom>
            <a:avLst/>
            <a:gdLst/>
            <a:ahLst/>
            <a:cxnLst>
              <a:cxn ang="0">
                <a:pos x="269" y="65"/>
              </a:cxn>
              <a:cxn ang="0">
                <a:pos x="140" y="29"/>
              </a:cxn>
              <a:cxn ang="0">
                <a:pos x="0" y="0"/>
              </a:cxn>
              <a:cxn ang="0">
                <a:pos x="0" y="374"/>
              </a:cxn>
              <a:cxn ang="0">
                <a:pos x="448" y="372"/>
              </a:cxn>
              <a:cxn ang="0">
                <a:pos x="461" y="345"/>
              </a:cxn>
              <a:cxn ang="0">
                <a:pos x="472" y="315"/>
              </a:cxn>
              <a:cxn ang="0">
                <a:pos x="467" y="291"/>
              </a:cxn>
              <a:cxn ang="0">
                <a:pos x="448" y="263"/>
              </a:cxn>
              <a:cxn ang="0">
                <a:pos x="365" y="201"/>
              </a:cxn>
              <a:cxn ang="0">
                <a:pos x="335" y="171"/>
              </a:cxn>
              <a:cxn ang="0">
                <a:pos x="334" y="129"/>
              </a:cxn>
              <a:cxn ang="0">
                <a:pos x="356" y="74"/>
              </a:cxn>
              <a:cxn ang="0">
                <a:pos x="269" y="65"/>
              </a:cxn>
            </a:cxnLst>
            <a:rect l="0" t="0" r="r" b="b"/>
            <a:pathLst>
              <a:path w="472" h="374">
                <a:moveTo>
                  <a:pt x="269" y="65"/>
                </a:moveTo>
                <a:lnTo>
                  <a:pt x="140" y="29"/>
                </a:lnTo>
                <a:lnTo>
                  <a:pt x="0" y="0"/>
                </a:lnTo>
                <a:lnTo>
                  <a:pt x="0" y="374"/>
                </a:lnTo>
                <a:lnTo>
                  <a:pt x="448" y="372"/>
                </a:lnTo>
                <a:lnTo>
                  <a:pt x="461" y="345"/>
                </a:lnTo>
                <a:lnTo>
                  <a:pt x="472" y="315"/>
                </a:lnTo>
                <a:lnTo>
                  <a:pt x="467" y="291"/>
                </a:lnTo>
                <a:lnTo>
                  <a:pt x="448" y="263"/>
                </a:lnTo>
                <a:lnTo>
                  <a:pt x="365" y="201"/>
                </a:lnTo>
                <a:lnTo>
                  <a:pt x="335" y="171"/>
                </a:lnTo>
                <a:lnTo>
                  <a:pt x="334" y="129"/>
                </a:lnTo>
                <a:lnTo>
                  <a:pt x="356" y="74"/>
                </a:lnTo>
                <a:lnTo>
                  <a:pt x="269" y="65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Freeform 9"/>
          <p:cNvSpPr>
            <a:spLocks noChangeArrowheads="1"/>
          </p:cNvSpPr>
          <p:nvPr/>
        </p:nvSpPr>
        <p:spPr bwMode="auto">
          <a:xfrm flipH="1">
            <a:off x="5221288" y="2625725"/>
            <a:ext cx="1263650" cy="45243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51"/>
              </a:cxn>
              <a:cxn ang="0">
                <a:pos x="24" y="108"/>
              </a:cxn>
              <a:cxn ang="0">
                <a:pos x="78" y="144"/>
              </a:cxn>
              <a:cxn ang="0">
                <a:pos x="137" y="193"/>
              </a:cxn>
              <a:cxn ang="0">
                <a:pos x="137" y="243"/>
              </a:cxn>
              <a:cxn ang="0">
                <a:pos x="117" y="285"/>
              </a:cxn>
              <a:cxn ang="0">
                <a:pos x="796" y="283"/>
              </a:cxn>
              <a:cxn ang="0">
                <a:pos x="792" y="69"/>
              </a:cxn>
              <a:cxn ang="0">
                <a:pos x="700" y="63"/>
              </a:cxn>
              <a:cxn ang="0">
                <a:pos x="462" y="34"/>
              </a:cxn>
              <a:cxn ang="0">
                <a:pos x="204" y="18"/>
              </a:cxn>
              <a:cxn ang="0">
                <a:pos x="23" y="0"/>
              </a:cxn>
            </a:cxnLst>
            <a:rect l="0" t="0" r="r" b="b"/>
            <a:pathLst>
              <a:path w="796" h="285">
                <a:moveTo>
                  <a:pt x="23" y="0"/>
                </a:moveTo>
                <a:lnTo>
                  <a:pt x="0" y="51"/>
                </a:lnTo>
                <a:lnTo>
                  <a:pt x="24" y="108"/>
                </a:lnTo>
                <a:lnTo>
                  <a:pt x="78" y="144"/>
                </a:lnTo>
                <a:lnTo>
                  <a:pt x="137" y="193"/>
                </a:lnTo>
                <a:lnTo>
                  <a:pt x="137" y="243"/>
                </a:lnTo>
                <a:lnTo>
                  <a:pt x="117" y="285"/>
                </a:lnTo>
                <a:lnTo>
                  <a:pt x="796" y="283"/>
                </a:lnTo>
                <a:lnTo>
                  <a:pt x="792" y="69"/>
                </a:lnTo>
                <a:lnTo>
                  <a:pt x="700" y="63"/>
                </a:lnTo>
                <a:lnTo>
                  <a:pt x="462" y="34"/>
                </a:lnTo>
                <a:lnTo>
                  <a:pt x="204" y="18"/>
                </a:lnTo>
                <a:lnTo>
                  <a:pt x="23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Freeform 10"/>
          <p:cNvSpPr>
            <a:spLocks noChangeArrowheads="1"/>
          </p:cNvSpPr>
          <p:nvPr/>
        </p:nvSpPr>
        <p:spPr bwMode="auto">
          <a:xfrm flipH="1">
            <a:off x="4459288" y="2733675"/>
            <a:ext cx="762000" cy="342900"/>
          </a:xfrm>
          <a:custGeom>
            <a:avLst/>
            <a:gdLst/>
            <a:ahLst/>
            <a:cxnLst>
              <a:cxn ang="0">
                <a:pos x="480" y="70"/>
              </a:cxn>
              <a:cxn ang="0">
                <a:pos x="280" y="0"/>
              </a:cxn>
              <a:cxn ang="0">
                <a:pos x="2" y="0"/>
              </a:cxn>
              <a:cxn ang="0">
                <a:pos x="0" y="216"/>
              </a:cxn>
              <a:cxn ang="0">
                <a:pos x="480" y="216"/>
              </a:cxn>
              <a:cxn ang="0">
                <a:pos x="480" y="70"/>
              </a:cxn>
            </a:cxnLst>
            <a:rect l="0" t="0" r="r" b="b"/>
            <a:pathLst>
              <a:path w="480" h="216">
                <a:moveTo>
                  <a:pt x="480" y="70"/>
                </a:moveTo>
                <a:lnTo>
                  <a:pt x="280" y="0"/>
                </a:lnTo>
                <a:lnTo>
                  <a:pt x="2" y="0"/>
                </a:lnTo>
                <a:lnTo>
                  <a:pt x="0" y="216"/>
                </a:lnTo>
                <a:lnTo>
                  <a:pt x="480" y="216"/>
                </a:lnTo>
                <a:lnTo>
                  <a:pt x="480" y="70"/>
                </a:lnTo>
                <a:close/>
              </a:path>
            </a:pathLst>
          </a:cu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 flipH="1">
            <a:off x="4078288" y="2860675"/>
            <a:ext cx="381000" cy="228600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Freeform 12"/>
          <p:cNvSpPr>
            <a:spLocks noChangeArrowheads="1"/>
          </p:cNvSpPr>
          <p:nvPr/>
        </p:nvSpPr>
        <p:spPr bwMode="auto">
          <a:xfrm flipH="1" flipV="1">
            <a:off x="4078288" y="2784475"/>
            <a:ext cx="381000" cy="7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44"/>
              </a:cxn>
              <a:cxn ang="0">
                <a:pos x="480" y="0"/>
              </a:cxn>
              <a:cxn ang="0">
                <a:pos x="672" y="144"/>
              </a:cxn>
              <a:cxn ang="0">
                <a:pos x="864" y="0"/>
              </a:cxn>
              <a:cxn ang="0">
                <a:pos x="1056" y="144"/>
              </a:cxn>
              <a:cxn ang="0">
                <a:pos x="1248" y="0"/>
              </a:cxn>
            </a:cxnLst>
            <a:rect l="0" t="0" r="r" b="b"/>
            <a:pathLst>
              <a:path w="1248" h="144">
                <a:moveTo>
                  <a:pt x="0" y="0"/>
                </a:moveTo>
                <a:cubicBezTo>
                  <a:pt x="80" y="72"/>
                  <a:pt x="160" y="144"/>
                  <a:pt x="240" y="144"/>
                </a:cubicBezTo>
                <a:cubicBezTo>
                  <a:pt x="320" y="144"/>
                  <a:pt x="408" y="0"/>
                  <a:pt x="480" y="0"/>
                </a:cubicBezTo>
                <a:cubicBezTo>
                  <a:pt x="552" y="0"/>
                  <a:pt x="608" y="144"/>
                  <a:pt x="672" y="144"/>
                </a:cubicBezTo>
                <a:cubicBezTo>
                  <a:pt x="736" y="144"/>
                  <a:pt x="800" y="0"/>
                  <a:pt x="864" y="0"/>
                </a:cubicBezTo>
                <a:cubicBezTo>
                  <a:pt x="928" y="0"/>
                  <a:pt x="992" y="144"/>
                  <a:pt x="1056" y="144"/>
                </a:cubicBezTo>
                <a:cubicBezTo>
                  <a:pt x="1120" y="144"/>
                  <a:pt x="1216" y="24"/>
                  <a:pt x="1248" y="0"/>
                </a:cubicBezTo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Freeform 13"/>
          <p:cNvSpPr>
            <a:spLocks noChangeArrowheads="1"/>
          </p:cNvSpPr>
          <p:nvPr/>
        </p:nvSpPr>
        <p:spPr bwMode="auto">
          <a:xfrm flipH="1">
            <a:off x="4451350" y="2430463"/>
            <a:ext cx="3033713" cy="407987"/>
          </a:xfrm>
          <a:custGeom>
            <a:avLst/>
            <a:gdLst/>
            <a:ahLst/>
            <a:cxnLst>
              <a:cxn ang="0">
                <a:pos x="1911" y="257"/>
              </a:cxn>
              <a:cxn ang="0">
                <a:pos x="1705" y="184"/>
              </a:cxn>
              <a:cxn ang="0">
                <a:pos x="1350" y="179"/>
              </a:cxn>
              <a:cxn ang="0">
                <a:pos x="804" y="129"/>
              </a:cxn>
              <a:cxn ang="0">
                <a:pos x="583" y="107"/>
              </a:cxn>
              <a:cxn ang="0">
                <a:pos x="495" y="96"/>
              </a:cxn>
              <a:cxn ang="0">
                <a:pos x="273" y="40"/>
              </a:cxn>
              <a:cxn ang="0">
                <a:pos x="185" y="29"/>
              </a:cxn>
              <a:cxn ang="0">
                <a:pos x="51" y="12"/>
              </a:cxn>
              <a:cxn ang="0">
                <a:pos x="11" y="3"/>
              </a:cxn>
            </a:cxnLst>
            <a:rect l="0" t="0" r="r" b="b"/>
            <a:pathLst>
              <a:path w="1911" h="257">
                <a:moveTo>
                  <a:pt x="1911" y="257"/>
                </a:moveTo>
                <a:cubicBezTo>
                  <a:pt x="1883" y="246"/>
                  <a:pt x="1731" y="186"/>
                  <a:pt x="1705" y="184"/>
                </a:cubicBezTo>
                <a:cubicBezTo>
                  <a:pt x="1586" y="179"/>
                  <a:pt x="1468" y="181"/>
                  <a:pt x="1350" y="179"/>
                </a:cubicBezTo>
                <a:cubicBezTo>
                  <a:pt x="1175" y="157"/>
                  <a:pt x="986" y="140"/>
                  <a:pt x="804" y="129"/>
                </a:cubicBezTo>
                <a:cubicBezTo>
                  <a:pt x="729" y="125"/>
                  <a:pt x="656" y="115"/>
                  <a:pt x="583" y="107"/>
                </a:cubicBezTo>
                <a:cubicBezTo>
                  <a:pt x="553" y="104"/>
                  <a:pt x="495" y="96"/>
                  <a:pt x="495" y="96"/>
                </a:cubicBezTo>
                <a:cubicBezTo>
                  <a:pt x="436" y="81"/>
                  <a:pt x="343" y="49"/>
                  <a:pt x="273" y="40"/>
                </a:cubicBezTo>
                <a:cubicBezTo>
                  <a:pt x="243" y="36"/>
                  <a:pt x="212" y="35"/>
                  <a:pt x="185" y="29"/>
                </a:cubicBezTo>
                <a:cubicBezTo>
                  <a:pt x="139" y="27"/>
                  <a:pt x="164" y="28"/>
                  <a:pt x="51" y="12"/>
                </a:cubicBezTo>
                <a:cubicBezTo>
                  <a:pt x="0" y="0"/>
                  <a:pt x="66" y="14"/>
                  <a:pt x="11" y="3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7118350" y="2263775"/>
            <a:ext cx="7938" cy="914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9" name="Freeform 15"/>
          <p:cNvSpPr>
            <a:spLocks noChangeArrowheads="1"/>
          </p:cNvSpPr>
          <p:nvPr/>
        </p:nvSpPr>
        <p:spPr bwMode="auto">
          <a:xfrm flipH="1">
            <a:off x="1890713" y="2427288"/>
            <a:ext cx="2185987" cy="411162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149" y="186"/>
              </a:cxn>
              <a:cxn ang="0">
                <a:pos x="404" y="181"/>
              </a:cxn>
              <a:cxn ang="0">
                <a:pos x="798" y="131"/>
              </a:cxn>
              <a:cxn ang="0">
                <a:pos x="957" y="109"/>
              </a:cxn>
              <a:cxn ang="0">
                <a:pos x="1021" y="98"/>
              </a:cxn>
              <a:cxn ang="0">
                <a:pos x="1180" y="42"/>
              </a:cxn>
              <a:cxn ang="0">
                <a:pos x="1244" y="31"/>
              </a:cxn>
              <a:cxn ang="0">
                <a:pos x="1317" y="14"/>
              </a:cxn>
              <a:cxn ang="0">
                <a:pos x="1377" y="0"/>
              </a:cxn>
            </a:cxnLst>
            <a:rect l="0" t="0" r="r" b="b"/>
            <a:pathLst>
              <a:path w="1377" h="259">
                <a:moveTo>
                  <a:pt x="0" y="259"/>
                </a:moveTo>
                <a:cubicBezTo>
                  <a:pt x="20" y="248"/>
                  <a:pt x="130" y="188"/>
                  <a:pt x="149" y="186"/>
                </a:cubicBezTo>
                <a:cubicBezTo>
                  <a:pt x="234" y="181"/>
                  <a:pt x="319" y="183"/>
                  <a:pt x="404" y="181"/>
                </a:cubicBezTo>
                <a:cubicBezTo>
                  <a:pt x="530" y="159"/>
                  <a:pt x="667" y="142"/>
                  <a:pt x="798" y="131"/>
                </a:cubicBezTo>
                <a:cubicBezTo>
                  <a:pt x="852" y="127"/>
                  <a:pt x="904" y="117"/>
                  <a:pt x="957" y="109"/>
                </a:cubicBezTo>
                <a:cubicBezTo>
                  <a:pt x="979" y="106"/>
                  <a:pt x="1021" y="98"/>
                  <a:pt x="1021" y="98"/>
                </a:cubicBezTo>
                <a:cubicBezTo>
                  <a:pt x="1063" y="83"/>
                  <a:pt x="1130" y="51"/>
                  <a:pt x="1180" y="42"/>
                </a:cubicBezTo>
                <a:cubicBezTo>
                  <a:pt x="1202" y="38"/>
                  <a:pt x="1224" y="37"/>
                  <a:pt x="1244" y="31"/>
                </a:cubicBezTo>
                <a:cubicBezTo>
                  <a:pt x="1267" y="26"/>
                  <a:pt x="1236" y="30"/>
                  <a:pt x="1317" y="14"/>
                </a:cubicBezTo>
                <a:cubicBezTo>
                  <a:pt x="1355" y="2"/>
                  <a:pt x="1337" y="11"/>
                  <a:pt x="1377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2698750" y="2555875"/>
            <a:ext cx="7938" cy="6096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1" name="Freeform 17"/>
          <p:cNvSpPr>
            <a:spLocks noChangeArrowheads="1"/>
          </p:cNvSpPr>
          <p:nvPr/>
        </p:nvSpPr>
        <p:spPr bwMode="auto">
          <a:xfrm flipH="1">
            <a:off x="1893888" y="3087688"/>
            <a:ext cx="55435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92" y="1"/>
              </a:cxn>
            </a:cxnLst>
            <a:rect l="0" t="0" r="r" b="b"/>
            <a:pathLst>
              <a:path w="3492" h="1">
                <a:moveTo>
                  <a:pt x="0" y="0"/>
                </a:moveTo>
                <a:lnTo>
                  <a:pt x="3492" y="1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Freeform 18"/>
          <p:cNvSpPr>
            <a:spLocks noChangeArrowheads="1"/>
          </p:cNvSpPr>
          <p:nvPr/>
        </p:nvSpPr>
        <p:spPr bwMode="auto">
          <a:xfrm flipH="1">
            <a:off x="6451600" y="2600325"/>
            <a:ext cx="85725" cy="12700"/>
          </a:xfrm>
          <a:custGeom>
            <a:avLst/>
            <a:gdLst/>
            <a:ahLst/>
            <a:cxnLst>
              <a:cxn ang="0">
                <a:pos x="54" y="8"/>
              </a:cxn>
              <a:cxn ang="0">
                <a:pos x="0" y="0"/>
              </a:cxn>
            </a:cxnLst>
            <a:rect l="0" t="0" r="r" b="b"/>
            <a:pathLst>
              <a:path w="54" h="8">
                <a:moveTo>
                  <a:pt x="54" y="8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Freeform 19"/>
          <p:cNvSpPr>
            <a:spLocks noChangeArrowheads="1"/>
          </p:cNvSpPr>
          <p:nvPr/>
        </p:nvSpPr>
        <p:spPr bwMode="auto">
          <a:xfrm flipH="1">
            <a:off x="6318250" y="3089275"/>
            <a:ext cx="82550" cy="1588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0"/>
              </a:cxn>
            </a:cxnLst>
            <a:rect l="0" t="0" r="r" b="b"/>
            <a:pathLst>
              <a:path w="52" h="1">
                <a:moveTo>
                  <a:pt x="52" y="0"/>
                </a:move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 flipH="1">
            <a:off x="5099050" y="1371600"/>
            <a:ext cx="13779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  <a:latin typeface="Sylfaen" pitchFamily="18" charset="0"/>
              </a:rPr>
              <a:t>State Forests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 flipH="1">
            <a:off x="2262188" y="1371600"/>
            <a:ext cx="15954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  <a:latin typeface="Sylfaen" pitchFamily="18" charset="0"/>
              </a:rPr>
              <a:t>Private Forests</a:t>
            </a:r>
          </a:p>
        </p:txBody>
      </p:sp>
      <p:sp>
        <p:nvSpPr>
          <p:cNvPr id="6166" name="Freeform 22"/>
          <p:cNvSpPr>
            <a:spLocks noChangeArrowheads="1"/>
          </p:cNvSpPr>
          <p:nvPr/>
        </p:nvSpPr>
        <p:spPr bwMode="auto">
          <a:xfrm flipH="1">
            <a:off x="6280150" y="2463800"/>
            <a:ext cx="228600" cy="838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" y="288"/>
              </a:cxn>
              <a:cxn ang="0">
                <a:pos x="152" y="528"/>
              </a:cxn>
              <a:cxn ang="0">
                <a:pos x="8" y="864"/>
              </a:cxn>
            </a:cxnLst>
            <a:rect l="0" t="0" r="r" b="b"/>
            <a:pathLst>
              <a:path w="152" h="864">
                <a:moveTo>
                  <a:pt x="104" y="0"/>
                </a:moveTo>
                <a:cubicBezTo>
                  <a:pt x="52" y="100"/>
                  <a:pt x="0" y="200"/>
                  <a:pt x="8" y="288"/>
                </a:cubicBezTo>
                <a:cubicBezTo>
                  <a:pt x="16" y="376"/>
                  <a:pt x="152" y="432"/>
                  <a:pt x="152" y="528"/>
                </a:cubicBezTo>
                <a:cubicBezTo>
                  <a:pt x="152" y="624"/>
                  <a:pt x="80" y="744"/>
                  <a:pt x="8" y="864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4459288" y="3546475"/>
            <a:ext cx="259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 flipH="1">
            <a:off x="6889750" y="3101975"/>
            <a:ext cx="7302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170 ft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 flipH="1">
            <a:off x="4984750" y="3092450"/>
            <a:ext cx="6159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25 ft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 flipH="1">
            <a:off x="3298825" y="3092450"/>
            <a:ext cx="6159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20 ft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 flipH="1">
            <a:off x="2460625" y="3087688"/>
            <a:ext cx="6159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50 ft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 flipH="1">
            <a:off x="1908175" y="3097213"/>
            <a:ext cx="6159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70 ft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 flipH="1">
            <a:off x="2101850" y="2057400"/>
            <a:ext cx="1527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Limited Entry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 flipH="1">
            <a:off x="4602163" y="2079625"/>
            <a:ext cx="5778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 No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Cut</a:t>
            </a: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H="1">
            <a:off x="2773363" y="3546475"/>
            <a:ext cx="1295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2163763" y="3889375"/>
            <a:ext cx="1905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 flipH="1">
            <a:off x="3524250" y="2079625"/>
            <a:ext cx="5778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 No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Cut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 flipH="1">
            <a:off x="5414963" y="2125663"/>
            <a:ext cx="15843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 Limited Entry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 flipH="1">
            <a:off x="4757738" y="3552825"/>
            <a:ext cx="19780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Small &amp; Medium F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 flipH="1">
            <a:off x="3105150" y="3482975"/>
            <a:ext cx="889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Small F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 flipH="1">
            <a:off x="2774950" y="3825875"/>
            <a:ext cx="12255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Sylfaen" pitchFamily="18" charset="0"/>
              </a:rPr>
              <a:t>Medium F </a:t>
            </a: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5213350" y="2263775"/>
            <a:ext cx="7938" cy="914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>
            <a:off x="4451350" y="2263775"/>
            <a:ext cx="7938" cy="914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4070350" y="2263775"/>
            <a:ext cx="7938" cy="914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flipH="1">
            <a:off x="3536950" y="2263775"/>
            <a:ext cx="7938" cy="914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 flipH="1">
            <a:off x="2144713" y="2270125"/>
            <a:ext cx="7937" cy="914400"/>
          </a:xfrm>
          <a:prstGeom prst="line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7" name="Freeform 43"/>
          <p:cNvSpPr>
            <a:spLocks noChangeArrowheads="1"/>
          </p:cNvSpPr>
          <p:nvPr/>
        </p:nvSpPr>
        <p:spPr bwMode="auto">
          <a:xfrm flipH="1">
            <a:off x="6364288" y="2460625"/>
            <a:ext cx="228600" cy="838200"/>
          </a:xfrm>
          <a:custGeom>
            <a:avLst/>
            <a:gdLst/>
            <a:ahLst/>
            <a:cxnLst>
              <a:cxn ang="0">
                <a:pos x="104" y="0"/>
              </a:cxn>
              <a:cxn ang="0">
                <a:pos x="8" y="288"/>
              </a:cxn>
              <a:cxn ang="0">
                <a:pos x="152" y="528"/>
              </a:cxn>
              <a:cxn ang="0">
                <a:pos x="8" y="864"/>
              </a:cxn>
            </a:cxnLst>
            <a:rect l="0" t="0" r="r" b="b"/>
            <a:pathLst>
              <a:path w="152" h="864">
                <a:moveTo>
                  <a:pt x="104" y="0"/>
                </a:moveTo>
                <a:cubicBezTo>
                  <a:pt x="52" y="100"/>
                  <a:pt x="0" y="200"/>
                  <a:pt x="8" y="288"/>
                </a:cubicBezTo>
                <a:cubicBezTo>
                  <a:pt x="16" y="376"/>
                  <a:pt x="152" y="432"/>
                  <a:pt x="152" y="528"/>
                </a:cubicBezTo>
                <a:cubicBezTo>
                  <a:pt x="152" y="624"/>
                  <a:pt x="80" y="744"/>
                  <a:pt x="8" y="864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FFFF"/>
                </a:solidFill>
                <a:latin typeface="Times New Roman" pitchFamily="18" charset="0"/>
              </a:rPr>
              <a:t>RipStream Study Design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81000" y="2057400"/>
            <a:ext cx="8382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381000" y="1600200"/>
            <a:ext cx="8382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Design: 2 years pre-harvest, 5 years post harvest</a:t>
            </a:r>
          </a:p>
        </p:txBody>
      </p:sp>
      <p:sp>
        <p:nvSpPr>
          <p:cNvPr id="9219" name="Freeform 3"/>
          <p:cNvSpPr>
            <a:spLocks noChangeArrowheads="1"/>
          </p:cNvSpPr>
          <p:nvPr/>
        </p:nvSpPr>
        <p:spPr bwMode="auto">
          <a:xfrm>
            <a:off x="6515100" y="4683125"/>
            <a:ext cx="1882775" cy="2098675"/>
          </a:xfrm>
          <a:custGeom>
            <a:avLst/>
            <a:gdLst/>
            <a:ahLst/>
            <a:cxnLst>
              <a:cxn ang="0">
                <a:pos x="1186" y="755"/>
              </a:cxn>
              <a:cxn ang="0">
                <a:pos x="1186" y="999"/>
              </a:cxn>
              <a:cxn ang="0">
                <a:pos x="981" y="1322"/>
              </a:cxn>
              <a:cxn ang="0">
                <a:pos x="364" y="1188"/>
              </a:cxn>
              <a:cxn ang="0">
                <a:pos x="0" y="908"/>
              </a:cxn>
              <a:cxn ang="0">
                <a:pos x="364" y="0"/>
              </a:cxn>
              <a:cxn ang="0">
                <a:pos x="672" y="179"/>
              </a:cxn>
              <a:cxn ang="0">
                <a:pos x="919" y="448"/>
              </a:cxn>
              <a:cxn ang="0">
                <a:pos x="981" y="583"/>
              </a:cxn>
              <a:cxn ang="0">
                <a:pos x="1042" y="717"/>
              </a:cxn>
            </a:cxnLst>
            <a:rect l="0" t="0" r="r" b="b"/>
            <a:pathLst>
              <a:path w="1186" h="1322">
                <a:moveTo>
                  <a:pt x="1186" y="755"/>
                </a:moveTo>
                <a:cubicBezTo>
                  <a:pt x="1186" y="836"/>
                  <a:pt x="1186" y="917"/>
                  <a:pt x="1186" y="999"/>
                </a:cubicBezTo>
                <a:lnTo>
                  <a:pt x="981" y="1322"/>
                </a:lnTo>
                <a:lnTo>
                  <a:pt x="364" y="1188"/>
                </a:lnTo>
                <a:lnTo>
                  <a:pt x="0" y="908"/>
                </a:lnTo>
                <a:lnTo>
                  <a:pt x="364" y="0"/>
                </a:lnTo>
                <a:lnTo>
                  <a:pt x="672" y="179"/>
                </a:lnTo>
                <a:lnTo>
                  <a:pt x="919" y="448"/>
                </a:lnTo>
                <a:lnTo>
                  <a:pt x="981" y="583"/>
                </a:lnTo>
                <a:lnTo>
                  <a:pt x="1042" y="717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 flipH="1">
            <a:off x="3276600" y="3581400"/>
            <a:ext cx="4598988" cy="1493838"/>
          </a:xfrm>
          <a:custGeom>
            <a:avLst/>
            <a:gdLst/>
            <a:ahLst/>
            <a:cxnLst>
              <a:cxn ang="0">
                <a:pos x="384" y="96"/>
              </a:cxn>
              <a:cxn ang="0">
                <a:pos x="0" y="288"/>
              </a:cxn>
              <a:cxn ang="0">
                <a:pos x="96" y="624"/>
              </a:cxn>
              <a:cxn ang="0">
                <a:pos x="672" y="528"/>
              </a:cxn>
              <a:cxn ang="0">
                <a:pos x="1152" y="576"/>
              </a:cxn>
              <a:cxn ang="0">
                <a:pos x="1776" y="672"/>
              </a:cxn>
              <a:cxn ang="0">
                <a:pos x="2256" y="576"/>
              </a:cxn>
              <a:cxn ang="0">
                <a:pos x="2160" y="144"/>
              </a:cxn>
              <a:cxn ang="0">
                <a:pos x="1632" y="144"/>
              </a:cxn>
              <a:cxn ang="0">
                <a:pos x="1296" y="0"/>
              </a:cxn>
            </a:cxnLst>
            <a:rect l="0" t="0" r="r" b="b"/>
            <a:pathLst>
              <a:path w="2256" h="672">
                <a:moveTo>
                  <a:pt x="384" y="96"/>
                </a:moveTo>
                <a:lnTo>
                  <a:pt x="0" y="288"/>
                </a:lnTo>
                <a:lnTo>
                  <a:pt x="96" y="624"/>
                </a:lnTo>
                <a:lnTo>
                  <a:pt x="672" y="528"/>
                </a:lnTo>
                <a:lnTo>
                  <a:pt x="1152" y="576"/>
                </a:lnTo>
                <a:lnTo>
                  <a:pt x="1776" y="672"/>
                </a:lnTo>
                <a:lnTo>
                  <a:pt x="2256" y="576"/>
                </a:lnTo>
                <a:lnTo>
                  <a:pt x="2160" y="144"/>
                </a:lnTo>
                <a:lnTo>
                  <a:pt x="1632" y="144"/>
                </a:lnTo>
                <a:lnTo>
                  <a:pt x="1296" y="0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Freeform 5"/>
          <p:cNvSpPr>
            <a:spLocks noChangeArrowheads="1"/>
          </p:cNvSpPr>
          <p:nvPr/>
        </p:nvSpPr>
        <p:spPr bwMode="auto">
          <a:xfrm flipH="1">
            <a:off x="3578225" y="2949575"/>
            <a:ext cx="4003675" cy="1592263"/>
          </a:xfrm>
          <a:custGeom>
            <a:avLst/>
            <a:gdLst/>
            <a:ahLst/>
            <a:cxnLst>
              <a:cxn ang="0">
                <a:pos x="168" y="676"/>
              </a:cxn>
              <a:cxn ang="0">
                <a:pos x="476" y="524"/>
              </a:cxn>
              <a:cxn ang="0">
                <a:pos x="716" y="524"/>
              </a:cxn>
              <a:cxn ang="0">
                <a:pos x="812" y="572"/>
              </a:cxn>
              <a:cxn ang="0">
                <a:pos x="956" y="572"/>
              </a:cxn>
              <a:cxn ang="0">
                <a:pos x="1196" y="668"/>
              </a:cxn>
              <a:cxn ang="0">
                <a:pos x="1292" y="620"/>
              </a:cxn>
              <a:cxn ang="0">
                <a:pos x="1436" y="620"/>
              </a:cxn>
              <a:cxn ang="0">
                <a:pos x="1580" y="668"/>
              </a:cxn>
              <a:cxn ang="0">
                <a:pos x="1676" y="716"/>
              </a:cxn>
              <a:cxn ang="0">
                <a:pos x="1964" y="716"/>
              </a:cxn>
              <a:cxn ang="0">
                <a:pos x="1824" y="240"/>
              </a:cxn>
              <a:cxn ang="0">
                <a:pos x="1960" y="40"/>
              </a:cxn>
              <a:cxn ang="0">
                <a:pos x="772" y="0"/>
              </a:cxn>
              <a:cxn ang="0">
                <a:pos x="468" y="76"/>
              </a:cxn>
              <a:cxn ang="0">
                <a:pos x="276" y="92"/>
              </a:cxn>
              <a:cxn ang="0">
                <a:pos x="156" y="144"/>
              </a:cxn>
              <a:cxn ang="0">
                <a:pos x="0" y="328"/>
              </a:cxn>
            </a:cxnLst>
            <a:rect l="0" t="0" r="r" b="b"/>
            <a:pathLst>
              <a:path w="1964" h="716">
                <a:moveTo>
                  <a:pt x="168" y="676"/>
                </a:moveTo>
                <a:lnTo>
                  <a:pt x="476" y="524"/>
                </a:lnTo>
                <a:lnTo>
                  <a:pt x="716" y="524"/>
                </a:lnTo>
                <a:lnTo>
                  <a:pt x="812" y="572"/>
                </a:lnTo>
                <a:lnTo>
                  <a:pt x="956" y="572"/>
                </a:lnTo>
                <a:lnTo>
                  <a:pt x="1196" y="668"/>
                </a:lnTo>
                <a:lnTo>
                  <a:pt x="1292" y="620"/>
                </a:lnTo>
                <a:lnTo>
                  <a:pt x="1436" y="620"/>
                </a:lnTo>
                <a:lnTo>
                  <a:pt x="1580" y="668"/>
                </a:lnTo>
                <a:lnTo>
                  <a:pt x="1676" y="716"/>
                </a:lnTo>
                <a:lnTo>
                  <a:pt x="1964" y="716"/>
                </a:lnTo>
                <a:lnTo>
                  <a:pt x="1824" y="240"/>
                </a:lnTo>
                <a:lnTo>
                  <a:pt x="1960" y="40"/>
                </a:lnTo>
                <a:lnTo>
                  <a:pt x="772" y="0"/>
                </a:lnTo>
                <a:lnTo>
                  <a:pt x="468" y="76"/>
                </a:lnTo>
                <a:lnTo>
                  <a:pt x="276" y="92"/>
                </a:lnTo>
                <a:lnTo>
                  <a:pt x="156" y="144"/>
                </a:lnTo>
                <a:lnTo>
                  <a:pt x="0" y="328"/>
                </a:lnTo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Freeform 6"/>
          <p:cNvSpPr>
            <a:spLocks noChangeArrowheads="1"/>
          </p:cNvSpPr>
          <p:nvPr/>
        </p:nvSpPr>
        <p:spPr bwMode="auto">
          <a:xfrm>
            <a:off x="731838" y="3902075"/>
            <a:ext cx="7731125" cy="200818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55" y="0"/>
              </a:cxn>
              <a:cxn ang="0">
                <a:pos x="863" y="67"/>
              </a:cxn>
              <a:cxn ang="0">
                <a:pos x="1541" y="336"/>
              </a:cxn>
              <a:cxn ang="0">
                <a:pos x="1726" y="403"/>
              </a:cxn>
              <a:cxn ang="0">
                <a:pos x="1788" y="470"/>
              </a:cxn>
              <a:cxn ang="0">
                <a:pos x="2158" y="470"/>
              </a:cxn>
              <a:cxn ang="0">
                <a:pos x="2281" y="403"/>
              </a:cxn>
              <a:cxn ang="0">
                <a:pos x="2466" y="336"/>
              </a:cxn>
              <a:cxn ang="0">
                <a:pos x="2589" y="336"/>
              </a:cxn>
              <a:cxn ang="0">
                <a:pos x="2651" y="336"/>
              </a:cxn>
              <a:cxn ang="0">
                <a:pos x="2774" y="403"/>
              </a:cxn>
              <a:cxn ang="0">
                <a:pos x="2897" y="336"/>
              </a:cxn>
              <a:cxn ang="0">
                <a:pos x="3082" y="269"/>
              </a:cxn>
              <a:cxn ang="0">
                <a:pos x="3267" y="269"/>
              </a:cxn>
              <a:cxn ang="0">
                <a:pos x="3391" y="201"/>
              </a:cxn>
              <a:cxn ang="0">
                <a:pos x="3699" y="201"/>
              </a:cxn>
              <a:cxn ang="0">
                <a:pos x="3822" y="269"/>
              </a:cxn>
              <a:cxn ang="0">
                <a:pos x="4069" y="403"/>
              </a:cxn>
              <a:cxn ang="0">
                <a:pos x="4130" y="470"/>
              </a:cxn>
              <a:cxn ang="0">
                <a:pos x="4315" y="537"/>
              </a:cxn>
              <a:cxn ang="0">
                <a:pos x="4623" y="873"/>
              </a:cxn>
              <a:cxn ang="0">
                <a:pos x="4795" y="908"/>
              </a:cxn>
              <a:cxn ang="0">
                <a:pos x="4774" y="1013"/>
              </a:cxn>
              <a:cxn ang="0">
                <a:pos x="4870" y="1142"/>
              </a:cxn>
              <a:cxn ang="0">
                <a:pos x="4828" y="1265"/>
              </a:cxn>
              <a:cxn ang="0">
                <a:pos x="4685" y="1209"/>
              </a:cxn>
              <a:cxn ang="0">
                <a:pos x="4562" y="940"/>
              </a:cxn>
              <a:cxn ang="0">
                <a:pos x="4315" y="672"/>
              </a:cxn>
              <a:cxn ang="0">
                <a:pos x="4007" y="470"/>
              </a:cxn>
              <a:cxn ang="0">
                <a:pos x="3699" y="336"/>
              </a:cxn>
              <a:cxn ang="0">
                <a:pos x="3575" y="269"/>
              </a:cxn>
              <a:cxn ang="0">
                <a:pos x="3452" y="269"/>
              </a:cxn>
              <a:cxn ang="0">
                <a:pos x="3329" y="336"/>
              </a:cxn>
              <a:cxn ang="0">
                <a:pos x="3082" y="336"/>
              </a:cxn>
              <a:cxn ang="0">
                <a:pos x="2836" y="470"/>
              </a:cxn>
              <a:cxn ang="0">
                <a:pos x="2712" y="470"/>
              </a:cxn>
              <a:cxn ang="0">
                <a:pos x="2589" y="403"/>
              </a:cxn>
              <a:cxn ang="0">
                <a:pos x="2466" y="403"/>
              </a:cxn>
              <a:cxn ang="0">
                <a:pos x="2343" y="470"/>
              </a:cxn>
              <a:cxn ang="0">
                <a:pos x="2281" y="537"/>
              </a:cxn>
              <a:cxn ang="0">
                <a:pos x="1973" y="604"/>
              </a:cxn>
              <a:cxn ang="0">
                <a:pos x="1788" y="537"/>
              </a:cxn>
              <a:cxn ang="0">
                <a:pos x="1664" y="537"/>
              </a:cxn>
              <a:cxn ang="0">
                <a:pos x="1541" y="470"/>
              </a:cxn>
              <a:cxn ang="0">
                <a:pos x="1295" y="403"/>
              </a:cxn>
              <a:cxn ang="0">
                <a:pos x="1171" y="336"/>
              </a:cxn>
              <a:cxn ang="0">
                <a:pos x="509" y="78"/>
              </a:cxn>
              <a:cxn ang="0">
                <a:pos x="0" y="201"/>
              </a:cxn>
            </a:cxnLst>
            <a:rect l="0" t="0" r="r" b="b"/>
            <a:pathLst>
              <a:path w="4870" h="1265">
                <a:moveTo>
                  <a:pt x="0" y="67"/>
                </a:moveTo>
                <a:lnTo>
                  <a:pt x="555" y="0"/>
                </a:lnTo>
                <a:lnTo>
                  <a:pt x="863" y="67"/>
                </a:lnTo>
                <a:lnTo>
                  <a:pt x="1541" y="336"/>
                </a:lnTo>
                <a:lnTo>
                  <a:pt x="1726" y="403"/>
                </a:lnTo>
                <a:lnTo>
                  <a:pt x="1788" y="470"/>
                </a:lnTo>
                <a:lnTo>
                  <a:pt x="2158" y="470"/>
                </a:lnTo>
                <a:lnTo>
                  <a:pt x="2281" y="403"/>
                </a:lnTo>
                <a:lnTo>
                  <a:pt x="2466" y="336"/>
                </a:lnTo>
                <a:lnTo>
                  <a:pt x="2589" y="336"/>
                </a:lnTo>
                <a:lnTo>
                  <a:pt x="2651" y="336"/>
                </a:lnTo>
                <a:lnTo>
                  <a:pt x="2774" y="403"/>
                </a:lnTo>
                <a:lnTo>
                  <a:pt x="2897" y="336"/>
                </a:lnTo>
                <a:lnTo>
                  <a:pt x="3082" y="269"/>
                </a:lnTo>
                <a:lnTo>
                  <a:pt x="3267" y="269"/>
                </a:lnTo>
                <a:lnTo>
                  <a:pt x="3391" y="201"/>
                </a:lnTo>
                <a:lnTo>
                  <a:pt x="3699" y="201"/>
                </a:lnTo>
                <a:lnTo>
                  <a:pt x="3822" y="269"/>
                </a:lnTo>
                <a:lnTo>
                  <a:pt x="4069" y="403"/>
                </a:lnTo>
                <a:lnTo>
                  <a:pt x="4130" y="470"/>
                </a:lnTo>
                <a:lnTo>
                  <a:pt x="4315" y="537"/>
                </a:lnTo>
                <a:lnTo>
                  <a:pt x="4623" y="873"/>
                </a:lnTo>
                <a:lnTo>
                  <a:pt x="4795" y="908"/>
                </a:lnTo>
                <a:lnTo>
                  <a:pt x="4774" y="1013"/>
                </a:lnTo>
                <a:lnTo>
                  <a:pt x="4870" y="1142"/>
                </a:lnTo>
                <a:lnTo>
                  <a:pt x="4828" y="1265"/>
                </a:lnTo>
                <a:lnTo>
                  <a:pt x="4685" y="1209"/>
                </a:lnTo>
                <a:lnTo>
                  <a:pt x="4562" y="940"/>
                </a:lnTo>
                <a:lnTo>
                  <a:pt x="4315" y="672"/>
                </a:lnTo>
                <a:lnTo>
                  <a:pt x="4007" y="470"/>
                </a:lnTo>
                <a:lnTo>
                  <a:pt x="3699" y="336"/>
                </a:lnTo>
                <a:lnTo>
                  <a:pt x="3575" y="269"/>
                </a:lnTo>
                <a:lnTo>
                  <a:pt x="3452" y="269"/>
                </a:lnTo>
                <a:lnTo>
                  <a:pt x="3329" y="336"/>
                </a:lnTo>
                <a:lnTo>
                  <a:pt x="3082" y="336"/>
                </a:lnTo>
                <a:lnTo>
                  <a:pt x="2836" y="470"/>
                </a:lnTo>
                <a:lnTo>
                  <a:pt x="2712" y="470"/>
                </a:lnTo>
                <a:lnTo>
                  <a:pt x="2589" y="403"/>
                </a:lnTo>
                <a:lnTo>
                  <a:pt x="2466" y="403"/>
                </a:lnTo>
                <a:lnTo>
                  <a:pt x="2343" y="470"/>
                </a:lnTo>
                <a:lnTo>
                  <a:pt x="2281" y="537"/>
                </a:lnTo>
                <a:lnTo>
                  <a:pt x="1973" y="604"/>
                </a:lnTo>
                <a:lnTo>
                  <a:pt x="1788" y="537"/>
                </a:lnTo>
                <a:lnTo>
                  <a:pt x="1664" y="537"/>
                </a:lnTo>
                <a:lnTo>
                  <a:pt x="1541" y="470"/>
                </a:lnTo>
                <a:lnTo>
                  <a:pt x="1295" y="403"/>
                </a:lnTo>
                <a:lnTo>
                  <a:pt x="1171" y="336"/>
                </a:lnTo>
                <a:lnTo>
                  <a:pt x="509" y="78"/>
                </a:lnTo>
                <a:lnTo>
                  <a:pt x="0" y="201"/>
                </a:lnTo>
              </a:path>
            </a:pathLst>
          </a:custGeom>
          <a:solidFill>
            <a:srgbClr val="0099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 flipH="1">
            <a:off x="736600" y="2514600"/>
            <a:ext cx="3127375" cy="2133600"/>
          </a:xfrm>
          <a:custGeom>
            <a:avLst/>
            <a:gdLst/>
            <a:ahLst/>
            <a:cxnLst>
              <a:cxn ang="0">
                <a:pos x="185" y="1344"/>
              </a:cxn>
              <a:cxn ang="0">
                <a:pos x="0" y="605"/>
              </a:cxn>
              <a:cxn ang="0">
                <a:pos x="76" y="348"/>
              </a:cxn>
              <a:cxn ang="0">
                <a:pos x="1541" y="67"/>
              </a:cxn>
              <a:cxn ang="0">
                <a:pos x="1911" y="0"/>
              </a:cxn>
              <a:cxn ang="0">
                <a:pos x="1970" y="956"/>
              </a:cxn>
              <a:cxn ang="0">
                <a:pos x="1418" y="874"/>
              </a:cxn>
              <a:cxn ang="0">
                <a:pos x="1110" y="941"/>
              </a:cxn>
              <a:cxn ang="0">
                <a:pos x="607" y="1135"/>
              </a:cxn>
              <a:cxn ang="0">
                <a:pos x="431" y="1210"/>
              </a:cxn>
              <a:cxn ang="0">
                <a:pos x="308" y="1277"/>
              </a:cxn>
            </a:cxnLst>
            <a:rect l="0" t="0" r="r" b="b"/>
            <a:pathLst>
              <a:path w="1970" h="1344">
                <a:moveTo>
                  <a:pt x="185" y="1344"/>
                </a:moveTo>
                <a:lnTo>
                  <a:pt x="0" y="605"/>
                </a:lnTo>
                <a:lnTo>
                  <a:pt x="76" y="348"/>
                </a:lnTo>
                <a:lnTo>
                  <a:pt x="1541" y="67"/>
                </a:lnTo>
                <a:lnTo>
                  <a:pt x="1911" y="0"/>
                </a:lnTo>
                <a:lnTo>
                  <a:pt x="1970" y="956"/>
                </a:lnTo>
                <a:lnTo>
                  <a:pt x="1418" y="874"/>
                </a:lnTo>
                <a:lnTo>
                  <a:pt x="1110" y="941"/>
                </a:lnTo>
                <a:lnTo>
                  <a:pt x="607" y="1135"/>
                </a:lnTo>
                <a:lnTo>
                  <a:pt x="431" y="1210"/>
                </a:lnTo>
                <a:lnTo>
                  <a:pt x="308" y="1277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Freeform 8"/>
          <p:cNvSpPr>
            <a:spLocks noChangeArrowheads="1"/>
          </p:cNvSpPr>
          <p:nvPr/>
        </p:nvSpPr>
        <p:spPr bwMode="auto">
          <a:xfrm flipH="1">
            <a:off x="536575" y="4008438"/>
            <a:ext cx="3033713" cy="1812925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96" y="768"/>
              </a:cxn>
              <a:cxn ang="0">
                <a:pos x="768" y="816"/>
              </a:cxn>
              <a:cxn ang="0">
                <a:pos x="1392" y="672"/>
              </a:cxn>
              <a:cxn ang="0">
                <a:pos x="1488" y="624"/>
              </a:cxn>
              <a:cxn ang="0">
                <a:pos x="1392" y="96"/>
              </a:cxn>
              <a:cxn ang="0">
                <a:pos x="1008" y="0"/>
              </a:cxn>
              <a:cxn ang="0">
                <a:pos x="480" y="192"/>
              </a:cxn>
              <a:cxn ang="0">
                <a:pos x="384" y="240"/>
              </a:cxn>
              <a:cxn ang="0">
                <a:pos x="192" y="288"/>
              </a:cxn>
              <a:cxn ang="0">
                <a:pos x="96" y="336"/>
              </a:cxn>
            </a:cxnLst>
            <a:rect l="0" t="0" r="r" b="b"/>
            <a:pathLst>
              <a:path w="1488" h="816">
                <a:moveTo>
                  <a:pt x="0" y="336"/>
                </a:moveTo>
                <a:lnTo>
                  <a:pt x="96" y="768"/>
                </a:lnTo>
                <a:lnTo>
                  <a:pt x="768" y="816"/>
                </a:lnTo>
                <a:lnTo>
                  <a:pt x="1392" y="672"/>
                </a:lnTo>
                <a:lnTo>
                  <a:pt x="1488" y="624"/>
                </a:lnTo>
                <a:lnTo>
                  <a:pt x="1392" y="96"/>
                </a:lnTo>
                <a:lnTo>
                  <a:pt x="1008" y="0"/>
                </a:lnTo>
                <a:lnTo>
                  <a:pt x="480" y="192"/>
                </a:lnTo>
                <a:lnTo>
                  <a:pt x="384" y="240"/>
                </a:lnTo>
                <a:lnTo>
                  <a:pt x="192" y="288"/>
                </a:lnTo>
                <a:lnTo>
                  <a:pt x="96" y="336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Freeform 9"/>
          <p:cNvSpPr>
            <a:spLocks noChangeArrowheads="1"/>
          </p:cNvSpPr>
          <p:nvPr/>
        </p:nvSpPr>
        <p:spPr bwMode="auto">
          <a:xfrm>
            <a:off x="7191375" y="3667125"/>
            <a:ext cx="1663700" cy="2047875"/>
          </a:xfrm>
          <a:custGeom>
            <a:avLst/>
            <a:gdLst/>
            <a:ahLst/>
            <a:cxnLst>
              <a:cxn ang="0">
                <a:pos x="0" y="551"/>
              </a:cxn>
              <a:cxn ang="0">
                <a:pos x="231" y="0"/>
              </a:cxn>
              <a:cxn ang="0">
                <a:pos x="925" y="416"/>
              </a:cxn>
              <a:cxn ang="0">
                <a:pos x="1048" y="820"/>
              </a:cxn>
              <a:cxn ang="0">
                <a:pos x="801" y="1290"/>
              </a:cxn>
              <a:cxn ang="0">
                <a:pos x="636" y="1218"/>
              </a:cxn>
              <a:cxn ang="0">
                <a:pos x="609" y="1122"/>
              </a:cxn>
              <a:cxn ang="0">
                <a:pos x="555" y="1021"/>
              </a:cxn>
              <a:cxn ang="0">
                <a:pos x="493" y="954"/>
              </a:cxn>
              <a:cxn ang="0">
                <a:pos x="308" y="752"/>
              </a:cxn>
              <a:cxn ang="0">
                <a:pos x="247" y="685"/>
              </a:cxn>
              <a:cxn ang="0">
                <a:pos x="62" y="618"/>
              </a:cxn>
              <a:cxn ang="0">
                <a:pos x="0" y="551"/>
              </a:cxn>
            </a:cxnLst>
            <a:rect l="0" t="0" r="r" b="b"/>
            <a:pathLst>
              <a:path w="1048" h="1290">
                <a:moveTo>
                  <a:pt x="0" y="551"/>
                </a:moveTo>
                <a:lnTo>
                  <a:pt x="231" y="0"/>
                </a:lnTo>
                <a:lnTo>
                  <a:pt x="925" y="416"/>
                </a:lnTo>
                <a:lnTo>
                  <a:pt x="1048" y="820"/>
                </a:lnTo>
                <a:lnTo>
                  <a:pt x="801" y="1290"/>
                </a:lnTo>
                <a:lnTo>
                  <a:pt x="636" y="1218"/>
                </a:lnTo>
                <a:lnTo>
                  <a:pt x="609" y="1122"/>
                </a:lnTo>
                <a:lnTo>
                  <a:pt x="555" y="1021"/>
                </a:lnTo>
                <a:lnTo>
                  <a:pt x="493" y="954"/>
                </a:lnTo>
                <a:lnTo>
                  <a:pt x="308" y="752"/>
                </a:lnTo>
                <a:lnTo>
                  <a:pt x="247" y="685"/>
                </a:lnTo>
                <a:lnTo>
                  <a:pt x="62" y="618"/>
                </a:lnTo>
                <a:lnTo>
                  <a:pt x="0" y="551"/>
                </a:lnTo>
                <a:close/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3886200" y="4648200"/>
            <a:ext cx="468313" cy="123825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295" y="0"/>
              </a:cxn>
            </a:cxnLst>
            <a:rect l="0" t="0" r="r" b="b"/>
            <a:pathLst>
              <a:path w="295" h="78">
                <a:moveTo>
                  <a:pt x="0" y="78"/>
                </a:moveTo>
                <a:lnTo>
                  <a:pt x="295" y="0"/>
                </a:lnTo>
              </a:path>
            </a:pathLst>
          </a:custGeom>
          <a:noFill/>
          <a:ln w="28448">
            <a:solidFill>
              <a:schemeClr val="bg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742950" y="4008438"/>
            <a:ext cx="577850" cy="9207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364" y="0"/>
              </a:cxn>
            </a:cxnLst>
            <a:rect l="0" t="0" r="r" b="b"/>
            <a:pathLst>
              <a:path w="364" h="58">
                <a:moveTo>
                  <a:pt x="0" y="58"/>
                </a:moveTo>
                <a:lnTo>
                  <a:pt x="364" y="0"/>
                </a:lnTo>
              </a:path>
            </a:pathLst>
          </a:custGeom>
          <a:noFill/>
          <a:ln w="28448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7596188" y="4886325"/>
            <a:ext cx="355600" cy="385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4" y="243"/>
              </a:cxn>
            </a:cxnLst>
            <a:rect l="0" t="0" r="r" b="b"/>
            <a:pathLst>
              <a:path w="224" h="243">
                <a:moveTo>
                  <a:pt x="0" y="0"/>
                </a:moveTo>
                <a:lnTo>
                  <a:pt x="224" y="243"/>
                </a:lnTo>
              </a:path>
            </a:pathLst>
          </a:custGeom>
          <a:noFill/>
          <a:ln w="28448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 flipH="1">
            <a:off x="7050088" y="4541838"/>
            <a:ext cx="196850" cy="2127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flipH="1">
            <a:off x="8169275" y="5608638"/>
            <a:ext cx="196850" cy="2127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 flipH="1">
            <a:off x="3471863" y="4581525"/>
            <a:ext cx="196850" cy="2127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 flipH="1">
            <a:off x="1514475" y="3902075"/>
            <a:ext cx="196850" cy="2127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 flipH="1">
            <a:off x="1282700" y="3297238"/>
            <a:ext cx="6207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1W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 flipH="1">
            <a:off x="8447088" y="5481638"/>
            <a:ext cx="620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4W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 flipH="1">
            <a:off x="2360613" y="3402013"/>
            <a:ext cx="11112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Control</a:t>
            </a:r>
          </a:p>
        </p:txBody>
      </p:sp>
      <p:sp>
        <p:nvSpPr>
          <p:cNvPr id="9236" name="Freeform 20"/>
          <p:cNvSpPr>
            <a:spLocks noChangeArrowheads="1"/>
          </p:cNvSpPr>
          <p:nvPr/>
        </p:nvSpPr>
        <p:spPr bwMode="auto">
          <a:xfrm flipH="1">
            <a:off x="3063875" y="2921000"/>
            <a:ext cx="4518025" cy="1630363"/>
          </a:xfrm>
          <a:custGeom>
            <a:avLst/>
            <a:gdLst/>
            <a:ahLst/>
            <a:cxnLst>
              <a:cxn ang="0">
                <a:pos x="216" y="971"/>
              </a:cxn>
              <a:cxn ang="0">
                <a:pos x="611" y="758"/>
              </a:cxn>
              <a:cxn ang="0">
                <a:pos x="919" y="758"/>
              </a:cxn>
              <a:cxn ang="0">
                <a:pos x="1043" y="825"/>
              </a:cxn>
              <a:cxn ang="0">
                <a:pos x="1228" y="825"/>
              </a:cxn>
              <a:cxn ang="0">
                <a:pos x="1536" y="960"/>
              </a:cxn>
              <a:cxn ang="0">
                <a:pos x="1659" y="893"/>
              </a:cxn>
              <a:cxn ang="0">
                <a:pos x="1844" y="893"/>
              </a:cxn>
              <a:cxn ang="0">
                <a:pos x="2029" y="960"/>
              </a:cxn>
              <a:cxn ang="0">
                <a:pos x="2152" y="1027"/>
              </a:cxn>
              <a:cxn ang="0">
                <a:pos x="2522" y="1027"/>
              </a:cxn>
              <a:cxn ang="0">
                <a:pos x="2510" y="344"/>
              </a:cxn>
              <a:cxn ang="0">
                <a:pos x="2846" y="64"/>
              </a:cxn>
              <a:cxn ang="0">
                <a:pos x="1002" y="0"/>
              </a:cxn>
              <a:cxn ang="0">
                <a:pos x="614" y="104"/>
              </a:cxn>
              <a:cxn ang="0">
                <a:pos x="354" y="153"/>
              </a:cxn>
              <a:cxn ang="0">
                <a:pos x="200" y="226"/>
              </a:cxn>
              <a:cxn ang="0">
                <a:pos x="0" y="483"/>
              </a:cxn>
            </a:cxnLst>
            <a:rect l="0" t="0" r="r" b="b"/>
            <a:pathLst>
              <a:path w="2846" h="1027">
                <a:moveTo>
                  <a:pt x="216" y="971"/>
                </a:moveTo>
                <a:lnTo>
                  <a:pt x="611" y="758"/>
                </a:lnTo>
                <a:lnTo>
                  <a:pt x="919" y="758"/>
                </a:lnTo>
                <a:lnTo>
                  <a:pt x="1043" y="825"/>
                </a:lnTo>
                <a:lnTo>
                  <a:pt x="1228" y="825"/>
                </a:lnTo>
                <a:lnTo>
                  <a:pt x="1536" y="960"/>
                </a:lnTo>
                <a:lnTo>
                  <a:pt x="1659" y="893"/>
                </a:lnTo>
                <a:lnTo>
                  <a:pt x="1844" y="893"/>
                </a:lnTo>
                <a:lnTo>
                  <a:pt x="2029" y="960"/>
                </a:lnTo>
                <a:lnTo>
                  <a:pt x="2152" y="1027"/>
                </a:lnTo>
                <a:lnTo>
                  <a:pt x="2522" y="1027"/>
                </a:lnTo>
                <a:lnTo>
                  <a:pt x="2510" y="344"/>
                </a:lnTo>
                <a:lnTo>
                  <a:pt x="2846" y="64"/>
                </a:lnTo>
                <a:lnTo>
                  <a:pt x="1002" y="0"/>
                </a:lnTo>
                <a:lnTo>
                  <a:pt x="614" y="104"/>
                </a:lnTo>
                <a:lnTo>
                  <a:pt x="354" y="153"/>
                </a:lnTo>
                <a:lnTo>
                  <a:pt x="200" y="226"/>
                </a:lnTo>
                <a:lnTo>
                  <a:pt x="0" y="483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 flipH="1">
            <a:off x="4879975" y="3294063"/>
            <a:ext cx="14303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Treatment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 flipH="1">
            <a:off x="6699250" y="5768975"/>
            <a:ext cx="17383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Downstream</a:t>
            </a:r>
          </a:p>
        </p:txBody>
      </p:sp>
      <p:sp>
        <p:nvSpPr>
          <p:cNvPr id="9239" name="Freeform 23"/>
          <p:cNvSpPr>
            <a:spLocks noChangeArrowheads="1"/>
          </p:cNvSpPr>
          <p:nvPr/>
        </p:nvSpPr>
        <p:spPr bwMode="auto">
          <a:xfrm flipH="1">
            <a:off x="3375025" y="4435475"/>
            <a:ext cx="3717925" cy="19192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36" y="0"/>
              </a:cxn>
              <a:cxn ang="0">
                <a:pos x="432" y="0"/>
              </a:cxn>
              <a:cxn ang="0">
                <a:pos x="528" y="48"/>
              </a:cxn>
              <a:cxn ang="0">
                <a:pos x="720" y="48"/>
              </a:cxn>
              <a:cxn ang="0">
                <a:pos x="912" y="144"/>
              </a:cxn>
              <a:cxn ang="0">
                <a:pos x="1008" y="144"/>
              </a:cxn>
              <a:cxn ang="0">
                <a:pos x="1104" y="96"/>
              </a:cxn>
              <a:cxn ang="0">
                <a:pos x="1200" y="96"/>
              </a:cxn>
              <a:cxn ang="0">
                <a:pos x="1248" y="144"/>
              </a:cxn>
              <a:cxn ang="0">
                <a:pos x="1296" y="192"/>
              </a:cxn>
              <a:cxn ang="0">
                <a:pos x="1584" y="240"/>
              </a:cxn>
              <a:cxn ang="0">
                <a:pos x="1632" y="240"/>
              </a:cxn>
              <a:cxn ang="0">
                <a:pos x="1736" y="184"/>
              </a:cxn>
              <a:cxn ang="0">
                <a:pos x="1824" y="576"/>
              </a:cxn>
              <a:cxn ang="0">
                <a:pos x="1344" y="768"/>
              </a:cxn>
              <a:cxn ang="0">
                <a:pos x="768" y="864"/>
              </a:cxn>
              <a:cxn ang="0">
                <a:pos x="288" y="768"/>
              </a:cxn>
              <a:cxn ang="0">
                <a:pos x="240" y="720"/>
              </a:cxn>
            </a:cxnLst>
            <a:rect l="0" t="0" r="r" b="b"/>
            <a:pathLst>
              <a:path w="1824" h="864">
                <a:moveTo>
                  <a:pt x="0" y="144"/>
                </a:moveTo>
                <a:lnTo>
                  <a:pt x="336" y="0"/>
                </a:lnTo>
                <a:lnTo>
                  <a:pt x="432" y="0"/>
                </a:lnTo>
                <a:lnTo>
                  <a:pt x="528" y="48"/>
                </a:lnTo>
                <a:lnTo>
                  <a:pt x="720" y="48"/>
                </a:lnTo>
                <a:lnTo>
                  <a:pt x="912" y="144"/>
                </a:lnTo>
                <a:lnTo>
                  <a:pt x="1008" y="144"/>
                </a:lnTo>
                <a:lnTo>
                  <a:pt x="1104" y="96"/>
                </a:lnTo>
                <a:lnTo>
                  <a:pt x="1200" y="96"/>
                </a:lnTo>
                <a:lnTo>
                  <a:pt x="1248" y="144"/>
                </a:lnTo>
                <a:lnTo>
                  <a:pt x="1296" y="192"/>
                </a:lnTo>
                <a:lnTo>
                  <a:pt x="1584" y="240"/>
                </a:lnTo>
                <a:lnTo>
                  <a:pt x="1632" y="240"/>
                </a:lnTo>
                <a:lnTo>
                  <a:pt x="1736" y="184"/>
                </a:lnTo>
                <a:lnTo>
                  <a:pt x="1824" y="576"/>
                </a:lnTo>
                <a:lnTo>
                  <a:pt x="1344" y="768"/>
                </a:lnTo>
                <a:lnTo>
                  <a:pt x="768" y="864"/>
                </a:lnTo>
                <a:lnTo>
                  <a:pt x="288" y="768"/>
                </a:lnTo>
                <a:lnTo>
                  <a:pt x="240" y="720"/>
                </a:lnTo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 flipH="1">
            <a:off x="3749675" y="3987800"/>
            <a:ext cx="6207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2W</a:t>
            </a:r>
          </a:p>
        </p:txBody>
      </p:sp>
      <p:sp>
        <p:nvSpPr>
          <p:cNvPr id="9241" name="Freeform 25"/>
          <p:cNvSpPr>
            <a:spLocks noChangeArrowheads="1"/>
          </p:cNvSpPr>
          <p:nvPr/>
        </p:nvSpPr>
        <p:spPr bwMode="auto">
          <a:xfrm flipH="1">
            <a:off x="3127375" y="4432300"/>
            <a:ext cx="3971925" cy="1924050"/>
          </a:xfrm>
          <a:custGeom>
            <a:avLst/>
            <a:gdLst/>
            <a:ahLst/>
            <a:cxnLst>
              <a:cxn ang="0">
                <a:pos x="0" y="202"/>
              </a:cxn>
              <a:cxn ang="0">
                <a:pos x="431" y="0"/>
              </a:cxn>
              <a:cxn ang="0">
                <a:pos x="555" y="0"/>
              </a:cxn>
              <a:cxn ang="0">
                <a:pos x="710" y="48"/>
              </a:cxn>
              <a:cxn ang="0">
                <a:pos x="924" y="67"/>
              </a:cxn>
              <a:cxn ang="0">
                <a:pos x="1190" y="184"/>
              </a:cxn>
              <a:cxn ang="0">
                <a:pos x="1294" y="202"/>
              </a:cxn>
              <a:cxn ang="0">
                <a:pos x="1418" y="134"/>
              </a:cxn>
              <a:cxn ang="0">
                <a:pos x="1550" y="104"/>
              </a:cxn>
              <a:cxn ang="0">
                <a:pos x="1630" y="176"/>
              </a:cxn>
              <a:cxn ang="0">
                <a:pos x="1710" y="256"/>
              </a:cxn>
              <a:cxn ang="0">
                <a:pos x="2034" y="336"/>
              </a:cxn>
              <a:cxn ang="0">
                <a:pos x="2238" y="224"/>
              </a:cxn>
              <a:cxn ang="0">
                <a:pos x="2454" y="216"/>
              </a:cxn>
              <a:cxn ang="0">
                <a:pos x="2502" y="744"/>
              </a:cxn>
              <a:cxn ang="0">
                <a:pos x="1726" y="1080"/>
              </a:cxn>
              <a:cxn ang="0">
                <a:pos x="1002" y="1212"/>
              </a:cxn>
              <a:cxn ang="0">
                <a:pos x="370" y="1075"/>
              </a:cxn>
              <a:cxn ang="0">
                <a:pos x="308" y="1008"/>
              </a:cxn>
            </a:cxnLst>
            <a:rect l="0" t="0" r="r" b="b"/>
            <a:pathLst>
              <a:path w="2502" h="1212">
                <a:moveTo>
                  <a:pt x="0" y="202"/>
                </a:moveTo>
                <a:lnTo>
                  <a:pt x="431" y="0"/>
                </a:lnTo>
                <a:lnTo>
                  <a:pt x="555" y="0"/>
                </a:lnTo>
                <a:lnTo>
                  <a:pt x="710" y="48"/>
                </a:lnTo>
                <a:lnTo>
                  <a:pt x="924" y="67"/>
                </a:lnTo>
                <a:lnTo>
                  <a:pt x="1190" y="184"/>
                </a:lnTo>
                <a:lnTo>
                  <a:pt x="1294" y="202"/>
                </a:lnTo>
                <a:lnTo>
                  <a:pt x="1418" y="134"/>
                </a:lnTo>
                <a:lnTo>
                  <a:pt x="1550" y="104"/>
                </a:lnTo>
                <a:lnTo>
                  <a:pt x="1630" y="176"/>
                </a:lnTo>
                <a:lnTo>
                  <a:pt x="1710" y="256"/>
                </a:lnTo>
                <a:lnTo>
                  <a:pt x="2034" y="336"/>
                </a:lnTo>
                <a:lnTo>
                  <a:pt x="2238" y="224"/>
                </a:lnTo>
                <a:lnTo>
                  <a:pt x="2454" y="216"/>
                </a:lnTo>
                <a:lnTo>
                  <a:pt x="2502" y="744"/>
                </a:lnTo>
                <a:lnTo>
                  <a:pt x="1726" y="1080"/>
                </a:lnTo>
                <a:lnTo>
                  <a:pt x="1002" y="1212"/>
                </a:lnTo>
                <a:lnTo>
                  <a:pt x="370" y="1075"/>
                </a:lnTo>
                <a:lnTo>
                  <a:pt x="308" y="1008"/>
                </a:lnTo>
              </a:path>
            </a:pathLst>
          </a:custGeom>
          <a:solidFill>
            <a:srgbClr val="33CC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 flipH="1">
            <a:off x="6734175" y="4279900"/>
            <a:ext cx="838200" cy="749300"/>
          </a:xfrm>
          <a:prstGeom prst="ellips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 flipV="1">
            <a:off x="5183188" y="4875213"/>
            <a:ext cx="1527175" cy="91757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 flipH="1">
            <a:off x="1096963" y="5830888"/>
            <a:ext cx="44100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00"/>
                </a:solidFill>
              </a:rPr>
              <a:t>POINT OF MAXIMUM IMPACT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 flipH="1">
            <a:off x="7154863" y="4168775"/>
            <a:ext cx="6207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3W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41" grpId="0" animBg="1"/>
      <p:bldP spid="9245" grpId="0" animBg="1"/>
      <p:bldP spid="9246" grpId="0" animBg="1"/>
      <p:bldP spid="9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619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810000" cy="28575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RipStream – Data and Questions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44196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What questions do we address first?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Regulatory: do our streams meet DEQ temperature standards post-harvest?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Function: what site characteristics are related to temperature change post-harvest?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52400" y="4876800"/>
            <a:ext cx="8229600" cy="990600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57200" y="1371600"/>
            <a:ext cx="4800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Years of data collection</a:t>
            </a:r>
          </a:p>
          <a:p>
            <a:pPr lvl="1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Stream temperature</a:t>
            </a:r>
          </a:p>
          <a:p>
            <a:pPr lvl="1">
              <a:buFontTx/>
              <a:buChar char="-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Shade</a:t>
            </a:r>
          </a:p>
          <a:p>
            <a:pPr lvl="1">
              <a:buFontTx/>
              <a:buChar char="-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Channel morphology 	(gradient, widths, etc.) </a:t>
            </a:r>
          </a:p>
          <a:p>
            <a:pPr lvl="1">
              <a:buFontTx/>
              <a:buChar char="-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Riparian vegetation</a:t>
            </a:r>
          </a:p>
          <a:p>
            <a:pPr lvl="1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	(trees, shrubs)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47650" y="5638800"/>
            <a:ext cx="8229600" cy="1066800"/>
          </a:xfrm>
          <a:prstGeom prst="ellips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  <p:bldP spid="2151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" y="274638"/>
            <a:ext cx="89916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FFFFFF"/>
                </a:solidFill>
              </a:rPr>
              <a:t>DEQ Water Temperature </a:t>
            </a:r>
            <a:r>
              <a:rPr lang="en-US" sz="4000" dirty="0" smtClean="0">
                <a:solidFill>
                  <a:srgbClr val="FFFFFF"/>
                </a:solidFill>
              </a:rPr>
              <a:t>Standard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1219200"/>
            <a:ext cx="85344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1750"/>
              </a:spcBef>
              <a:spcAft>
                <a:spcPts val="175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800" b="1" u="sng">
              <a:solidFill>
                <a:srgbClr val="FFFFFF"/>
              </a:solidFill>
            </a:endParaRPr>
          </a:p>
          <a:p>
            <a:pPr>
              <a:spcBef>
                <a:spcPts val="1750"/>
              </a:spcBef>
              <a:spcAft>
                <a:spcPts val="175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u="sng">
                <a:solidFill>
                  <a:srgbClr val="FFFFFF"/>
                </a:solidFill>
              </a:rPr>
              <a:t>Biologically-Based Numeric Criteria</a:t>
            </a:r>
            <a:r>
              <a:rPr lang="en-US" sz="2800">
                <a:solidFill>
                  <a:srgbClr val="FFFFFF"/>
                </a:solidFill>
              </a:rPr>
              <a:t> – were stream temperatures raised above 16 C or 18 C?</a:t>
            </a:r>
          </a:p>
          <a:p>
            <a:pPr marL="741363" lvl="1" indent="-284163"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i="1">
                <a:solidFill>
                  <a:srgbClr val="FFFF00"/>
                </a:solidFill>
              </a:rPr>
              <a:t>Not really</a:t>
            </a:r>
          </a:p>
          <a:p>
            <a:pPr marL="741363" lvl="1" indent="-284163">
              <a:spcBef>
                <a:spcPts val="700"/>
              </a:spcBef>
              <a:spcAft>
                <a:spcPts val="350"/>
              </a:spcAft>
              <a:buClr>
                <a:srgbClr val="FFFFFF"/>
              </a:buClr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>
                <a:solidFill>
                  <a:srgbClr val="FFFFFF"/>
                </a:solidFill>
              </a:rPr>
              <a:t>Analysis: Relatively straightforward</a:t>
            </a:r>
          </a:p>
          <a:p>
            <a:pPr>
              <a:spcBef>
                <a:spcPts val="7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b="1" u="sng">
                <a:solidFill>
                  <a:srgbClr val="FFFFFF"/>
                </a:solidFill>
              </a:rPr>
              <a:t>Protecting Cold Water (PCW)</a:t>
            </a:r>
            <a:r>
              <a:rPr lang="en-US" sz="2800">
                <a:solidFill>
                  <a:srgbClr val="FFFFFF"/>
                </a:solidFill>
              </a:rPr>
              <a:t> – were streams warmed by &gt; 0.3 C?</a:t>
            </a:r>
          </a:p>
          <a:p>
            <a:pPr marL="741363" lvl="1" indent="-284163">
              <a:spcBef>
                <a:spcPts val="700"/>
              </a:spcBef>
              <a:buClr>
                <a:srgbClr val="FFFF00"/>
              </a:buClr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 i="1">
                <a:solidFill>
                  <a:srgbClr val="FFFF00"/>
                </a:solidFill>
              </a:rPr>
              <a:t>Yes, on private (not State) streams</a:t>
            </a:r>
          </a:p>
          <a:p>
            <a:pPr marL="741363" lvl="1" indent="-284163">
              <a:spcBef>
                <a:spcPts val="700"/>
              </a:spcBef>
              <a:buClr>
                <a:srgbClr val="FFFFFF"/>
              </a:buClr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800">
                <a:solidFill>
                  <a:srgbClr val="FFFFFF"/>
                </a:solidFill>
              </a:rPr>
              <a:t>Analysis: Complex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ublications" ma:contentTypeID="0x0101006B11CAB9DD3AD14ABDA9081B1E83275E008585E091D4FCAA4B88663916472B09FD" ma:contentTypeVersion="17" ma:contentTypeDescription="" ma:contentTypeScope="" ma:versionID="4c6a7873ce2e97d7b8403d1c182cc150">
  <xsd:schema xmlns:xsd="http://www.w3.org/2001/XMLSchema" xmlns:p="http://schemas.microsoft.com/office/2006/metadata/properties" xmlns:ns2="d6a402c2-6f55-4444-9f75-7a0c5427824d" targetNamespace="http://schemas.microsoft.com/office/2006/metadata/properties" ma:root="true" ma:fieldsID="ffaacac355ac354a2df57135465681fd" ns2:_="">
    <xsd:import namespace="d6a402c2-6f55-4444-9f75-7a0c5427824d"/>
    <xsd:element name="properties">
      <xsd:complexType>
        <xsd:sequence>
          <xsd:element name="documentManagement">
            <xsd:complexType>
              <xsd:all>
                <xsd:element ref="ns2:Display_x0020_On" minOccurs="0"/>
                <xsd:element ref="ns2:No_x0020_Show" minOccurs="0"/>
                <xsd:element ref="ns2:Publication_x0020_Type" minOccurs="0"/>
                <xsd:element ref="ns2:Document_x0020_Descrip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a402c2-6f55-4444-9f75-7a0c5427824d" elementFormDefault="qualified">
    <xsd:import namespace="http://schemas.microsoft.com/office/2006/documentManagement/types"/>
    <xsd:element name="Display_x0020_On" ma:index="2" nillable="true" ma:displayName="Display On" ma:default="" ma:description="Specifies where to display item." ma:internalName="Display_x0020_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OME"/>
                    <xsd:enumeration value="REC_HM"/>
                    <xsd:enumeration value="REC_REC"/>
                    <xsd:enumeration value="REC_EDU"/>
                    <xsd:enumeration value="REC_CTZN"/>
                    <xsd:enumeration value="REC_FIRE"/>
                    <xsd:enumeration value="REC_HOWN"/>
                    <xsd:enumeration value="REC_LEG"/>
                    <xsd:enumeration value="BIZ_HM"/>
                    <xsd:enumeration value="BIZ_FP"/>
                    <xsd:enumeration value="BIZ_LEAS"/>
                    <xsd:enumeration value="BIZ_TRUST"/>
                    <xsd:enumeration value="BIZ_GOV"/>
                    <xsd:enumeration value="BIZ_INDS"/>
                    <xsd:enumeration value="BIZ_TS"/>
                    <xsd:enumeration value="SCI_HM"/>
                    <xsd:enumeration value="SCI_CONS"/>
                    <xsd:enumeration value="SCI_GEOL"/>
                    <xsd:enumeration value="SCI_AQM"/>
                    <xsd:enumeration value="SCI_FRST"/>
                    <xsd:enumeration value="SCI_WETL"/>
                    <xsd:enumeration value="SCI_SEPA"/>
                    <xsd:enumeration value="ABT_HM"/>
                    <xsd:enumeration value="ABT_MIS"/>
                    <xsd:enumeration value="ABT_DIV"/>
                    <xsd:enumeration value="ABT_RGN"/>
                    <xsd:enumeration value="ABT_BC"/>
                    <xsd:enumeration value="ABT_TRBL"/>
                    <xsd:enumeration value="ABT_DML"/>
                    <xsd:enumeration value="DIV_AQR"/>
                    <xsd:enumeration value="DIV_AMP"/>
                    <xsd:enumeration value="DIV_ENG"/>
                    <xsd:enumeration value="DIV_FM"/>
                    <xsd:enumeration value="DIV_FP"/>
                    <xsd:enumeration value="DIV_GER"/>
                    <xsd:enumeration value="DIV_HR"/>
                    <xsd:enumeration value="DIV_IT"/>
                    <xsd:enumeration value="DIV_LM"/>
                    <xsd:enumeration value="DIV_OBE"/>
                    <xsd:enumeration value="DIV_EM"/>
                    <xsd:enumeration value="DIV_PSL"/>
                    <xsd:enumeration value="DIV_RP"/>
                    <xsd:enumeration value="RGN_NE"/>
                    <xsd:enumeration value="RGN_NW"/>
                    <xsd:enumeration value="RGN_OLY"/>
                    <xsd:enumeration value="RGN_PC"/>
                    <xsd:enumeration value="RGN_SE"/>
                    <xsd:enumeration value="RGN_SPS"/>
                    <xsd:enumeration value="RGN_AQR"/>
                    <xsd:enumeration value="BC_BNR"/>
                    <xsd:enumeration value="BC_FIRE"/>
                    <xsd:enumeration value="BC_FP"/>
                    <xsd:enumeration value="BC_LNDBNK"/>
                    <xsd:enumeration value="BC_NATHRG"/>
                    <xsd:enumeration value="BC_SFLO"/>
                    <xsd:enumeration value="BC_SRVY"/>
                    <xsd:enumeration value="BC_WCFC"/>
                    <xsd:enumeration value="BC_GEOG"/>
                    <xsd:enumeration value="BC_FSTSTWD"/>
                    <xsd:enumeration value="BC_CMER"/>
                    <xsd:enumeration value="PR"/>
                    <xsd:enumeration value="FAQ"/>
                    <xsd:enumeration value="POL"/>
                  </xsd:restriction>
                </xsd:simpleType>
              </xsd:element>
            </xsd:sequence>
          </xsd:extension>
        </xsd:complexContent>
      </xsd:complexType>
    </xsd:element>
    <xsd:element name="No_x0020_Show" ma:index="3" nillable="true" ma:displayName="No Show" ma:default="0" ma:description="Check this box if the publication does not need to show in the Publications list." ma:internalName="No_x0020_Show">
      <xsd:simpleType>
        <xsd:restriction base="dms:Boolean"/>
      </xsd:simpleType>
    </xsd:element>
    <xsd:element name="Publication_x0020_Type" ma:index="4" nillable="true" ma:displayName="Publication Type" ma:default="" ma:format="RadioButtons" ma:internalName="Publication_x0020_Type">
      <xsd:simpleType>
        <xsd:restriction base="dms:Choice">
          <xsd:enumeration value="Agendas"/>
          <xsd:enumeration value="Data"/>
          <xsd:enumeration value="Forms"/>
          <xsd:enumeration value="Maps"/>
          <xsd:enumeration value="Minutes"/>
          <xsd:enumeration value="Publications"/>
          <xsd:enumeration value="Regulations"/>
          <xsd:enumeration value="Reports"/>
          <xsd:enumeration value="Research"/>
          <xsd:enumeration value="SEPA"/>
        </xsd:restriction>
      </xsd:simpleType>
    </xsd:element>
    <xsd:element name="Document_x0020_Description" ma:index="5" ma:displayName="Document Description" ma:default="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No_x0020_Show xmlns="d6a402c2-6f55-4444-9f75-7a0c5427824d">true</No_x0020_Show>
    <Display_x0020_On xmlns="d6a402c2-6f55-4444-9f75-7a0c5427824d">
      <Value>BC_CMER</Value>
    </Display_x0020_On>
    <Publication_x0020_Type xmlns="d6a402c2-6f55-4444-9f75-7a0c5427824d">Publications</Publication_x0020_Type>
    <Document_x0020_Description xmlns="d6a402c2-6f55-4444-9f75-7a0c5427824d">CMER Meeting Presentation September 28, 2010 - Timber harvest and stream temperature rule compliance</Document_x0020_Description>
  </documentManagement>
</p:properties>
</file>

<file path=customXml/itemProps1.xml><?xml version="1.0" encoding="utf-8"?>
<ds:datastoreItem xmlns:ds="http://schemas.openxmlformats.org/officeDocument/2006/customXml" ds:itemID="{47952CC4-4751-4004-B3BA-7DB06FC182BB}"/>
</file>

<file path=customXml/itemProps2.xml><?xml version="1.0" encoding="utf-8"?>
<ds:datastoreItem xmlns:ds="http://schemas.openxmlformats.org/officeDocument/2006/customXml" ds:itemID="{FC6DC1F8-7BFF-4F02-8D18-7C22924B1BFA}"/>
</file>

<file path=customXml/itemProps3.xml><?xml version="1.0" encoding="utf-8"?>
<ds:datastoreItem xmlns:ds="http://schemas.openxmlformats.org/officeDocument/2006/customXml" ds:itemID="{B1D8CB78-EC51-42D7-8BD2-F62097F9E81D}"/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1026</Words>
  <Application>Microsoft Office PowerPoint</Application>
  <PresentationFormat>On-screen Show (4:3)</PresentationFormat>
  <Paragraphs>278</Paragraphs>
  <Slides>35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Worksheet</vt:lpstr>
      <vt:lpstr>Microsoft Office Excel 97-2003 Worksheet</vt:lpstr>
      <vt:lpstr>RipStream: Quantifying stream temperature response to Oregon timber harvest practices</vt:lpstr>
      <vt:lpstr>In a time before streams…</vt:lpstr>
      <vt:lpstr>Oregon Department of Forestry Monitoring</vt:lpstr>
      <vt:lpstr>Clean Water Act &amp; OR Forestry</vt:lpstr>
      <vt:lpstr>RipStream – Riparian Function and Stream Temperature</vt:lpstr>
      <vt:lpstr>Rules and Strategies</vt:lpstr>
      <vt:lpstr>RipStream Study Design</vt:lpstr>
      <vt:lpstr>RipStream – Data and Questions</vt:lpstr>
      <vt:lpstr>DEQ Water Temperature Standard</vt:lpstr>
      <vt:lpstr>Slide 10</vt:lpstr>
      <vt:lpstr>Numeric Criteria</vt:lpstr>
      <vt:lpstr>Numeric Criteria – What’s the big deal?</vt:lpstr>
      <vt:lpstr>Numeric Criteria Results: 16 C</vt:lpstr>
      <vt:lpstr>Protecting Cold Water (&gt;0.3 C)</vt:lpstr>
      <vt:lpstr>PCW analysis</vt:lpstr>
      <vt:lpstr>Slide 16</vt:lpstr>
      <vt:lpstr>PCW – Analysis Path</vt:lpstr>
      <vt:lpstr>Study Design and the PCW</vt:lpstr>
      <vt:lpstr>Models</vt:lpstr>
      <vt:lpstr>Best models</vt:lpstr>
      <vt:lpstr>Conclusions (Regulatory)</vt:lpstr>
      <vt:lpstr>Functional Analysis</vt:lpstr>
      <vt:lpstr>What are we quantifying?</vt:lpstr>
      <vt:lpstr>What factors control Treatment Reach temperature change?</vt:lpstr>
      <vt:lpstr>Approach</vt:lpstr>
      <vt:lpstr>Maximum Temperatures</vt:lpstr>
      <vt:lpstr>Slide 27</vt:lpstr>
      <vt:lpstr>Slide 28</vt:lpstr>
      <vt:lpstr>Slide 29</vt:lpstr>
      <vt:lpstr>Other Temperature Metrics</vt:lpstr>
      <vt:lpstr>Shade Pre &amp; Post Harvest</vt:lpstr>
      <vt:lpstr>Slide 32</vt:lpstr>
      <vt:lpstr>Results summary</vt:lpstr>
      <vt:lpstr>Next steps</vt:lpstr>
      <vt:lpstr>Slide 35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9-28-10 CMER Meeting Materials</dc:title>
  <dc:creator>groomj</dc:creator>
  <cp:lastModifiedBy>groomj</cp:lastModifiedBy>
  <cp:revision>55</cp:revision>
  <dcterms:created xsi:type="dcterms:W3CDTF">2010-02-10T17:17:15Z</dcterms:created>
  <dcterms:modified xsi:type="dcterms:W3CDTF">2010-09-27T17:16:57Z</dcterms:modified>
  <cp:contentType>Publications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0x0101006B11CAB9DD3AD14ABDA9081B1E83275E008585E091D4FCAA4B88663916472B09FD</vt:lpwstr>
  </property>
</Properties>
</file>